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9" r:id="rId4"/>
  </p:sldMasterIdLst>
  <p:notesMasterIdLst>
    <p:notesMasterId r:id="rId162"/>
  </p:notesMasterIdLst>
  <p:handoutMasterIdLst>
    <p:handoutMasterId r:id="rId163"/>
  </p:handoutMasterIdLst>
  <p:sldIdLst>
    <p:sldId id="2269" r:id="rId5"/>
    <p:sldId id="2255" r:id="rId6"/>
    <p:sldId id="2272" r:id="rId7"/>
    <p:sldId id="2845" r:id="rId8"/>
    <p:sldId id="2993" r:id="rId9"/>
    <p:sldId id="3063" r:id="rId10"/>
    <p:sldId id="3064" r:id="rId11"/>
    <p:sldId id="3065" r:id="rId12"/>
    <p:sldId id="3066" r:id="rId13"/>
    <p:sldId id="3067" r:id="rId14"/>
    <p:sldId id="3068" r:id="rId15"/>
    <p:sldId id="3069" r:id="rId16"/>
    <p:sldId id="3212" r:id="rId17"/>
    <p:sldId id="3070" r:id="rId18"/>
    <p:sldId id="3072" r:id="rId19"/>
    <p:sldId id="3073" r:id="rId20"/>
    <p:sldId id="3074" r:id="rId21"/>
    <p:sldId id="3075" r:id="rId22"/>
    <p:sldId id="3076" r:id="rId23"/>
    <p:sldId id="3077" r:id="rId24"/>
    <p:sldId id="3078" r:id="rId25"/>
    <p:sldId id="3213" r:id="rId26"/>
    <p:sldId id="3080" r:id="rId27"/>
    <p:sldId id="3081" r:id="rId28"/>
    <p:sldId id="3082" r:id="rId29"/>
    <p:sldId id="3214" r:id="rId30"/>
    <p:sldId id="3083" r:id="rId31"/>
    <p:sldId id="3085" r:id="rId32"/>
    <p:sldId id="3086" r:id="rId33"/>
    <p:sldId id="3087" r:id="rId34"/>
    <p:sldId id="3088" r:id="rId35"/>
    <p:sldId id="3089" r:id="rId36"/>
    <p:sldId id="3090" r:id="rId37"/>
    <p:sldId id="3215" r:id="rId38"/>
    <p:sldId id="3091" r:id="rId39"/>
    <p:sldId id="3093" r:id="rId40"/>
    <p:sldId id="3094" r:id="rId41"/>
    <p:sldId id="3095" r:id="rId42"/>
    <p:sldId id="3096" r:id="rId43"/>
    <p:sldId id="3097" r:id="rId44"/>
    <p:sldId id="3098" r:id="rId45"/>
    <p:sldId id="3099" r:id="rId46"/>
    <p:sldId id="3100" r:id="rId47"/>
    <p:sldId id="3101" r:id="rId48"/>
    <p:sldId id="3102" r:id="rId49"/>
    <p:sldId id="3103" r:id="rId50"/>
    <p:sldId id="3104" r:id="rId51"/>
    <p:sldId id="3216" r:id="rId52"/>
    <p:sldId id="3106" r:id="rId53"/>
    <p:sldId id="3107" r:id="rId54"/>
    <p:sldId id="3108" r:id="rId55"/>
    <p:sldId id="3109" r:id="rId56"/>
    <p:sldId id="3110" r:id="rId57"/>
    <p:sldId id="3111" r:id="rId58"/>
    <p:sldId id="3027" r:id="rId59"/>
    <p:sldId id="3028" r:id="rId60"/>
    <p:sldId id="3113" r:id="rId61"/>
    <p:sldId id="3114" r:id="rId62"/>
    <p:sldId id="3115" r:id="rId63"/>
    <p:sldId id="3116" r:id="rId64"/>
    <p:sldId id="3217" r:id="rId65"/>
    <p:sldId id="3117" r:id="rId66"/>
    <p:sldId id="3119" r:id="rId67"/>
    <p:sldId id="3120" r:id="rId68"/>
    <p:sldId id="3121" r:id="rId69"/>
    <p:sldId id="3218" r:id="rId70"/>
    <p:sldId id="3122" r:id="rId71"/>
    <p:sldId id="3124" r:id="rId72"/>
    <p:sldId id="3125" r:id="rId73"/>
    <p:sldId id="3126" r:id="rId74"/>
    <p:sldId id="3127" r:id="rId75"/>
    <p:sldId id="3128" r:id="rId76"/>
    <p:sldId id="3129" r:id="rId77"/>
    <p:sldId id="3130" r:id="rId78"/>
    <p:sldId id="3131" r:id="rId79"/>
    <p:sldId id="3132" r:id="rId80"/>
    <p:sldId id="3133" r:id="rId81"/>
    <p:sldId id="3134" r:id="rId82"/>
    <p:sldId id="3135" r:id="rId83"/>
    <p:sldId id="3136" r:id="rId84"/>
    <p:sldId id="3137" r:id="rId85"/>
    <p:sldId id="3219" r:id="rId86"/>
    <p:sldId id="3138" r:id="rId87"/>
    <p:sldId id="3140" r:id="rId88"/>
    <p:sldId id="3141" r:id="rId89"/>
    <p:sldId id="3142" r:id="rId90"/>
    <p:sldId id="3047" r:id="rId91"/>
    <p:sldId id="3048" r:id="rId92"/>
    <p:sldId id="3144" r:id="rId93"/>
    <p:sldId id="3145" r:id="rId94"/>
    <p:sldId id="3146" r:id="rId95"/>
    <p:sldId id="3147" r:id="rId96"/>
    <p:sldId id="3149" r:id="rId97"/>
    <p:sldId id="3148" r:id="rId98"/>
    <p:sldId id="3150" r:id="rId99"/>
    <p:sldId id="3151" r:id="rId100"/>
    <p:sldId id="3152" r:id="rId101"/>
    <p:sldId id="3154" r:id="rId102"/>
    <p:sldId id="3153" r:id="rId103"/>
    <p:sldId id="3155" r:id="rId104"/>
    <p:sldId id="3156" r:id="rId105"/>
    <p:sldId id="3157" r:id="rId106"/>
    <p:sldId id="3158" r:id="rId107"/>
    <p:sldId id="3159" r:id="rId108"/>
    <p:sldId id="3160" r:id="rId109"/>
    <p:sldId id="3161" r:id="rId110"/>
    <p:sldId id="3162" r:id="rId111"/>
    <p:sldId id="3164" r:id="rId112"/>
    <p:sldId id="3165" r:id="rId113"/>
    <p:sldId id="3166" r:id="rId114"/>
    <p:sldId id="3167" r:id="rId115"/>
    <p:sldId id="3168" r:id="rId116"/>
    <p:sldId id="3169" r:id="rId117"/>
    <p:sldId id="3170" r:id="rId118"/>
    <p:sldId id="3171" r:id="rId119"/>
    <p:sldId id="3172" r:id="rId120"/>
    <p:sldId id="3173" r:id="rId121"/>
    <p:sldId id="3174" r:id="rId122"/>
    <p:sldId id="3175" r:id="rId123"/>
    <p:sldId id="3176" r:id="rId124"/>
    <p:sldId id="3177" r:id="rId125"/>
    <p:sldId id="3178" r:id="rId126"/>
    <p:sldId id="3179" r:id="rId127"/>
    <p:sldId id="3180" r:id="rId128"/>
    <p:sldId id="3181" r:id="rId129"/>
    <p:sldId id="3182" r:id="rId130"/>
    <p:sldId id="3183" r:id="rId131"/>
    <p:sldId id="3185" r:id="rId132"/>
    <p:sldId id="3184" r:id="rId133"/>
    <p:sldId id="3186" r:id="rId134"/>
    <p:sldId id="3187" r:id="rId135"/>
    <p:sldId id="3188" r:id="rId136"/>
    <p:sldId id="3190" r:id="rId137"/>
    <p:sldId id="3189" r:id="rId138"/>
    <p:sldId id="3191" r:id="rId139"/>
    <p:sldId id="3192" r:id="rId140"/>
    <p:sldId id="3194" r:id="rId141"/>
    <p:sldId id="3193" r:id="rId142"/>
    <p:sldId id="3195" r:id="rId143"/>
    <p:sldId id="3197" r:id="rId144"/>
    <p:sldId id="3196" r:id="rId145"/>
    <p:sldId id="3198" r:id="rId146"/>
    <p:sldId id="3199" r:id="rId147"/>
    <p:sldId id="3200" r:id="rId148"/>
    <p:sldId id="3202" r:id="rId149"/>
    <p:sldId id="3201" r:id="rId150"/>
    <p:sldId id="3203" r:id="rId151"/>
    <p:sldId id="3205" r:id="rId152"/>
    <p:sldId id="3204" r:id="rId153"/>
    <p:sldId id="3206" r:id="rId154"/>
    <p:sldId id="3207" r:id="rId155"/>
    <p:sldId id="3209" r:id="rId156"/>
    <p:sldId id="3208" r:id="rId157"/>
    <p:sldId id="3210" r:id="rId158"/>
    <p:sldId id="3211" r:id="rId159"/>
    <p:sldId id="2826" r:id="rId160"/>
    <p:sldId id="2827" r:id="rId161"/>
  </p:sldIdLst>
  <p:sldSz cx="9902825" cy="6858000"/>
  <p:notesSz cx="7104063" cy="10234613"/>
  <p:embeddedFontLst>
    <p:embeddedFont>
      <p:font typeface="D2Coding" panose="020B0609020101020101" pitchFamily="49" charset="-127"/>
      <p:regular r:id="rId164"/>
      <p:bold r:id="rId165"/>
    </p:embeddedFont>
    <p:embeddedFont>
      <p:font typeface="Calibri" panose="020F0502020204030204" pitchFamily="34" charset="0"/>
      <p:regular r:id="rId166"/>
      <p:bold r:id="rId167"/>
      <p:italic r:id="rId168"/>
      <p:boldItalic r:id="rId169"/>
    </p:embeddedFont>
    <p:embeddedFont>
      <p:font typeface="Consolas" panose="020B0609020204030204" pitchFamily="49" charset="0"/>
      <p:regular r:id="rId170"/>
      <p:bold r:id="rId171"/>
      <p:italic r:id="rId172"/>
      <p:boldItalic r:id="rId173"/>
    </p:embeddedFont>
    <p:embeddedFont>
      <p:font typeface="iCiel Samsung Sharp Sans Bold" pitchFamily="2" charset="77"/>
      <p:bold r:id="rId174"/>
    </p:embeddedFont>
    <p:embeddedFont>
      <p:font typeface="iCiel Samsung Sharp Sans Medium" pitchFamily="2" charset="77"/>
      <p:bold r:id="rId175"/>
    </p:embeddedFont>
    <p:embeddedFont>
      <p:font typeface="iCiel Samsung Sharp Sans Regula" pitchFamily="2" charset="77"/>
      <p:bold r:id="rId176"/>
    </p:embeddedFont>
    <p:embeddedFont>
      <p:font typeface="iCiel Samsung Sharp Sans Regular" pitchFamily="2" charset="77"/>
      <p:bold r:id="rId177"/>
    </p:embeddedFont>
    <p:embeddedFont>
      <p:font typeface="Malgun Gothic" panose="020B0503020000020004" pitchFamily="34" charset="-127"/>
      <p:regular r:id="rId178"/>
      <p:bold r:id="rId179"/>
    </p:embeddedFont>
    <p:embeddedFont>
      <p:font typeface="SamsungOne 400" panose="020B0503030303020204" pitchFamily="34" charset="0"/>
      <p:regular r:id="rId180"/>
    </p:embeddedFont>
    <p:embeddedFont>
      <p:font typeface="SamsungOne 400C" panose="020B0503030303020204" pitchFamily="34" charset="0"/>
      <p:regular r:id="rId181"/>
      <p:bold r:id="rId182"/>
    </p:embeddedFont>
    <p:embeddedFont>
      <p:font typeface="SamsungOne-400" panose="020B0503030303020204" pitchFamily="34" charset="0"/>
      <p:regular r:id="rId183"/>
    </p:embeddedFont>
    <p:embeddedFont>
      <p:font typeface="SamsungOne-700" panose="020B0503030303020204" pitchFamily="34" charset="0"/>
      <p:bold r:id="rId18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A54FFA-ACFB-48FD-B136-9687EC8143F8}">
          <p14:sldIdLst>
            <p14:sldId id="2269"/>
            <p14:sldId id="2255"/>
            <p14:sldId id="2272"/>
          </p14:sldIdLst>
        </p14:section>
        <p14:section name="Unit 1" id="{FBD571C7-84AF-467A-9EBD-68E9BA2991B5}">
          <p14:sldIdLst>
            <p14:sldId id="2845"/>
            <p14:sldId id="2993"/>
            <p14:sldId id="3063"/>
            <p14:sldId id="3064"/>
            <p14:sldId id="3065"/>
            <p14:sldId id="3066"/>
            <p14:sldId id="3067"/>
            <p14:sldId id="3068"/>
            <p14:sldId id="3069"/>
            <p14:sldId id="3212"/>
            <p14:sldId id="3070"/>
            <p14:sldId id="3072"/>
            <p14:sldId id="3073"/>
            <p14:sldId id="3074"/>
            <p14:sldId id="3075"/>
            <p14:sldId id="3076"/>
            <p14:sldId id="3077"/>
            <p14:sldId id="3078"/>
            <p14:sldId id="3213"/>
            <p14:sldId id="3080"/>
            <p14:sldId id="3081"/>
            <p14:sldId id="3082"/>
            <p14:sldId id="3214"/>
            <p14:sldId id="3083"/>
            <p14:sldId id="3085"/>
            <p14:sldId id="3086"/>
            <p14:sldId id="3087"/>
            <p14:sldId id="3088"/>
            <p14:sldId id="3089"/>
            <p14:sldId id="3090"/>
            <p14:sldId id="3215"/>
            <p14:sldId id="3091"/>
            <p14:sldId id="3093"/>
            <p14:sldId id="3094"/>
            <p14:sldId id="3095"/>
            <p14:sldId id="3096"/>
            <p14:sldId id="3097"/>
            <p14:sldId id="3098"/>
            <p14:sldId id="3099"/>
            <p14:sldId id="3100"/>
            <p14:sldId id="3101"/>
            <p14:sldId id="3102"/>
            <p14:sldId id="3103"/>
            <p14:sldId id="3104"/>
            <p14:sldId id="3216"/>
            <p14:sldId id="3106"/>
            <p14:sldId id="3107"/>
            <p14:sldId id="3108"/>
            <p14:sldId id="3109"/>
            <p14:sldId id="3110"/>
            <p14:sldId id="3111"/>
          </p14:sldIdLst>
        </p14:section>
        <p14:section name="Unit 2" id="{7412B718-52C2-4EDA-94F5-D781973AAAE9}">
          <p14:sldIdLst>
            <p14:sldId id="3027"/>
            <p14:sldId id="3028"/>
            <p14:sldId id="3113"/>
            <p14:sldId id="3114"/>
            <p14:sldId id="3115"/>
            <p14:sldId id="3116"/>
            <p14:sldId id="3217"/>
            <p14:sldId id="3117"/>
            <p14:sldId id="3119"/>
            <p14:sldId id="3120"/>
            <p14:sldId id="3121"/>
            <p14:sldId id="3218"/>
            <p14:sldId id="3122"/>
            <p14:sldId id="3124"/>
            <p14:sldId id="3125"/>
            <p14:sldId id="3126"/>
            <p14:sldId id="3127"/>
            <p14:sldId id="3128"/>
            <p14:sldId id="3129"/>
            <p14:sldId id="3130"/>
            <p14:sldId id="3131"/>
            <p14:sldId id="3132"/>
            <p14:sldId id="3133"/>
            <p14:sldId id="3134"/>
            <p14:sldId id="3135"/>
            <p14:sldId id="3136"/>
            <p14:sldId id="3137"/>
            <p14:sldId id="3219"/>
            <p14:sldId id="3138"/>
            <p14:sldId id="3140"/>
            <p14:sldId id="3141"/>
            <p14:sldId id="3142"/>
          </p14:sldIdLst>
        </p14:section>
        <p14:section name="Unit 3" id="{6DA266EE-F395-4604-9FA7-6C2761E1579C}">
          <p14:sldIdLst>
            <p14:sldId id="3047"/>
            <p14:sldId id="3048"/>
            <p14:sldId id="3144"/>
            <p14:sldId id="3145"/>
            <p14:sldId id="3146"/>
            <p14:sldId id="3147"/>
            <p14:sldId id="3149"/>
            <p14:sldId id="3148"/>
            <p14:sldId id="3150"/>
            <p14:sldId id="3151"/>
            <p14:sldId id="3152"/>
            <p14:sldId id="3154"/>
            <p14:sldId id="3153"/>
            <p14:sldId id="3155"/>
            <p14:sldId id="3156"/>
            <p14:sldId id="3157"/>
            <p14:sldId id="3158"/>
            <p14:sldId id="3159"/>
            <p14:sldId id="3160"/>
            <p14:sldId id="3161"/>
            <p14:sldId id="3162"/>
            <p14:sldId id="3164"/>
            <p14:sldId id="3165"/>
            <p14:sldId id="3166"/>
            <p14:sldId id="3167"/>
          </p14:sldIdLst>
        </p14:section>
        <p14:section name="Unit 4" id="{4A9D8B0F-7686-4265-BBDE-D4E1A145419B}">
          <p14:sldIdLst>
            <p14:sldId id="3168"/>
            <p14:sldId id="3169"/>
            <p14:sldId id="3170"/>
            <p14:sldId id="3171"/>
            <p14:sldId id="3172"/>
            <p14:sldId id="3173"/>
            <p14:sldId id="3174"/>
            <p14:sldId id="3175"/>
            <p14:sldId id="3176"/>
            <p14:sldId id="3177"/>
            <p14:sldId id="3178"/>
            <p14:sldId id="3179"/>
            <p14:sldId id="3180"/>
            <p14:sldId id="3181"/>
            <p14:sldId id="3182"/>
            <p14:sldId id="3183"/>
            <p14:sldId id="3185"/>
            <p14:sldId id="3184"/>
            <p14:sldId id="3186"/>
            <p14:sldId id="3187"/>
            <p14:sldId id="3188"/>
            <p14:sldId id="3190"/>
            <p14:sldId id="3189"/>
            <p14:sldId id="3191"/>
            <p14:sldId id="3192"/>
            <p14:sldId id="3194"/>
            <p14:sldId id="3193"/>
            <p14:sldId id="3195"/>
            <p14:sldId id="3197"/>
            <p14:sldId id="3196"/>
            <p14:sldId id="3198"/>
            <p14:sldId id="3199"/>
            <p14:sldId id="3200"/>
            <p14:sldId id="3202"/>
            <p14:sldId id="3201"/>
            <p14:sldId id="3203"/>
            <p14:sldId id="3205"/>
            <p14:sldId id="3204"/>
            <p14:sldId id="3206"/>
            <p14:sldId id="3207"/>
            <p14:sldId id="3209"/>
            <p14:sldId id="3208"/>
            <p14:sldId id="3210"/>
            <p14:sldId id="3211"/>
            <p14:sldId id="2826"/>
            <p14:sldId id="2827"/>
          </p14:sldIdLst>
        </p14:section>
      </p14:sectionLst>
    </p:ext>
    <p:ext uri="{EFAFB233-063F-42B5-8137-9DF3F51BA10A}">
      <p15:sldGuideLst xmlns:p15="http://schemas.microsoft.com/office/powerpoint/2012/main">
        <p15:guide id="1" orient="horz" pos="1457" userDrawn="1">
          <p15:clr>
            <a:srgbClr val="A4A3A4"/>
          </p15:clr>
        </p15:guide>
        <p15:guide id="3" orient="horz" pos="958" userDrawn="1">
          <p15:clr>
            <a:srgbClr val="A4A3A4"/>
          </p15:clr>
        </p15:guide>
        <p15:guide id="4" pos="443" userDrawn="1">
          <p15:clr>
            <a:srgbClr val="A4A3A4"/>
          </p15:clr>
        </p15:guide>
        <p15:guide id="5" pos="4072" userDrawn="1">
          <p15:clr>
            <a:srgbClr val="F26B43"/>
          </p15:clr>
        </p15:guide>
        <p15:guide id="6" pos="3119" userDrawn="1">
          <p15:clr>
            <a:srgbClr val="A4A3A4"/>
          </p15:clr>
        </p15:guide>
        <p15:guide id="7" orient="horz" pos="1593" userDrawn="1">
          <p15:clr>
            <a:srgbClr val="A4A3A4"/>
          </p15:clr>
        </p15:guide>
        <p15:guide id="8" pos="5795" userDrawn="1">
          <p15:clr>
            <a:srgbClr val="A4A3A4"/>
          </p15:clr>
        </p15:guide>
        <p15:guide id="9" orient="horz" pos="1230" userDrawn="1">
          <p15:clr>
            <a:srgbClr val="A4A3A4"/>
          </p15:clr>
        </p15:guide>
        <p15:guide id="10" pos="261" userDrawn="1">
          <p15:clr>
            <a:srgbClr val="A4A3A4"/>
          </p15:clr>
        </p15:guide>
        <p15:guide id="11" orient="horz" pos="2727" userDrawn="1">
          <p15:clr>
            <a:srgbClr val="A4A3A4"/>
          </p15:clr>
        </p15:guide>
        <p15:guide id="12" pos="2484" userDrawn="1">
          <p15:clr>
            <a:srgbClr val="A4A3A4"/>
          </p15:clr>
        </p15:guide>
        <p15:guide id="13" pos="2824" userDrawn="1">
          <p15:clr>
            <a:srgbClr val="A4A3A4"/>
          </p15:clr>
        </p15:guide>
        <p15:guide id="14" pos="352" userDrawn="1">
          <p15:clr>
            <a:srgbClr val="A4A3A4"/>
          </p15:clr>
        </p15:guide>
        <p15:guide id="15" pos="5895">
          <p15:clr>
            <a:srgbClr val="A4A3A4"/>
          </p15:clr>
        </p15:guide>
        <p15:guide id="16" pos="26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KN GKN" initials="GG" lastIdx="1" clrIdx="0">
    <p:extLst>
      <p:ext uri="{19B8F6BF-5375-455C-9EA6-DF929625EA0E}">
        <p15:presenceInfo xmlns:p15="http://schemas.microsoft.com/office/powerpoint/2012/main" userId="GKN GK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FF"/>
    <a:srgbClr val="4F8AD4"/>
    <a:srgbClr val="A97541"/>
    <a:srgbClr val="C29260"/>
    <a:srgbClr val="D8B898"/>
    <a:srgbClr val="F2F2F2"/>
    <a:srgbClr val="FFFFFF"/>
    <a:srgbClr val="DCE6F2"/>
    <a:srgbClr val="193EB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84" autoAdjust="0"/>
    <p:restoredTop sz="77006" autoAdjust="0"/>
  </p:normalViewPr>
  <p:slideViewPr>
    <p:cSldViewPr snapToGrid="0">
      <p:cViewPr varScale="1">
        <p:scale>
          <a:sx n="118" d="100"/>
          <a:sy n="118" d="100"/>
        </p:scale>
        <p:origin x="2432" y="200"/>
      </p:cViewPr>
      <p:guideLst>
        <p:guide orient="horz" pos="1457"/>
        <p:guide orient="horz" pos="958"/>
        <p:guide pos="443"/>
        <p:guide pos="4072"/>
        <p:guide pos="3119"/>
        <p:guide orient="horz" pos="1593"/>
        <p:guide pos="5795"/>
        <p:guide orient="horz" pos="1230"/>
        <p:guide pos="261"/>
        <p:guide orient="horz" pos="2727"/>
        <p:guide pos="2484"/>
        <p:guide pos="2824"/>
        <p:guide pos="352"/>
        <p:guide pos="5895"/>
        <p:guide pos="2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p:scale>
          <a:sx n="50" d="100"/>
          <a:sy n="50" d="100"/>
        </p:scale>
        <p:origin x="2600" y="-20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font" Target="fonts/font7.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18.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8.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19.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font" Target="fonts/font9.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4.fntdata"/><Relationship Id="rId188"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notesMaster" Target="notesMasters/notesMaster1.xml"/><Relationship Id="rId183"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font" Target="fonts/font15.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handoutMaster" Target="handoutMasters/handoutMaster1.xml"/><Relationship Id="rId184" Type="http://schemas.openxmlformats.org/officeDocument/2006/relationships/font" Target="fonts/font21.fntdata"/><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11.fntdata"/><Relationship Id="rId179" Type="http://schemas.openxmlformats.org/officeDocument/2006/relationships/font" Target="fonts/font16.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1.fntdata"/><Relationship Id="rId169" Type="http://schemas.openxmlformats.org/officeDocument/2006/relationships/font" Target="fonts/font6.fntdata"/><Relationship Id="rId18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17.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font" Target="fonts/font12.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2.fntdata"/><Relationship Id="rId186"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font" Target="fonts/font13.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3.fntdata"/><Relationship Id="rId187" Type="http://schemas.openxmlformats.org/officeDocument/2006/relationships/viewProps" Target="viewProps.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30B4D4-A4EE-489C-B0D2-C9D88FE0427D}"/>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C12AD73-AC53-414D-8C1F-0CF28A341ABF}"/>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5F59FA14-0F02-4308-8768-58307239F2F5}" type="datetimeFigureOut">
              <a:rPr lang="ko-KR" altLang="en-US" smtClean="0"/>
              <a:t>2023. 1. 6.</a:t>
            </a:fld>
            <a:endParaRPr lang="ko-KR" altLang="en-US"/>
          </a:p>
        </p:txBody>
      </p:sp>
      <p:sp>
        <p:nvSpPr>
          <p:cNvPr id="4" name="Footer Placeholder 3">
            <a:extLst>
              <a:ext uri="{FF2B5EF4-FFF2-40B4-BE49-F238E27FC236}">
                <a16:creationId xmlns:a16="http://schemas.microsoft.com/office/drawing/2014/main" id="{CBD234FB-C171-409D-9E90-0F1E7096408F}"/>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AF4D8381-3EF9-4B37-B364-0A4FBBD7AC5B}"/>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0ECBCC35-7845-47EB-80A0-8D4BD4286BE1}" type="slidenum">
              <a:rPr lang="ko-KR" altLang="en-US" smtClean="0"/>
              <a:t>‹#›</a:t>
            </a:fld>
            <a:endParaRPr lang="ko-KR" altLang="en-US"/>
          </a:p>
        </p:txBody>
      </p:sp>
    </p:spTree>
    <p:extLst>
      <p:ext uri="{BB962C8B-B14F-4D97-AF65-F5344CB8AC3E}">
        <p14:creationId xmlns:p14="http://schemas.microsoft.com/office/powerpoint/2010/main" val="3123103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슬라이드 이미지 개체 틀 3"/>
          <p:cNvSpPr>
            <a:spLocks noGrp="1" noRot="1" noChangeAspect="1"/>
          </p:cNvSpPr>
          <p:nvPr>
            <p:ph type="sldImg" idx="2"/>
          </p:nvPr>
        </p:nvSpPr>
        <p:spPr>
          <a:xfrm>
            <a:off x="490538" y="703263"/>
            <a:ext cx="6129337" cy="4244975"/>
          </a:xfrm>
          <a:prstGeom prst="rect">
            <a:avLst/>
          </a:prstGeom>
          <a:noFill/>
          <a:ln w="12700">
            <a:solidFill>
              <a:prstClr val="black"/>
            </a:solidFill>
          </a:ln>
        </p:spPr>
        <p:txBody>
          <a:bodyPr vert="horz" lIns="99075" tIns="49538" rIns="99075" bIns="49538" rtlCol="0" anchor="ctr"/>
          <a:lstStyle/>
          <a:p>
            <a:endParaRPr lang="ko-KR" altLang="en-US" dirty="0"/>
          </a:p>
        </p:txBody>
      </p:sp>
      <p:sp>
        <p:nvSpPr>
          <p:cNvPr id="5" name="슬라이드 노트 개체 틀 4"/>
          <p:cNvSpPr>
            <a:spLocks noGrp="1"/>
          </p:cNvSpPr>
          <p:nvPr>
            <p:ph type="body" sz="quarter" idx="3"/>
          </p:nvPr>
        </p:nvSpPr>
        <p:spPr>
          <a:xfrm>
            <a:off x="710407" y="5287169"/>
            <a:ext cx="5683250" cy="3668117"/>
          </a:xfrm>
          <a:prstGeom prst="rect">
            <a:avLst/>
          </a:prstGeom>
        </p:spPr>
        <p:txBody>
          <a:bodyPr vert="horz" lIns="99075" tIns="49538" rIns="99075" bIns="49538"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B7D50566-EB7F-4578-83A4-5927877D7F20}" type="slidenum">
              <a:rPr lang="ko-KR" altLang="en-US" smtClean="0"/>
              <a:t>‹#›</a:t>
            </a:fld>
            <a:endParaRPr lang="ko-KR" altLang="en-US"/>
          </a:p>
        </p:txBody>
      </p:sp>
    </p:spTree>
    <p:extLst>
      <p:ext uri="{BB962C8B-B14F-4D97-AF65-F5344CB8AC3E}">
        <p14:creationId xmlns:p14="http://schemas.microsoft.com/office/powerpoint/2010/main" val="38066599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defTabSz="914400" rtl="0" eaLnBrk="1" latinLnBrk="1" hangingPunct="1">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docs.npmjs.com/cli/install"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docs.npmjs.com/cli/view"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7D50566-EB7F-4578-83A4-5927877D7F20}" type="slidenum">
              <a:rPr lang="ko-KR" altLang="en-US" smtClean="0"/>
              <a:t>2</a:t>
            </a:fld>
            <a:endParaRPr lang="ko-KR" altLang="en-US"/>
          </a:p>
        </p:txBody>
      </p:sp>
    </p:spTree>
    <p:extLst>
      <p:ext uri="{BB962C8B-B14F-4D97-AF65-F5344CB8AC3E}">
        <p14:creationId xmlns:p14="http://schemas.microsoft.com/office/powerpoint/2010/main" val="1517406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17170" marR="0" lvl="0" indent="-21717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lang="ko-KR" altLang="en-US"/>
            </a:pPr>
            <a:r>
              <a:rPr lang="vi-VN" altLang="ko-KR" dirty="0"/>
              <a:t>Các tính năng chính của N</a:t>
            </a:r>
            <a:r>
              <a:rPr lang="en-US" altLang="ko-KR" dirty="0"/>
              <a:t>ode</a:t>
            </a:r>
            <a:endParaRPr lang="en-US" altLang="ko-KR" sz="1200" dirty="0">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endParaRPr>
          </a:p>
          <a:p>
            <a:pPr marL="742950" lvl="1" indent="-285750">
              <a:lnSpc>
                <a:spcPct val="120000"/>
              </a:lnSpc>
              <a:spcAft>
                <a:spcPct val="25000"/>
              </a:spcAft>
              <a:buFont typeface="Arial" panose="020B0604020202020204" pitchFamily="34" charset="0"/>
              <a:buChar char="•"/>
            </a:pPr>
            <a:r>
              <a:rPr lang="vi-VN" altLang="ko-KR" dirty="0"/>
              <a:t>JavaScript là ngôn ngữ lập trình đã được nhiều nhà phát triển web sử dụng.</a:t>
            </a:r>
          </a:p>
          <a:p>
            <a:pPr marL="742950" lvl="1" indent="-285750">
              <a:lnSpc>
                <a:spcPct val="120000"/>
              </a:lnSpc>
              <a:spcAft>
                <a:spcPct val="25000"/>
              </a:spcAft>
              <a:buFont typeface="Arial" panose="020B0604020202020204" pitchFamily="34" charset="0"/>
              <a:buChar char="•"/>
            </a:pPr>
            <a:r>
              <a:rPr lang="vi-VN" altLang="ko-KR" dirty="0"/>
              <a:t>Sử dụng I/O không đồng bộ / I/O dựa trên sự kiện</a:t>
            </a:r>
          </a:p>
          <a:p>
            <a:pPr marL="742950" lvl="1" indent="-285750">
              <a:lnSpc>
                <a:spcPct val="120000"/>
              </a:lnSpc>
              <a:spcAft>
                <a:spcPct val="25000"/>
              </a:spcAft>
              <a:buFont typeface="Arial" panose="020B0604020202020204" pitchFamily="34" charset="0"/>
              <a:buChar char="•"/>
            </a:pPr>
            <a:r>
              <a:rPr lang="vi-VN" altLang="ko-KR" dirty="0"/>
              <a:t>Định cấu hình các chương trình máy chủ bằng các mô-đun và gói</a:t>
            </a:r>
          </a:p>
          <a:p>
            <a:pPr marL="742950" lvl="1" indent="-285750">
              <a:lnSpc>
                <a:spcPct val="120000"/>
              </a:lnSpc>
              <a:spcAft>
                <a:spcPct val="25000"/>
              </a:spcAft>
              <a:buFont typeface="Arial" panose="020B0604020202020204" pitchFamily="34" charset="0"/>
              <a:buChar char="•"/>
            </a:pPr>
            <a:r>
              <a:rPr lang="vi-VN" altLang="ko-KR" dirty="0"/>
              <a:t>Các nhà phát triển đã tự phát triển rất nhiều mô-đun</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101</a:t>
            </a:fld>
            <a:endParaRPr lang="ko-KR" altLang="en-US"/>
          </a:p>
        </p:txBody>
      </p:sp>
    </p:spTree>
    <p:extLst>
      <p:ext uri="{BB962C8B-B14F-4D97-AF65-F5344CB8AC3E}">
        <p14:creationId xmlns:p14="http://schemas.microsoft.com/office/powerpoint/2010/main" val="15083262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102</a:t>
            </a:fld>
            <a:endParaRPr lang="ko-KR" altLang="en-US"/>
          </a:p>
        </p:txBody>
      </p:sp>
    </p:spTree>
    <p:extLst>
      <p:ext uri="{BB962C8B-B14F-4D97-AF65-F5344CB8AC3E}">
        <p14:creationId xmlns:p14="http://schemas.microsoft.com/office/powerpoint/2010/main" val="33810563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103</a:t>
            </a:fld>
            <a:endParaRPr lang="ko-KR" altLang="en-US"/>
          </a:p>
        </p:txBody>
      </p:sp>
    </p:spTree>
    <p:extLst>
      <p:ext uri="{BB962C8B-B14F-4D97-AF65-F5344CB8AC3E}">
        <p14:creationId xmlns:p14="http://schemas.microsoft.com/office/powerpoint/2010/main" val="31298280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104</a:t>
            </a:fld>
            <a:endParaRPr lang="ko-KR" altLang="en-US"/>
          </a:p>
        </p:txBody>
      </p:sp>
    </p:spTree>
    <p:extLst>
      <p:ext uri="{BB962C8B-B14F-4D97-AF65-F5344CB8AC3E}">
        <p14:creationId xmlns:p14="http://schemas.microsoft.com/office/powerpoint/2010/main" val="31453572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105</a:t>
            </a:fld>
            <a:endParaRPr lang="ko-KR" altLang="en-US"/>
          </a:p>
        </p:txBody>
      </p:sp>
    </p:spTree>
    <p:extLst>
      <p:ext uri="{BB962C8B-B14F-4D97-AF65-F5344CB8AC3E}">
        <p14:creationId xmlns:p14="http://schemas.microsoft.com/office/powerpoint/2010/main" val="40233641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106</a:t>
            </a:fld>
            <a:endParaRPr lang="ko-KR" altLang="en-US"/>
          </a:p>
        </p:txBody>
      </p:sp>
    </p:spTree>
    <p:extLst>
      <p:ext uri="{BB962C8B-B14F-4D97-AF65-F5344CB8AC3E}">
        <p14:creationId xmlns:p14="http://schemas.microsoft.com/office/powerpoint/2010/main" val="32131135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107</a:t>
            </a:fld>
            <a:endParaRPr lang="ko-KR" altLang="en-US"/>
          </a:p>
        </p:txBody>
      </p:sp>
    </p:spTree>
    <p:extLst>
      <p:ext uri="{BB962C8B-B14F-4D97-AF65-F5344CB8AC3E}">
        <p14:creationId xmlns:p14="http://schemas.microsoft.com/office/powerpoint/2010/main" val="30997590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108</a:t>
            </a:fld>
            <a:endParaRPr lang="ko-KR" altLang="en-US"/>
          </a:p>
        </p:txBody>
      </p:sp>
    </p:spTree>
    <p:extLst>
      <p:ext uri="{BB962C8B-B14F-4D97-AF65-F5344CB8AC3E}">
        <p14:creationId xmlns:p14="http://schemas.microsoft.com/office/powerpoint/2010/main" val="11540528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109</a:t>
            </a:fld>
            <a:endParaRPr lang="ko-KR" altLang="en-US"/>
          </a:p>
        </p:txBody>
      </p:sp>
    </p:spTree>
    <p:extLst>
      <p:ext uri="{BB962C8B-B14F-4D97-AF65-F5344CB8AC3E}">
        <p14:creationId xmlns:p14="http://schemas.microsoft.com/office/powerpoint/2010/main" val="13077264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110</a:t>
            </a:fld>
            <a:endParaRPr lang="ko-KR" altLang="en-US"/>
          </a:p>
        </p:txBody>
      </p:sp>
    </p:spTree>
    <p:extLst>
      <p:ext uri="{BB962C8B-B14F-4D97-AF65-F5344CB8AC3E}">
        <p14:creationId xmlns:p14="http://schemas.microsoft.com/office/powerpoint/2010/main" val="1937175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altLang="ko-KR" b="0" u="none" dirty="0">
                <a:solidFill>
                  <a:schemeClr val="tx1"/>
                </a:solidFill>
              </a:rPr>
              <a:t>Dự án CommonJs được bắt đầu vào tháng 1 năm 2009 bởi kỹ sư Mozilla Kevin Dangoor và ban đầu được đặt tên là ServerJS.</a:t>
            </a:r>
            <a:endParaRPr lang="en-US" altLang="ko-KR" b="0" u="none" dirty="0">
              <a:solidFill>
                <a:schemeClr val="tx1"/>
              </a:solidFill>
            </a:endParaRPr>
          </a:p>
          <a:p>
            <a:pPr marL="628650" lvl="1" indent="-171450">
              <a:buFont typeface="Arial" panose="020B0604020202020204" pitchFamily="34" charset="0"/>
              <a:buChar char="•"/>
            </a:pPr>
            <a:r>
              <a:rPr lang="vi-VN" altLang="ko-KR" b="0" u="none" dirty="0">
                <a:solidFill>
                  <a:schemeClr val="tx1"/>
                </a:solidFill>
              </a:rPr>
              <a:t>Vào tháng 8 năm 2009, dự án được đổi tên thành CommonJS để chứng minh khả năng ứng dụng rộng rãi hơn của API. Thông số kỹ thuật được thực hiện và phê duyệt bởi một quy trình mở. Một đặc tả chỉ được coi là cuối cùng sau khi nó đã được hoàn thành bởi một số triển khai.</a:t>
            </a:r>
            <a:endParaRPr lang="ko-KR" altLang="en-US" b="0" u="none" dirty="0">
              <a:solidFill>
                <a:schemeClr val="tx1"/>
              </a:solidFill>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111</a:t>
            </a:fld>
            <a:endParaRPr lang="ko-KR" altLang="en-US"/>
          </a:p>
        </p:txBody>
      </p:sp>
    </p:spTree>
    <p:extLst>
      <p:ext uri="{BB962C8B-B14F-4D97-AF65-F5344CB8AC3E}">
        <p14:creationId xmlns:p14="http://schemas.microsoft.com/office/powerpoint/2010/main" val="27476447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112</a:t>
            </a:fld>
            <a:endParaRPr lang="ko-KR" altLang="en-US"/>
          </a:p>
        </p:txBody>
      </p:sp>
    </p:spTree>
    <p:extLst>
      <p:ext uri="{BB962C8B-B14F-4D97-AF65-F5344CB8AC3E}">
        <p14:creationId xmlns:p14="http://schemas.microsoft.com/office/powerpoint/2010/main" val="10879815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dirty="0"/>
              <a:t>https://stackoverflow.com/questions/10972176/find-the-version-of-an-installed-npm-package</a:t>
            </a:r>
          </a:p>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113</a:t>
            </a:fld>
            <a:endParaRPr lang="ko-KR" altLang="en-US"/>
          </a:p>
        </p:txBody>
      </p:sp>
    </p:spTree>
    <p:extLst>
      <p:ext uri="{BB962C8B-B14F-4D97-AF65-F5344CB8AC3E}">
        <p14:creationId xmlns:p14="http://schemas.microsoft.com/office/powerpoint/2010/main" val="1292207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https://stackoverflow.com/questions/10972176/find-the-version-of-an-installed-npm-package</a:t>
            </a:r>
          </a:p>
          <a:p>
            <a:pPr marL="171450" indent="-171450">
              <a:buFont typeface="Arial" panose="020B0604020202020204" pitchFamily="34" charset="0"/>
              <a:buChar char="•"/>
            </a:pPr>
            <a:r>
              <a:rPr lang="vi-VN" altLang="ko-KR" b="0" i="0" dirty="0">
                <a:solidFill>
                  <a:srgbClr val="232629"/>
                </a:solidFill>
                <a:effectLst/>
                <a:latin typeface="SamsungOne-400" panose="020B0503030303020204" charset="0"/>
              </a:rPr>
              <a:t>Lệnh cài đặt được ghi lại tại đây</a:t>
            </a:r>
            <a:r>
              <a:rPr lang="en-US" altLang="ko-KR" b="0" i="0" dirty="0">
                <a:solidFill>
                  <a:srgbClr val="232629"/>
                </a:solidFill>
                <a:effectLst/>
                <a:latin typeface="SamsungOne-400" panose="020B0503030303020204" charset="0"/>
              </a:rPr>
              <a:t>: </a:t>
            </a:r>
            <a:r>
              <a:rPr lang="en-US" altLang="ko-KR" b="0" i="0" u="sng" dirty="0">
                <a:effectLst/>
                <a:latin typeface="SamsungOne-400" panose="020B0503030303020204" charset="0"/>
                <a:hlinkClick r:id="rId3"/>
              </a:rPr>
              <a:t>https://docs.npmjs.com/cli/install</a:t>
            </a:r>
            <a:endParaRPr lang="en-US" altLang="ko-KR" b="0" i="0" u="sng" dirty="0">
              <a:effectLst/>
              <a:latin typeface="SamsungOne-400" panose="020B0503030303020204" charset="0"/>
            </a:endParaRPr>
          </a:p>
          <a:p>
            <a:pPr marL="171450" indent="-171450">
              <a:buFont typeface="Arial" panose="020B0604020202020204" pitchFamily="34" charset="0"/>
              <a:buChar char="•"/>
            </a:pPr>
            <a:r>
              <a:rPr lang="vi-VN" altLang="ko-KR" dirty="0"/>
              <a:t>chế độ xem npm cũng có thể được sử dụng để xem những thông tin khác về một gói</a:t>
            </a:r>
            <a:r>
              <a:rPr lang="en-US" altLang="ko-KR" b="0" i="0" dirty="0">
                <a:solidFill>
                  <a:srgbClr val="232629"/>
                </a:solidFill>
                <a:effectLst/>
                <a:latin typeface="SamsungOne-400" panose="020B0503030303020204" charset="0"/>
              </a:rPr>
              <a:t>: </a:t>
            </a:r>
            <a:r>
              <a:rPr lang="en-US" altLang="ko-KR" b="0" i="0" u="sng" dirty="0">
                <a:effectLst/>
                <a:latin typeface="SamsungOne-400" panose="020B0503030303020204" charset="0"/>
                <a:hlinkClick r:id="rId4"/>
              </a:rPr>
              <a:t>https://docs.npmjs.com/cli/view</a:t>
            </a: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114</a:t>
            </a:fld>
            <a:endParaRPr lang="ko-KR" altLang="en-US"/>
          </a:p>
        </p:txBody>
      </p:sp>
    </p:spTree>
    <p:extLst>
      <p:ext uri="{BB962C8B-B14F-4D97-AF65-F5344CB8AC3E}">
        <p14:creationId xmlns:p14="http://schemas.microsoft.com/office/powerpoint/2010/main" val="30499068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https://stackoverflow.com/questions/12913141/message-failed-to-fetch-from-registry-while-trying-to-install-any-module</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115</a:t>
            </a:fld>
            <a:endParaRPr lang="ko-KR" altLang="en-US"/>
          </a:p>
        </p:txBody>
      </p:sp>
    </p:spTree>
    <p:extLst>
      <p:ext uri="{BB962C8B-B14F-4D97-AF65-F5344CB8AC3E}">
        <p14:creationId xmlns:p14="http://schemas.microsoft.com/office/powerpoint/2010/main" val="38624580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https://stackoverflow.com/questions/16151018/how-to-fix-npm-throwing-error-without-sudo</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116</a:t>
            </a:fld>
            <a:endParaRPr lang="ko-KR" altLang="en-US"/>
          </a:p>
        </p:txBody>
      </p:sp>
    </p:spTree>
    <p:extLst>
      <p:ext uri="{BB962C8B-B14F-4D97-AF65-F5344CB8AC3E}">
        <p14:creationId xmlns:p14="http://schemas.microsoft.com/office/powerpoint/2010/main" val="29721615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https://stackoverflow.com/questions/20764881/why-does-npm-install-say-i-have-unmet-dependencies</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117</a:t>
            </a:fld>
            <a:endParaRPr lang="ko-KR" altLang="en-US"/>
          </a:p>
        </p:txBody>
      </p:sp>
    </p:spTree>
    <p:extLst>
      <p:ext uri="{BB962C8B-B14F-4D97-AF65-F5344CB8AC3E}">
        <p14:creationId xmlns:p14="http://schemas.microsoft.com/office/powerpoint/2010/main" val="1705796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118</a:t>
            </a:fld>
            <a:endParaRPr lang="ko-KR" altLang="en-US"/>
          </a:p>
        </p:txBody>
      </p:sp>
    </p:spTree>
    <p:extLst>
      <p:ext uri="{BB962C8B-B14F-4D97-AF65-F5344CB8AC3E}">
        <p14:creationId xmlns:p14="http://schemas.microsoft.com/office/powerpoint/2010/main" val="29076816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https://stackoverflow.com/questions/10617070/how-do-i-measure-the-execution-time-of-javascript-code-with-callbacks/18427652#18427652</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119</a:t>
            </a:fld>
            <a:endParaRPr lang="ko-KR" altLang="en-US"/>
          </a:p>
        </p:txBody>
      </p:sp>
    </p:spTree>
    <p:extLst>
      <p:ext uri="{BB962C8B-B14F-4D97-AF65-F5344CB8AC3E}">
        <p14:creationId xmlns:p14="http://schemas.microsoft.com/office/powerpoint/2010/main" val="21259587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https://stackoverflow.com/questions/2923858/how-to-print-a-stack-trace-in-node-js/2932410#2932410</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120</a:t>
            </a:fld>
            <a:endParaRPr lang="ko-KR" altLang="en-US"/>
          </a:p>
        </p:txBody>
      </p:sp>
    </p:spTree>
    <p:extLst>
      <p:ext uri="{BB962C8B-B14F-4D97-AF65-F5344CB8AC3E}">
        <p14:creationId xmlns:p14="http://schemas.microsoft.com/office/powerpoint/2010/main" val="2102989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https://stackoverflow.com/questions/2923858/how-to-print-a-stack-trace-in-node-js/2932410#2932410</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121</a:t>
            </a:fld>
            <a:endParaRPr lang="ko-KR" altLang="en-US"/>
          </a:p>
        </p:txBody>
      </p:sp>
    </p:spTree>
    <p:extLst>
      <p:ext uri="{BB962C8B-B14F-4D97-AF65-F5344CB8AC3E}">
        <p14:creationId xmlns:p14="http://schemas.microsoft.com/office/powerpoint/2010/main" val="34672842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https://stackoverflow.com/questions/2923858/how-to-print-a-stack-trace-in-node-js/2932410#2932410</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122</a:t>
            </a:fld>
            <a:endParaRPr lang="ko-KR" altLang="en-US"/>
          </a:p>
        </p:txBody>
      </p:sp>
    </p:spTree>
    <p:extLst>
      <p:ext uri="{BB962C8B-B14F-4D97-AF65-F5344CB8AC3E}">
        <p14:creationId xmlns:p14="http://schemas.microsoft.com/office/powerpoint/2010/main" val="24408219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https://stackoverflow.com/questions/22475849/node-js-what-is-enospc-error-and-how-to-solve</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123</a:t>
            </a:fld>
            <a:endParaRPr lang="ko-KR" altLang="en-US"/>
          </a:p>
        </p:txBody>
      </p:sp>
    </p:spTree>
    <p:extLst>
      <p:ext uri="{BB962C8B-B14F-4D97-AF65-F5344CB8AC3E}">
        <p14:creationId xmlns:p14="http://schemas.microsoft.com/office/powerpoint/2010/main" val="23736739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https://stackoverflow.com/questions/7042340/error-cant-set-headers-after-they-are-sent-to-the-client/7086621#7086621</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124</a:t>
            </a:fld>
            <a:endParaRPr lang="ko-KR" altLang="en-US"/>
          </a:p>
        </p:txBody>
      </p:sp>
    </p:spTree>
    <p:extLst>
      <p:ext uri="{BB962C8B-B14F-4D97-AF65-F5344CB8AC3E}">
        <p14:creationId xmlns:p14="http://schemas.microsoft.com/office/powerpoint/2010/main" val="42790271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https://stackoverflow.com/questions/42308879/how-to-solve-npm-error-npm-err-code-elifecycle</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125</a:t>
            </a:fld>
            <a:endParaRPr lang="ko-KR" altLang="en-US"/>
          </a:p>
        </p:txBody>
      </p:sp>
    </p:spTree>
    <p:extLst>
      <p:ext uri="{BB962C8B-B14F-4D97-AF65-F5344CB8AC3E}">
        <p14:creationId xmlns:p14="http://schemas.microsoft.com/office/powerpoint/2010/main" val="39800106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https://stackoverflow.com/questions/42308879/how-to-solve-npm-error-npm-err-code-elifecycle</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126</a:t>
            </a:fld>
            <a:endParaRPr lang="ko-KR" altLang="en-US"/>
          </a:p>
        </p:txBody>
      </p:sp>
    </p:spTree>
    <p:extLst>
      <p:ext uri="{BB962C8B-B14F-4D97-AF65-F5344CB8AC3E}">
        <p14:creationId xmlns:p14="http://schemas.microsoft.com/office/powerpoint/2010/main" val="29105412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altLang="ko-KR" dirty="0"/>
              <a:t>https://stackoverflow.com/questions/4797050/how-to-run-node-js-as-a-background-process-and-never-die/11856575#11856575</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127</a:t>
            </a:fld>
            <a:endParaRPr lang="ko-KR" altLang="en-US"/>
          </a:p>
        </p:txBody>
      </p:sp>
    </p:spTree>
    <p:extLst>
      <p:ext uri="{BB962C8B-B14F-4D97-AF65-F5344CB8AC3E}">
        <p14:creationId xmlns:p14="http://schemas.microsoft.com/office/powerpoint/2010/main" val="34069742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128</a:t>
            </a:fld>
            <a:endParaRPr lang="ko-KR" altLang="en-US"/>
          </a:p>
        </p:txBody>
      </p:sp>
    </p:spTree>
    <p:extLst>
      <p:ext uri="{BB962C8B-B14F-4D97-AF65-F5344CB8AC3E}">
        <p14:creationId xmlns:p14="http://schemas.microsoft.com/office/powerpoint/2010/main" val="211861892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129</a:t>
            </a:fld>
            <a:endParaRPr lang="ko-KR" altLang="en-US"/>
          </a:p>
        </p:txBody>
      </p:sp>
    </p:spTree>
    <p:extLst>
      <p:ext uri="{BB962C8B-B14F-4D97-AF65-F5344CB8AC3E}">
        <p14:creationId xmlns:p14="http://schemas.microsoft.com/office/powerpoint/2010/main" val="29775879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130</a:t>
            </a:fld>
            <a:endParaRPr lang="ko-KR" altLang="en-US"/>
          </a:p>
        </p:txBody>
      </p:sp>
    </p:spTree>
    <p:extLst>
      <p:ext uri="{BB962C8B-B14F-4D97-AF65-F5344CB8AC3E}">
        <p14:creationId xmlns:p14="http://schemas.microsoft.com/office/powerpoint/2010/main" val="3479204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baseline="0" dirty="0" err="1"/>
              <a:t>Trình</a:t>
            </a:r>
            <a:r>
              <a:rPr lang="en-US" altLang="ko-KR" baseline="0" dirty="0"/>
              <a:t> </a:t>
            </a:r>
            <a:r>
              <a:rPr lang="en-US" altLang="ko-KR" baseline="0" dirty="0" err="1"/>
              <a:t>chỉnh</a:t>
            </a:r>
            <a:r>
              <a:rPr lang="en-US" altLang="ko-KR" baseline="0" dirty="0"/>
              <a:t> </a:t>
            </a:r>
            <a:r>
              <a:rPr lang="en-US" altLang="ko-KR" baseline="0" dirty="0" err="1"/>
              <a:t>sửa</a:t>
            </a:r>
            <a:r>
              <a:rPr lang="en-US" altLang="ko-KR" baseline="0" dirty="0"/>
              <a:t> </a:t>
            </a:r>
            <a:r>
              <a:rPr lang="en-US" altLang="ko-KR" baseline="0" dirty="0" err="1"/>
              <a:t>cho</a:t>
            </a:r>
            <a:r>
              <a:rPr lang="en-US" altLang="ko-KR" baseline="0" dirty="0"/>
              <a:t> Node: Sublime Text, Atom, </a:t>
            </a:r>
            <a:r>
              <a:rPr lang="en-US" altLang="ko-KR" baseline="0" dirty="0" err="1"/>
              <a:t>Chân</a:t>
            </a:r>
            <a:r>
              <a:rPr lang="en-US" altLang="ko-KR" baseline="0" dirty="0"/>
              <a:t> </a:t>
            </a:r>
            <a:r>
              <a:rPr lang="en-US" altLang="ko-KR" baseline="0" dirty="0" err="1"/>
              <a:t>đế</a:t>
            </a:r>
            <a:r>
              <a:rPr lang="en-US" altLang="ko-KR" baseline="0" dirty="0"/>
              <a:t>, Visual Studio Code…</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131</a:t>
            </a:fld>
            <a:endParaRPr lang="ko-KR" altLang="en-US"/>
          </a:p>
        </p:txBody>
      </p:sp>
    </p:spTree>
    <p:extLst>
      <p:ext uri="{BB962C8B-B14F-4D97-AF65-F5344CB8AC3E}">
        <p14:creationId xmlns:p14="http://schemas.microsoft.com/office/powerpoint/2010/main" val="9785734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132</a:t>
            </a:fld>
            <a:endParaRPr lang="ko-KR" altLang="en-US"/>
          </a:p>
        </p:txBody>
      </p:sp>
    </p:spTree>
    <p:extLst>
      <p:ext uri="{BB962C8B-B14F-4D97-AF65-F5344CB8AC3E}">
        <p14:creationId xmlns:p14="http://schemas.microsoft.com/office/powerpoint/2010/main" val="133218094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133</a:t>
            </a:fld>
            <a:endParaRPr lang="ko-KR" altLang="en-US"/>
          </a:p>
        </p:txBody>
      </p:sp>
    </p:spTree>
    <p:extLst>
      <p:ext uri="{BB962C8B-B14F-4D97-AF65-F5344CB8AC3E}">
        <p14:creationId xmlns:p14="http://schemas.microsoft.com/office/powerpoint/2010/main" val="379522916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134</a:t>
            </a:fld>
            <a:endParaRPr lang="ko-KR" altLang="en-US"/>
          </a:p>
        </p:txBody>
      </p:sp>
    </p:spTree>
    <p:extLst>
      <p:ext uri="{BB962C8B-B14F-4D97-AF65-F5344CB8AC3E}">
        <p14:creationId xmlns:p14="http://schemas.microsoft.com/office/powerpoint/2010/main" val="29183880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135</a:t>
            </a:fld>
            <a:endParaRPr lang="ko-KR" altLang="en-US"/>
          </a:p>
        </p:txBody>
      </p:sp>
    </p:spTree>
    <p:extLst>
      <p:ext uri="{BB962C8B-B14F-4D97-AF65-F5344CB8AC3E}">
        <p14:creationId xmlns:p14="http://schemas.microsoft.com/office/powerpoint/2010/main" val="8770482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136</a:t>
            </a:fld>
            <a:endParaRPr lang="ko-KR" altLang="en-US"/>
          </a:p>
        </p:txBody>
      </p:sp>
    </p:spTree>
    <p:extLst>
      <p:ext uri="{BB962C8B-B14F-4D97-AF65-F5344CB8AC3E}">
        <p14:creationId xmlns:p14="http://schemas.microsoft.com/office/powerpoint/2010/main" val="15203727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137</a:t>
            </a:fld>
            <a:endParaRPr lang="ko-KR" altLang="en-US"/>
          </a:p>
        </p:txBody>
      </p:sp>
    </p:spTree>
    <p:extLst>
      <p:ext uri="{BB962C8B-B14F-4D97-AF65-F5344CB8AC3E}">
        <p14:creationId xmlns:p14="http://schemas.microsoft.com/office/powerpoint/2010/main" val="42047707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138</a:t>
            </a:fld>
            <a:endParaRPr lang="ko-KR" altLang="en-US"/>
          </a:p>
        </p:txBody>
      </p:sp>
    </p:spTree>
    <p:extLst>
      <p:ext uri="{BB962C8B-B14F-4D97-AF65-F5344CB8AC3E}">
        <p14:creationId xmlns:p14="http://schemas.microsoft.com/office/powerpoint/2010/main" val="290230323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139</a:t>
            </a:fld>
            <a:endParaRPr lang="ko-KR" altLang="en-US"/>
          </a:p>
        </p:txBody>
      </p:sp>
    </p:spTree>
    <p:extLst>
      <p:ext uri="{BB962C8B-B14F-4D97-AF65-F5344CB8AC3E}">
        <p14:creationId xmlns:p14="http://schemas.microsoft.com/office/powerpoint/2010/main" val="26438562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140</a:t>
            </a:fld>
            <a:endParaRPr lang="ko-KR" altLang="en-US"/>
          </a:p>
        </p:txBody>
      </p:sp>
    </p:spTree>
    <p:extLst>
      <p:ext uri="{BB962C8B-B14F-4D97-AF65-F5344CB8AC3E}">
        <p14:creationId xmlns:p14="http://schemas.microsoft.com/office/powerpoint/2010/main" val="1552551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dirty="0"/>
              <a:t>Brackets</a:t>
            </a:r>
          </a:p>
          <a:p>
            <a:pPr marL="628650" lvl="1" indent="-171450">
              <a:buFont typeface="Arial" panose="020B0604020202020204" pitchFamily="34" charset="0"/>
              <a:buChar char="•"/>
            </a:pPr>
            <a:r>
              <a:rPr lang="en-US" altLang="ko-KR" dirty="0"/>
              <a:t>Brackets </a:t>
            </a:r>
            <a:r>
              <a:rPr lang="vi-VN" altLang="ko-KR" dirty="0"/>
              <a:t>là một trình chỉnh sửa mã nguồn tập trung vào phát triển web. Phần mềm mã nguồn mở miễn phí do Adobe Systems phát triển và được phân phối theo Giấy phép MIT. Hiện tại nó được quản lý trong GitHub bởi Adobe và các nhà phát triển nguồn mở khác.</a:t>
            </a:r>
          </a:p>
          <a:p>
            <a:pPr marL="628650" lvl="1" indent="-171450">
              <a:buFont typeface="Arial" panose="020B0604020202020204" pitchFamily="34" charset="0"/>
              <a:buChar char="•"/>
            </a:pPr>
            <a:r>
              <a:rPr lang="vi-VN" altLang="ko-KR" dirty="0"/>
              <a:t>Nó được viết bằng JavaScript, HTML và CSS</a:t>
            </a: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141</a:t>
            </a:fld>
            <a:endParaRPr lang="ko-KR" altLang="en-US"/>
          </a:p>
        </p:txBody>
      </p:sp>
    </p:spTree>
    <p:extLst>
      <p:ext uri="{BB962C8B-B14F-4D97-AF65-F5344CB8AC3E}">
        <p14:creationId xmlns:p14="http://schemas.microsoft.com/office/powerpoint/2010/main" val="207191662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142</a:t>
            </a:fld>
            <a:endParaRPr lang="ko-KR" altLang="en-US"/>
          </a:p>
        </p:txBody>
      </p:sp>
    </p:spTree>
    <p:extLst>
      <p:ext uri="{BB962C8B-B14F-4D97-AF65-F5344CB8AC3E}">
        <p14:creationId xmlns:p14="http://schemas.microsoft.com/office/powerpoint/2010/main" val="2336090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143</a:t>
            </a:fld>
            <a:endParaRPr lang="ko-KR" altLang="en-US"/>
          </a:p>
        </p:txBody>
      </p:sp>
    </p:spTree>
    <p:extLst>
      <p:ext uri="{BB962C8B-B14F-4D97-AF65-F5344CB8AC3E}">
        <p14:creationId xmlns:p14="http://schemas.microsoft.com/office/powerpoint/2010/main" val="31407650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144</a:t>
            </a:fld>
            <a:endParaRPr lang="ko-KR" altLang="en-US"/>
          </a:p>
        </p:txBody>
      </p:sp>
    </p:spTree>
    <p:extLst>
      <p:ext uri="{BB962C8B-B14F-4D97-AF65-F5344CB8AC3E}">
        <p14:creationId xmlns:p14="http://schemas.microsoft.com/office/powerpoint/2010/main" val="28253194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145</a:t>
            </a:fld>
            <a:endParaRPr lang="ko-KR" altLang="en-US"/>
          </a:p>
        </p:txBody>
      </p:sp>
    </p:spTree>
    <p:extLst>
      <p:ext uri="{BB962C8B-B14F-4D97-AF65-F5344CB8AC3E}">
        <p14:creationId xmlns:p14="http://schemas.microsoft.com/office/powerpoint/2010/main" val="87883194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146</a:t>
            </a:fld>
            <a:endParaRPr lang="ko-KR" altLang="en-US"/>
          </a:p>
        </p:txBody>
      </p:sp>
    </p:spTree>
    <p:extLst>
      <p:ext uri="{BB962C8B-B14F-4D97-AF65-F5344CB8AC3E}">
        <p14:creationId xmlns:p14="http://schemas.microsoft.com/office/powerpoint/2010/main" val="375090644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147</a:t>
            </a:fld>
            <a:endParaRPr lang="ko-KR" altLang="en-US"/>
          </a:p>
        </p:txBody>
      </p:sp>
    </p:spTree>
    <p:extLst>
      <p:ext uri="{BB962C8B-B14F-4D97-AF65-F5344CB8AC3E}">
        <p14:creationId xmlns:p14="http://schemas.microsoft.com/office/powerpoint/2010/main" val="318443709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148</a:t>
            </a:fld>
            <a:endParaRPr lang="ko-KR" altLang="en-US"/>
          </a:p>
        </p:txBody>
      </p:sp>
    </p:spTree>
    <p:extLst>
      <p:ext uri="{BB962C8B-B14F-4D97-AF65-F5344CB8AC3E}">
        <p14:creationId xmlns:p14="http://schemas.microsoft.com/office/powerpoint/2010/main" val="939784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149</a:t>
            </a:fld>
            <a:endParaRPr lang="ko-KR" altLang="en-US"/>
          </a:p>
        </p:txBody>
      </p:sp>
    </p:spTree>
    <p:extLst>
      <p:ext uri="{BB962C8B-B14F-4D97-AF65-F5344CB8AC3E}">
        <p14:creationId xmlns:p14="http://schemas.microsoft.com/office/powerpoint/2010/main" val="23940064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150</a:t>
            </a:fld>
            <a:endParaRPr lang="ko-KR" altLang="en-US"/>
          </a:p>
        </p:txBody>
      </p:sp>
    </p:spTree>
    <p:extLst>
      <p:ext uri="{BB962C8B-B14F-4D97-AF65-F5344CB8AC3E}">
        <p14:creationId xmlns:p14="http://schemas.microsoft.com/office/powerpoint/2010/main" val="719068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dirty="0" err="1">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rPr>
              <a:t>Cài</a:t>
            </a:r>
            <a:r>
              <a:rPr lang="en-US" altLang="ko-KR" sz="1200" dirty="0">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rPr>
              <a:t> </a:t>
            </a:r>
            <a:r>
              <a:rPr lang="en-US" altLang="ko-KR" sz="1200" dirty="0" err="1">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rPr>
              <a:t>đặt</a:t>
            </a:r>
            <a:r>
              <a:rPr lang="en-US" altLang="ko-KR" sz="1200" dirty="0">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rPr>
              <a:t> </a:t>
            </a:r>
            <a:r>
              <a:rPr lang="en-US" altLang="ko-KR" sz="1200" dirty="0" err="1">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rPr>
              <a:t>trình</a:t>
            </a:r>
            <a:r>
              <a:rPr lang="en-US" altLang="ko-KR" sz="1200" dirty="0">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rPr>
              <a:t> </a:t>
            </a:r>
            <a:r>
              <a:rPr lang="en-US" altLang="ko-KR" sz="1200" dirty="0" err="1">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rPr>
              <a:t>duyệt</a:t>
            </a:r>
            <a:r>
              <a:rPr lang="en-US" altLang="ko-KR" sz="1200" dirty="0">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rPr>
              <a:t> Chrome</a:t>
            </a:r>
          </a:p>
          <a:p>
            <a:pPr marL="742950" lvl="1" indent="-285750" algn="just">
              <a:lnSpc>
                <a:spcPct val="120000"/>
              </a:lnSpc>
              <a:spcAft>
                <a:spcPct val="25000"/>
              </a:spcAft>
              <a:buFont typeface="Arial" panose="020B0604020202020204" pitchFamily="34" charset="0"/>
              <a:buChar char="•"/>
            </a:pPr>
            <a:r>
              <a:rPr lang="en-US" altLang="ko-KR" sz="1600" dirty="0" err="1">
                <a:latin typeface="SamsungOne-400" panose="020B0503030303020204" pitchFamily="34" charset="0"/>
                <a:ea typeface="SamsungOne-400" panose="020B0503030303020204" pitchFamily="34" charset="0"/>
              </a:rPr>
              <a:t>Tải</a:t>
            </a:r>
            <a:r>
              <a:rPr lang="en-US" altLang="ko-KR" sz="1600" dirty="0">
                <a:latin typeface="SamsungOne-400" panose="020B0503030303020204" pitchFamily="34" charset="0"/>
                <a:ea typeface="SamsungOne-400" panose="020B0503030303020204" pitchFamily="34" charset="0"/>
              </a:rPr>
              <a:t> </a:t>
            </a:r>
            <a:r>
              <a:rPr lang="en-US" altLang="ko-KR" sz="1600" dirty="0" err="1">
                <a:latin typeface="SamsungOne-400" panose="020B0503030303020204" pitchFamily="34" charset="0"/>
                <a:ea typeface="SamsungOne-400" panose="020B0503030303020204" pitchFamily="34" charset="0"/>
              </a:rPr>
              <a:t>xuống</a:t>
            </a:r>
            <a:r>
              <a:rPr lang="en-US" altLang="ko-KR" sz="1600" dirty="0">
                <a:latin typeface="SamsungOne-400" panose="020B0503030303020204" pitchFamily="34" charset="0"/>
                <a:ea typeface="SamsungOne-400" panose="020B0503030303020204" pitchFamily="34" charset="0"/>
              </a:rPr>
              <a:t> từ http://www.google.com </a:t>
            </a:r>
            <a:r>
              <a:rPr lang="en-US" altLang="ko-KR" sz="1600" dirty="0" err="1">
                <a:latin typeface="SamsungOne-400" panose="020B0503030303020204" pitchFamily="34" charset="0"/>
                <a:ea typeface="SamsungOne-400" panose="020B0503030303020204" pitchFamily="34" charset="0"/>
              </a:rPr>
              <a:t>và</a:t>
            </a:r>
            <a:r>
              <a:rPr lang="en-US" altLang="ko-KR" sz="1600" dirty="0">
                <a:latin typeface="SamsungOne-400" panose="020B0503030303020204" pitchFamily="34" charset="0"/>
                <a:ea typeface="SamsungOne-400" panose="020B0503030303020204" pitchFamily="34" charset="0"/>
              </a:rPr>
              <a:t> </a:t>
            </a:r>
            <a:r>
              <a:rPr lang="en-US" altLang="ko-KR" sz="1600" dirty="0" err="1">
                <a:latin typeface="SamsungOne-400" panose="020B0503030303020204" pitchFamily="34" charset="0"/>
                <a:ea typeface="SamsungOne-400" panose="020B0503030303020204" pitchFamily="34" charset="0"/>
              </a:rPr>
              <a:t>cài</a:t>
            </a:r>
            <a:r>
              <a:rPr lang="en-US" altLang="ko-KR" sz="1600" dirty="0">
                <a:latin typeface="SamsungOne-400" panose="020B0503030303020204" pitchFamily="34" charset="0"/>
                <a:ea typeface="SamsungOne-400" panose="020B0503030303020204" pitchFamily="34" charset="0"/>
              </a:rPr>
              <a:t> </a:t>
            </a:r>
            <a:r>
              <a:rPr lang="en-US" altLang="ko-KR" sz="1600" dirty="0" err="1">
                <a:latin typeface="SamsungOne-400" panose="020B0503030303020204" pitchFamily="34" charset="0"/>
                <a:ea typeface="SamsungOne-400" panose="020B0503030303020204" pitchFamily="34" charset="0"/>
              </a:rPr>
              <a:t>đặt</a:t>
            </a:r>
            <a:endParaRPr lang="en-US" altLang="ko-KR" sz="1600" dirty="0">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16</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151</a:t>
            </a:fld>
            <a:endParaRPr lang="ko-KR" altLang="en-US"/>
          </a:p>
        </p:txBody>
      </p:sp>
    </p:spTree>
    <p:extLst>
      <p:ext uri="{BB962C8B-B14F-4D97-AF65-F5344CB8AC3E}">
        <p14:creationId xmlns:p14="http://schemas.microsoft.com/office/powerpoint/2010/main" val="25777096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152</a:t>
            </a:fld>
            <a:endParaRPr lang="ko-KR" altLang="en-US"/>
          </a:p>
        </p:txBody>
      </p:sp>
    </p:spTree>
    <p:extLst>
      <p:ext uri="{BB962C8B-B14F-4D97-AF65-F5344CB8AC3E}">
        <p14:creationId xmlns:p14="http://schemas.microsoft.com/office/powerpoint/2010/main" val="20246723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153</a:t>
            </a:fld>
            <a:endParaRPr lang="ko-KR" altLang="en-US"/>
          </a:p>
        </p:txBody>
      </p:sp>
    </p:spTree>
    <p:extLst>
      <p:ext uri="{BB962C8B-B14F-4D97-AF65-F5344CB8AC3E}">
        <p14:creationId xmlns:p14="http://schemas.microsoft.com/office/powerpoint/2010/main" val="11612649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154</a:t>
            </a:fld>
            <a:endParaRPr lang="ko-KR" altLang="en-US"/>
          </a:p>
        </p:txBody>
      </p:sp>
    </p:spTree>
    <p:extLst>
      <p:ext uri="{BB962C8B-B14F-4D97-AF65-F5344CB8AC3E}">
        <p14:creationId xmlns:p14="http://schemas.microsoft.com/office/powerpoint/2010/main" val="204315521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155</a:t>
            </a:fld>
            <a:endParaRPr lang="ko-KR" altLang="en-US"/>
          </a:p>
        </p:txBody>
      </p:sp>
    </p:spTree>
    <p:extLst>
      <p:ext uri="{BB962C8B-B14F-4D97-AF65-F5344CB8AC3E}">
        <p14:creationId xmlns:p14="http://schemas.microsoft.com/office/powerpoint/2010/main" val="57097700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156</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862803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157</a:t>
            </a:fld>
            <a:endParaRPr lang="ko-KR" altLang="en-US"/>
          </a:p>
        </p:txBody>
      </p:sp>
    </p:spTree>
    <p:extLst>
      <p:ext uri="{BB962C8B-B14F-4D97-AF65-F5344CB8AC3E}">
        <p14:creationId xmlns:p14="http://schemas.microsoft.com/office/powerpoint/2010/main" val="242577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lvl="0" indent="-171450">
              <a:buFont typeface="Wingdings" panose="05000000000000000000" pitchFamily="2" charset="2"/>
              <a:buChar char="§"/>
            </a:pPr>
            <a:r>
              <a:rPr lang="vi-VN" altLang="ko-KR" dirty="0"/>
              <a:t>Hỗ trợ dài hạn (LTS) là một phiên bản hoặc phiên bản phần mềm được thiết kế đặc biệt để hỗ trợ trong thời gian dài hơn bình thường (thường là năm năm). Đặc biệt, nó được áp dụng trong các dự án mã nguồn mở bao gồm cả Linux. Đây là chính sách quản lý vòng đời sản phẩm cho phần mềm máy tính áp dụng kỹ thuật ổn định cho quy trình phát triển phần mềm và vòng đời phát hành phần mềm.</a:t>
            </a:r>
          </a:p>
          <a:p>
            <a:pPr marL="171450" lvl="0" indent="-171450">
              <a:buFont typeface="Wingdings" panose="05000000000000000000" pitchFamily="2" charset="2"/>
              <a:buChar char="§"/>
            </a:pPr>
            <a:r>
              <a:rPr lang="vi-VN" altLang="ko-KR" dirty="0"/>
              <a:t>LTS này mở rộng bảo trì phần mềm và cũng cải thiện độ tin cậy của phần mềm bằng cách thay đổi loại và tần suất của các bản vá, giảm rủi ro, chi phí và sự gián đoạn đột ngột của việc phân phối phần mềm. Nhưng điều này không có nghĩa là hỗ trợ kỹ thuật thương mại hoặc vô thời hạn.</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17</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en-US" altLang="ko-KR" sz="1200" b="0" i="0" u="none" strike="noStrike" kern="1200" cap="none" spc="0" normalizeH="0" baseline="0" noProof="0" dirty="0" err="1">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Thay</a:t>
            </a:r>
            <a:r>
              <a:rPr kumimoji="0" lang="en-US" altLang="ko-KR" sz="1200" b="0" i="0" u="none" strike="noStrike" kern="1200" cap="none" spc="0" normalizeH="0" baseline="0" noProof="0" dirty="0">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 </a:t>
            </a:r>
            <a:r>
              <a:rPr kumimoji="0" lang="en-US" altLang="ko-KR" sz="1200" b="0" i="0" u="none" strike="noStrike" kern="1200" cap="none" spc="0" normalizeH="0" baseline="0" noProof="0" dirty="0" err="1">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đổi</a:t>
            </a:r>
            <a:r>
              <a:rPr kumimoji="0" lang="en-US" altLang="ko-KR" sz="1200" b="0" i="0" u="none" strike="noStrike" kern="1200" cap="none" spc="0" normalizeH="0" baseline="0" noProof="0" dirty="0">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 </a:t>
            </a:r>
            <a:r>
              <a:rPr kumimoji="0" lang="en-US" altLang="ko-KR" sz="1200" b="0" i="0" u="none" strike="noStrike" kern="1200" cap="none" spc="0" normalizeH="0" baseline="0" noProof="0" dirty="0" err="1">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chủ</a:t>
            </a:r>
            <a:r>
              <a:rPr kumimoji="0" lang="en-US" altLang="ko-KR" sz="1200" b="0" i="0" u="none" strike="noStrike" kern="1200" cap="none" spc="0" normalizeH="0" baseline="0" noProof="0" dirty="0">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 </a:t>
            </a:r>
            <a:r>
              <a:rPr kumimoji="0" lang="en-US" altLang="ko-KR" sz="1200" b="0" i="0" u="none" strike="noStrike" kern="1200" cap="none" spc="0" normalizeH="0" baseline="0" noProof="0" dirty="0" err="1">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đề</a:t>
            </a:r>
            <a:r>
              <a:rPr kumimoji="0" lang="en-US" altLang="ko-KR" sz="1200" b="0" i="0" u="none" strike="noStrike" kern="1200" cap="none" spc="0" normalizeH="0" baseline="0" noProof="0" dirty="0">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 Brackets</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vi-VN" altLang="ko-KR" sz="1200" b="0" i="0" u="none" strike="noStrike" kern="1200" cap="none" spc="0" normalizeH="0" baseline="0" noProof="0" dirty="0">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Mở thư mục </a:t>
            </a:r>
            <a:r>
              <a:rPr kumimoji="0" lang="en-US" altLang="ko-KR" sz="1200" b="0" i="0" u="none" strike="noStrike" kern="1200" cap="none" spc="0" normalizeH="0" baseline="0" noProof="0" dirty="0">
                <a:ln w="9525">
                  <a:solidFill>
                    <a:srgbClr val="418AB3">
                      <a:shade val="50000"/>
                      <a:alpha val="0"/>
                    </a:srgbClr>
                  </a:solidFill>
                </a:ln>
                <a:solidFill>
                  <a:srgbClr val="5E5E5E"/>
                </a:solidFill>
                <a:effectLst/>
                <a:uLnTx/>
                <a:uFillTx/>
                <a:latin typeface="SamsungOne-400" panose="020B0503030303020204" pitchFamily="34" charset="0"/>
                <a:ea typeface="SamsungOne-400" panose="020B0503030303020204" pitchFamily="34" charset="0"/>
                <a:cs typeface="+mn-cs"/>
              </a:rPr>
              <a:t>Project</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18</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85750" marR="0" lvl="0" indent="-2857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altLang="ko-KR" sz="1600" dirty="0"/>
              <a:t>Tạo một tệp JavaScript và chạy nó trong dấu nhắc lệnh</a:t>
            </a:r>
            <a:endParaRPr lang="en-US" altLang="ko-KR" sz="1600" dirty="0">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endParaRPr>
          </a:p>
          <a:p>
            <a:pPr marL="742950" lvl="1" indent="-285750">
              <a:lnSpc>
                <a:spcPct val="120000"/>
              </a:lnSpc>
              <a:spcAft>
                <a:spcPct val="25000"/>
              </a:spcAft>
              <a:buFont typeface="Arial" panose="020B0604020202020204" pitchFamily="34" charset="0"/>
              <a:buChar char="•"/>
              <a:defRPr/>
            </a:pPr>
            <a:r>
              <a:rPr lang="vi-VN" altLang="ko-KR" dirty="0"/>
              <a:t>Nhập mã JavaScript đơn giản</a:t>
            </a:r>
          </a:p>
          <a:p>
            <a:pPr marL="742950" lvl="1" indent="-285750">
              <a:lnSpc>
                <a:spcPct val="120000"/>
              </a:lnSpc>
              <a:spcAft>
                <a:spcPct val="25000"/>
              </a:spcAft>
              <a:buFont typeface="Arial" panose="020B0604020202020204" pitchFamily="34" charset="0"/>
              <a:buChar char="•"/>
              <a:defRPr/>
            </a:pPr>
            <a:r>
              <a:rPr lang="vi-VN" altLang="ko-KR" dirty="0"/>
              <a:t>Vào thư mục project và chạy file tại command prompt </a:t>
            </a:r>
            <a:r>
              <a:rPr lang="vi-VN" altLang="ko-KR" b="1" dirty="0"/>
              <a:t>node test1.js </a:t>
            </a:r>
            <a:r>
              <a:rPr lang="vi-VN" altLang="ko-KR" dirty="0"/>
              <a:t>(Nếu bạn tạo tên file là ch06_01.js thì chạy với tên </a:t>
            </a:r>
            <a:r>
              <a:rPr lang="vi-VN" altLang="ko-KR" b="1" dirty="0"/>
              <a:t>node ch06_01.js</a:t>
            </a:r>
            <a:r>
              <a:rPr lang="vi-VN" altLang="ko-KR" dirty="0"/>
              <a:t>)</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19</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85750" marR="0" lvl="0" indent="-2857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altLang="ko-KR" sz="1600" dirty="0"/>
              <a:t>Tạo một tệp JavaScript và chạy nó trong dấu nhắc lệnh</a:t>
            </a:r>
            <a:endParaRPr lang="en-US" altLang="ko-KR" sz="1600" dirty="0">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endParaRPr>
          </a:p>
          <a:p>
            <a:pPr marL="742950" lvl="1" indent="-285750">
              <a:lnSpc>
                <a:spcPct val="120000"/>
              </a:lnSpc>
              <a:spcAft>
                <a:spcPct val="25000"/>
              </a:spcAft>
              <a:buFont typeface="Arial" panose="020B0604020202020204" pitchFamily="34" charset="0"/>
              <a:buChar char="•"/>
              <a:defRPr/>
            </a:pPr>
            <a:r>
              <a:rPr lang="vi-VN" altLang="ko-KR" dirty="0"/>
              <a:t>Nhập mã JavaScript đơn giản</a:t>
            </a:r>
          </a:p>
          <a:p>
            <a:pPr marL="742950" lvl="1" indent="-285750">
              <a:lnSpc>
                <a:spcPct val="120000"/>
              </a:lnSpc>
              <a:spcAft>
                <a:spcPct val="25000"/>
              </a:spcAft>
              <a:buFont typeface="Arial" panose="020B0604020202020204" pitchFamily="34" charset="0"/>
              <a:buChar char="•"/>
              <a:defRPr/>
            </a:pPr>
            <a:r>
              <a:rPr lang="vi-VN" altLang="ko-KR" dirty="0"/>
              <a:t>Vào thư mục project và chạy file tại command prompt </a:t>
            </a:r>
            <a:r>
              <a:rPr lang="vi-VN" altLang="ko-KR" b="1" dirty="0"/>
              <a:t>node test1.js </a:t>
            </a:r>
            <a:r>
              <a:rPr lang="vi-VN" altLang="ko-KR" dirty="0"/>
              <a:t>(Nếu bạn tạo tên file là ch06_01.js thì chạy với tên </a:t>
            </a:r>
            <a:r>
              <a:rPr lang="vi-VN" altLang="ko-KR" b="1" dirty="0"/>
              <a:t>node ch06_01.js</a:t>
            </a:r>
            <a:r>
              <a:rPr lang="vi-VN" altLang="ko-KR" dirty="0"/>
              <a:t>)</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20</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SamsungOne-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SamsungOne-400" panose="02020603020101020101" pitchFamily="18" charset="-127"/>
              <a:cs typeface="+mn-cs"/>
            </a:endParaRPr>
          </a:p>
        </p:txBody>
      </p:sp>
    </p:spTree>
    <p:extLst>
      <p:ext uri="{BB962C8B-B14F-4D97-AF65-F5344CB8AC3E}">
        <p14:creationId xmlns:p14="http://schemas.microsoft.com/office/powerpoint/2010/main" val="4135110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altLang="ko-KR" dirty="0"/>
              <a:t>Cài đặt tiện ích mở rộng</a:t>
            </a:r>
            <a:endParaRPr lang="en-US" altLang="ko-KR" sz="1200" dirty="0">
              <a:ln w="9525">
                <a:solidFill>
                  <a:schemeClr val="accent1">
                    <a:shade val="50000"/>
                    <a:alpha val="0"/>
                  </a:schemeClr>
                </a:solidFill>
              </a:ln>
              <a:solidFill>
                <a:schemeClr val="tx2"/>
              </a:solidFill>
              <a:latin typeface="SamsungOne-400" panose="020B0503030303020204" pitchFamily="34" charset="0"/>
              <a:ea typeface="SamsungOne-400" panose="020B0503030303020204" pitchFamily="34" charset="0"/>
            </a:endParaRPr>
          </a:p>
          <a:p>
            <a:pPr marL="742950" marR="0" lvl="1" indent="-285750" algn="l" defTabSz="914400" rtl="0" eaLnBrk="1" fontAlgn="auto" latinLnBrk="1" hangingPunct="1">
              <a:lnSpc>
                <a:spcPct val="120000"/>
              </a:lnSpc>
              <a:spcBef>
                <a:spcPts val="0"/>
              </a:spcBef>
              <a:spcAft>
                <a:spcPct val="25000"/>
              </a:spcAft>
              <a:buClrTx/>
              <a:buSzTx/>
              <a:buFont typeface="Arial" panose="020B0604020202020204" pitchFamily="34" charset="0"/>
              <a:buChar char="•"/>
              <a:tabLst/>
              <a:defRPr/>
            </a:pPr>
            <a:r>
              <a:rPr lang="vi-VN" altLang="ko-KR" dirty="0"/>
              <a:t>Nhiều phần mở rộng </a:t>
            </a:r>
            <a:r>
              <a:rPr lang="en-US" altLang="ko-KR" dirty="0" err="1"/>
              <a:t>đã</a:t>
            </a:r>
            <a:r>
              <a:rPr lang="en-US" altLang="ko-KR" dirty="0"/>
              <a:t> </a:t>
            </a:r>
            <a:r>
              <a:rPr lang="vi-VN" altLang="ko-KR" dirty="0"/>
              <a:t>có sẵn</a:t>
            </a:r>
          </a:p>
          <a:p>
            <a:pPr marL="742950" marR="0" lvl="1" indent="-285750" algn="l" defTabSz="914400" rtl="0" eaLnBrk="1" fontAlgn="auto" latinLnBrk="1" hangingPunct="1">
              <a:lnSpc>
                <a:spcPct val="120000"/>
              </a:lnSpc>
              <a:spcBef>
                <a:spcPts val="0"/>
              </a:spcBef>
              <a:spcAft>
                <a:spcPct val="25000"/>
              </a:spcAft>
              <a:buClrTx/>
              <a:buSzTx/>
              <a:buFont typeface="Arial" panose="020B0604020202020204" pitchFamily="34" charset="0"/>
              <a:buChar char="•"/>
              <a:tabLst/>
              <a:defRPr/>
            </a:pPr>
            <a:r>
              <a:rPr lang="vi-VN" altLang="ko-KR" dirty="0"/>
              <a:t>Nhấp vào biểu tượng [</a:t>
            </a:r>
            <a:r>
              <a:rPr kumimoji="0"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400" panose="020B0503030303020204" pitchFamily="34" charset="0"/>
                <a:cs typeface="+mn-cs"/>
                <a:sym typeface="Wingdings" panose="05000000000000000000" pitchFamily="2" charset="2"/>
              </a:rPr>
              <a:t>Extension Manager</a:t>
            </a:r>
            <a:r>
              <a:rPr lang="vi-VN" altLang="ko-KR" dirty="0"/>
              <a:t>] và cài đặt menu </a:t>
            </a:r>
            <a:r>
              <a:rPr lang="en-US" altLang="ko-KR" dirty="0"/>
              <a:t>plug-in </a:t>
            </a:r>
            <a:r>
              <a:rPr lang="vi-VN" altLang="ko-KR" dirty="0"/>
              <a:t>bên dưới</a:t>
            </a:r>
          </a:p>
          <a:p>
            <a:pPr marL="742950" marR="0" lvl="1" indent="-285750" algn="l" defTabSz="914400" rtl="0" eaLnBrk="1" fontAlgn="auto" latinLnBrk="1" hangingPunct="1">
              <a:lnSpc>
                <a:spcPct val="120000"/>
              </a:lnSpc>
              <a:spcBef>
                <a:spcPts val="0"/>
              </a:spcBef>
              <a:spcAft>
                <a:spcPct val="25000"/>
              </a:spcAft>
              <a:buClrTx/>
              <a:buSzTx/>
              <a:buFont typeface="Arial" panose="020B0604020202020204" pitchFamily="34" charset="0"/>
              <a:buChar char="•"/>
              <a:tabLst/>
              <a:defRPr/>
            </a:pPr>
            <a:r>
              <a:rPr lang="vi-VN" altLang="ko-KR" dirty="0"/>
              <a:t>Brackets Icon Custom Work (Nếu bạn thấy hộp thoại </a:t>
            </a:r>
            <a:r>
              <a:rPr lang="en-US" altLang="ko-KR" dirty="0"/>
              <a:t>Option </a:t>
            </a:r>
            <a:r>
              <a:rPr lang="vi-VN" altLang="ko-KR" dirty="0"/>
              <a:t>sau khi cài đặt, hãy tắt </a:t>
            </a:r>
            <a:r>
              <a:rPr lang="en-US" altLang="ko-KR" dirty="0"/>
              <a:t>Use Icon Option </a:t>
            </a:r>
            <a:r>
              <a:rPr lang="vi-VN" altLang="ko-KR" dirty="0"/>
              <a:t>ở trên cùng)</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21</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Khi bạn cố gắng cài đặt và sử dụng tích hợp nodejs, một phần mở rộng của Brackets, nhưng chỉ lệnh không tìm thấy được hiển thị lặp đi lặp lại, đây là giải pháp.</a:t>
            </a:r>
          </a:p>
          <a:p>
            <a:pPr marL="628650" lvl="1" indent="-171450">
              <a:buFont typeface="Arial" panose="020B0604020202020204" pitchFamily="34" charset="0"/>
              <a:buChar char="•"/>
            </a:pPr>
            <a:r>
              <a:rPr lang="en-US" altLang="ko-KR" dirty="0"/>
              <a:t>Running</a:t>
            </a:r>
            <a:r>
              <a:rPr lang="en-US" altLang="ko-KR" baseline="0" dirty="0"/>
              <a:t> Setting </a:t>
            </a:r>
            <a:r>
              <a:rPr lang="en-US" altLang="ko-KR" baseline="0" dirty="0">
                <a:sym typeface="Wingdings" panose="05000000000000000000" pitchFamily="2" charset="2"/>
              </a:rPr>
              <a:t> </a:t>
            </a:r>
            <a:r>
              <a:rPr lang="en-US" altLang="ko-KR" sz="1200" b="0" i="0" kern="1200" dirty="0">
                <a:solidFill>
                  <a:schemeClr val="tx1"/>
                </a:solidFill>
                <a:effectLst/>
                <a:highlight>
                  <a:srgbClr val="FFFF00"/>
                </a:highlight>
                <a:latin typeface="+mn-lt"/>
                <a:ea typeface="+mn-ea"/>
                <a:cs typeface="+mn-cs"/>
              </a:rPr>
              <a:t>Path </a:t>
            </a:r>
            <a:r>
              <a:rPr lang="en-US" altLang="ko-KR" sz="1200" b="0" i="0" kern="1200" dirty="0" err="1">
                <a:solidFill>
                  <a:schemeClr val="tx1"/>
                </a:solidFill>
                <a:effectLst/>
                <a:highlight>
                  <a:srgbClr val="FFFF00"/>
                </a:highlight>
                <a:latin typeface="+mn-lt"/>
                <a:ea typeface="+mn-ea"/>
                <a:cs typeface="+mn-cs"/>
              </a:rPr>
              <a:t>đến</a:t>
            </a:r>
            <a:r>
              <a:rPr lang="en-US" altLang="ko-KR" sz="1200" b="0" i="0" kern="1200" dirty="0">
                <a:solidFill>
                  <a:schemeClr val="tx1"/>
                </a:solidFill>
                <a:effectLst/>
                <a:highlight>
                  <a:srgbClr val="FFFF00"/>
                </a:highlight>
                <a:latin typeface="+mn-lt"/>
                <a:ea typeface="+mn-ea"/>
                <a:cs typeface="+mn-cs"/>
              </a:rPr>
              <a:t> Node binary </a:t>
            </a:r>
            <a:r>
              <a:rPr lang="en-US" altLang="ko-KR" sz="1200" b="0" i="0" kern="1200" dirty="0">
                <a:solidFill>
                  <a:schemeClr val="tx1"/>
                </a:solidFill>
                <a:effectLst/>
                <a:highlight>
                  <a:srgbClr val="FFFF00"/>
                </a:highlight>
                <a:latin typeface="+mn-lt"/>
                <a:ea typeface="+mn-ea"/>
                <a:cs typeface="+mn-cs"/>
                <a:sym typeface="Wingdings" panose="05000000000000000000" pitchFamily="2" charset="2"/>
              </a:rPr>
              <a:t> </a:t>
            </a:r>
            <a:r>
              <a:rPr lang="en-US" altLang="ko-KR" sz="1200" b="0" i="0" kern="1200" dirty="0" err="1">
                <a:solidFill>
                  <a:schemeClr val="tx1"/>
                </a:solidFill>
                <a:effectLst/>
                <a:highlight>
                  <a:srgbClr val="FFFF00"/>
                </a:highlight>
                <a:latin typeface="+mn-lt"/>
                <a:ea typeface="+mn-ea"/>
                <a:cs typeface="+mn-cs"/>
                <a:sym typeface="Wingdings" panose="05000000000000000000" pitchFamily="2" charset="2"/>
              </a:rPr>
              <a:t>Thêm</a:t>
            </a:r>
            <a:r>
              <a:rPr lang="en-US" altLang="ko-KR" dirty="0">
                <a:solidFill>
                  <a:srgbClr val="FF0000"/>
                </a:solidFill>
                <a:highlight>
                  <a:srgbClr val="FFFF00"/>
                </a:highlight>
              </a:rPr>
              <a:t> /</a:t>
            </a:r>
            <a:r>
              <a:rPr lang="en-US" altLang="ko-KR" dirty="0" err="1">
                <a:solidFill>
                  <a:srgbClr val="FF0000"/>
                </a:solidFill>
                <a:highlight>
                  <a:srgbClr val="FFFF00"/>
                </a:highlight>
              </a:rPr>
              <a:t>usr</a:t>
            </a:r>
            <a:r>
              <a:rPr lang="en-US" altLang="ko-KR" dirty="0">
                <a:solidFill>
                  <a:srgbClr val="FF0000"/>
                </a:solidFill>
                <a:highlight>
                  <a:srgbClr val="FFFF00"/>
                </a:highlight>
              </a:rPr>
              <a:t>/local/bin/node</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23</a:t>
            </a:fld>
            <a:endParaRPr lang="ko-KR" altLang="en-US"/>
          </a:p>
        </p:txBody>
      </p:sp>
    </p:spTree>
    <p:extLst>
      <p:ext uri="{BB962C8B-B14F-4D97-AF65-F5344CB8AC3E}">
        <p14:creationId xmlns:p14="http://schemas.microsoft.com/office/powerpoint/2010/main" val="3597096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Chạy</a:t>
            </a:r>
            <a:r>
              <a:rPr lang="en-US" altLang="ko-KR" sz="12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2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nút</a:t>
            </a:r>
            <a:r>
              <a:rPr lang="en-US" altLang="ko-KR" sz="12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2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trực</a:t>
            </a:r>
            <a:r>
              <a:rPr lang="en-US" altLang="ko-KR" sz="12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2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tiếp</a:t>
            </a:r>
            <a:r>
              <a:rPr lang="en-US" altLang="ko-KR" sz="12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trong Brackets</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24</a:t>
            </a:fld>
            <a:endParaRPr lang="ko-KR" altLang="en-US"/>
          </a:p>
        </p:txBody>
      </p:sp>
    </p:spTree>
    <p:extLst>
      <p:ext uri="{BB962C8B-B14F-4D97-AF65-F5344CB8AC3E}">
        <p14:creationId xmlns:p14="http://schemas.microsoft.com/office/powerpoint/2010/main" val="2040066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2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Thực</a:t>
            </a:r>
            <a:r>
              <a:rPr lang="en-US" altLang="ko-KR" sz="12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2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thi</a:t>
            </a:r>
            <a:r>
              <a:rPr lang="en-US" altLang="ko-KR" sz="12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2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chương</a:t>
            </a:r>
            <a:r>
              <a:rPr lang="en-US" altLang="ko-KR" sz="12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12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trình</a:t>
            </a:r>
            <a:r>
              <a:rPr lang="en-US" altLang="ko-KR" sz="12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Node</a:t>
            </a:r>
          </a:p>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25</a:t>
            </a:fld>
            <a:endParaRPr lang="ko-KR" altLang="en-US"/>
          </a:p>
        </p:txBody>
      </p:sp>
    </p:spTree>
    <p:extLst>
      <p:ext uri="{BB962C8B-B14F-4D97-AF65-F5344CB8AC3E}">
        <p14:creationId xmlns:p14="http://schemas.microsoft.com/office/powerpoint/2010/main" val="1322712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27</a:t>
            </a:fld>
            <a:endParaRPr lang="ko-KR" altLang="en-US"/>
          </a:p>
        </p:txBody>
      </p:sp>
    </p:spTree>
    <p:extLst>
      <p:ext uri="{BB962C8B-B14F-4D97-AF65-F5344CB8AC3E}">
        <p14:creationId xmlns:p14="http://schemas.microsoft.com/office/powerpoint/2010/main" val="3038442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28</a:t>
            </a:fld>
            <a:endParaRPr lang="ko-KR" altLang="en-US"/>
          </a:p>
        </p:txBody>
      </p:sp>
    </p:spTree>
    <p:extLst>
      <p:ext uri="{BB962C8B-B14F-4D97-AF65-F5344CB8AC3E}">
        <p14:creationId xmlns:p14="http://schemas.microsoft.com/office/powerpoint/2010/main" val="3740104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Tham khảo chi tiết cho đối tượng Console: http://www.nodejs.org/api/console.html</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29</a:t>
            </a:fld>
            <a:endParaRPr lang="ko-KR" altLang="en-US"/>
          </a:p>
        </p:txBody>
      </p:sp>
    </p:spTree>
    <p:extLst>
      <p:ext uri="{BB962C8B-B14F-4D97-AF65-F5344CB8AC3E}">
        <p14:creationId xmlns:p14="http://schemas.microsoft.com/office/powerpoint/2010/main" val="743667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30</a:t>
            </a:fld>
            <a:endParaRPr lang="ko-KR" altLang="en-US"/>
          </a:p>
        </p:txBody>
      </p:sp>
    </p:spTree>
    <p:extLst>
      <p:ext uri="{BB962C8B-B14F-4D97-AF65-F5344CB8AC3E}">
        <p14:creationId xmlns:p14="http://schemas.microsoft.com/office/powerpoint/2010/main" val="423543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a:t>
            </a:fld>
            <a:endParaRPr lang="ko-KR" altLang="en-US"/>
          </a:p>
        </p:txBody>
      </p:sp>
    </p:spTree>
    <p:extLst>
      <p:ext uri="{BB962C8B-B14F-4D97-AF65-F5344CB8AC3E}">
        <p14:creationId xmlns:p14="http://schemas.microsoft.com/office/powerpoint/2010/main" val="789763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31</a:t>
            </a:fld>
            <a:endParaRPr lang="ko-KR" altLang="en-US"/>
          </a:p>
        </p:txBody>
      </p:sp>
    </p:spTree>
    <p:extLst>
      <p:ext uri="{BB962C8B-B14F-4D97-AF65-F5344CB8AC3E}">
        <p14:creationId xmlns:p14="http://schemas.microsoft.com/office/powerpoint/2010/main" val="1232256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32</a:t>
            </a:fld>
            <a:endParaRPr lang="ko-KR" altLang="en-US"/>
          </a:p>
        </p:txBody>
      </p:sp>
    </p:spTree>
    <p:extLst>
      <p:ext uri="{BB962C8B-B14F-4D97-AF65-F5344CB8AC3E}">
        <p14:creationId xmlns:p14="http://schemas.microsoft.com/office/powerpoint/2010/main" val="1669198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altLang="ko-KR" dirty="0"/>
              <a:t>Tham khảo chi tiết cho Đối tượng quy trình: http://nodejs.org/api/ process.html</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33</a:t>
            </a:fld>
            <a:endParaRPr lang="ko-KR" altLang="en-US"/>
          </a:p>
        </p:txBody>
      </p:sp>
    </p:spTree>
    <p:extLst>
      <p:ext uri="{BB962C8B-B14F-4D97-AF65-F5344CB8AC3E}">
        <p14:creationId xmlns:p14="http://schemas.microsoft.com/office/powerpoint/2010/main" val="1605547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35</a:t>
            </a:fld>
            <a:endParaRPr lang="ko-KR" altLang="en-US"/>
          </a:p>
        </p:txBody>
      </p:sp>
    </p:spTree>
    <p:extLst>
      <p:ext uri="{BB962C8B-B14F-4D97-AF65-F5344CB8AC3E}">
        <p14:creationId xmlns:p14="http://schemas.microsoft.com/office/powerpoint/2010/main" val="3451855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altLang="ko-KR" dirty="0"/>
              <a:t>Node.js có thể </a:t>
            </a:r>
            <a:r>
              <a:rPr lang="en-US" altLang="ko-KR" dirty="0"/>
              <a:t>được </a:t>
            </a:r>
            <a:r>
              <a:rPr lang="vi-VN" altLang="ko-KR" dirty="0"/>
              <a:t>chia</a:t>
            </a:r>
            <a:r>
              <a:rPr lang="en-US" altLang="ko-KR" dirty="0"/>
              <a:t> </a:t>
            </a:r>
            <a:r>
              <a:rPr lang="en-US" altLang="ko-KR" dirty="0" err="1"/>
              <a:t>thành</a:t>
            </a:r>
            <a:r>
              <a:rPr lang="vi-VN" altLang="ko-KR" dirty="0"/>
              <a:t> từng chức năng theo module. Một mô-đun có sự tương ứng một</a:t>
            </a:r>
            <a:r>
              <a:rPr lang="en-US" altLang="ko-KR" dirty="0"/>
              <a:t> </a:t>
            </a:r>
            <a:r>
              <a:rPr lang="en-US" altLang="ko-KR" dirty="0" err="1"/>
              <a:t>một</a:t>
            </a:r>
            <a:r>
              <a:rPr lang="vi-VN" altLang="ko-KR" dirty="0"/>
              <a:t> với các tệp và một mô-đun có phạm vi thực thi độc lập của riêng nó. Do đó, không giống như JavaScript phía máy khách, không có sự trùng lặp của các biến toàn cục.</a:t>
            </a:r>
            <a:endParaRPr lang="ko-KR" altLang="en-US" dirty="0"/>
          </a:p>
          <a:p>
            <a:pPr marL="171450" indent="-171450">
              <a:buFont typeface="Wingdings" panose="05000000000000000000" pitchFamily="2" charset="2"/>
              <a:buChar char="§"/>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36</a:t>
            </a:fld>
            <a:endParaRPr lang="ko-KR" altLang="en-US"/>
          </a:p>
        </p:txBody>
      </p:sp>
    </p:spTree>
    <p:extLst>
      <p:ext uri="{BB962C8B-B14F-4D97-AF65-F5344CB8AC3E}">
        <p14:creationId xmlns:p14="http://schemas.microsoft.com/office/powerpoint/2010/main" val="729978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altLang="ko-KR" dirty="0">
                <a:latin typeface="SamsungOne-400" panose="020B0503030303020204" pitchFamily="34" charset="0"/>
                <a:ea typeface="SamsungOne-400" panose="02020603020101020101" pitchFamily="18" charset="-127"/>
              </a:rPr>
              <a:t>Các mô-đun có phạm vi tệp độc lập, vì vậy mọi thứ được khai báo trong một mô-đun chỉ có thể được tham chiếu bên trong mô-đun đó theo mặc định. Nếu bạn muốn đặt một mục được khai báo trong một mô-đun ở chế độ công khai và có sẵn cho các mô-đun khác, bạn phải sử dụng đối tượng </a:t>
            </a:r>
            <a:r>
              <a:rPr lang="en-US" altLang="ko-KR" dirty="0" err="1">
                <a:latin typeface="SamsungOne-400" panose="020B0503030303020204" pitchFamily="34" charset="0"/>
                <a:ea typeface="SamsungOne-400" panose="02020603020101020101" pitchFamily="18" charset="-127"/>
              </a:rPr>
              <a:t>xuất</a:t>
            </a:r>
            <a:r>
              <a:rPr lang="vi-VN" altLang="ko-KR" dirty="0">
                <a:latin typeface="SamsungOne-400" panose="020B0503030303020204" pitchFamily="34" charset="0"/>
                <a:ea typeface="SamsungOne-400" panose="02020603020101020101" pitchFamily="18" charset="-127"/>
              </a:rPr>
              <a:t>.</a:t>
            </a:r>
          </a:p>
          <a:p>
            <a:pPr marL="171450" indent="-171450">
              <a:buFont typeface="Wingdings" panose="05000000000000000000" pitchFamily="2" charset="2"/>
              <a:buChar char="§"/>
            </a:pPr>
            <a:r>
              <a:rPr lang="vi-VN" altLang="ko-KR" dirty="0">
                <a:latin typeface="SamsungOne-400" panose="020B0503030303020204" pitchFamily="34" charset="0"/>
                <a:ea typeface="SamsungOne-400" panose="02020603020101020101" pitchFamily="18" charset="-127"/>
              </a:rPr>
              <a:t>Một đối tượng </a:t>
            </a:r>
            <a:r>
              <a:rPr lang="en-US" altLang="ko-KR" dirty="0" err="1">
                <a:latin typeface="SamsungOne-400" panose="020B0503030303020204" pitchFamily="34" charset="0"/>
                <a:ea typeface="SamsungOne-400" panose="02020603020101020101" pitchFamily="18" charset="-127"/>
              </a:rPr>
              <a:t>xuất</a:t>
            </a:r>
            <a:r>
              <a:rPr lang="vi-VN" altLang="ko-KR" dirty="0">
                <a:latin typeface="SamsungOne-400" panose="020B0503030303020204" pitchFamily="34" charset="0"/>
                <a:ea typeface="SamsungOne-400" panose="02020603020101020101" pitchFamily="18" charset="-127"/>
              </a:rPr>
              <a:t> có thể định nghĩa nhiều thuộc tính hoặc phương thức, nhưng module.exports có thể được gán một giá trị duy nhất (kiểu thô, hàm, đối tượng).</a:t>
            </a:r>
            <a:endParaRPr lang="ko-KR" altLang="en-US" dirty="0">
              <a:latin typeface="SamsungOne-400" panose="020B0503030303020204" pitchFamily="34" charset="0"/>
              <a:ea typeface="SamsungOne-400" panose="02020603020101020101" pitchFamily="18" charset="-12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37</a:t>
            </a:fld>
            <a:endParaRPr lang="ko-KR" altLang="en-US"/>
          </a:p>
        </p:txBody>
      </p:sp>
    </p:spTree>
    <p:extLst>
      <p:ext uri="{BB962C8B-B14F-4D97-AF65-F5344CB8AC3E}">
        <p14:creationId xmlns:p14="http://schemas.microsoft.com/office/powerpoint/2010/main" val="4071553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latin typeface="SamsungOne-400" panose="020B0503030303020204" pitchFamily="34" charset="0"/>
              <a:ea typeface="SamsungOne-400" panose="02020603020101020101" pitchFamily="18" charset="-12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38</a:t>
            </a:fld>
            <a:endParaRPr lang="ko-KR" altLang="en-US"/>
          </a:p>
        </p:txBody>
      </p:sp>
    </p:spTree>
    <p:extLst>
      <p:ext uri="{BB962C8B-B14F-4D97-AF65-F5344CB8AC3E}">
        <p14:creationId xmlns:p14="http://schemas.microsoft.com/office/powerpoint/2010/main" val="3633074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latin typeface="SamsungOne-400" panose="020B0503030303020204" pitchFamily="34" charset="0"/>
              <a:ea typeface="SamsungOne-400" panose="02020603020101020101" pitchFamily="18" charset="-12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39</a:t>
            </a:fld>
            <a:endParaRPr lang="ko-KR" altLang="en-US"/>
          </a:p>
        </p:txBody>
      </p:sp>
    </p:spTree>
    <p:extLst>
      <p:ext uri="{BB962C8B-B14F-4D97-AF65-F5344CB8AC3E}">
        <p14:creationId xmlns:p14="http://schemas.microsoft.com/office/powerpoint/2010/main" val="3085631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latin typeface="SamsungOne-400" panose="020B0503030303020204" pitchFamily="34" charset="0"/>
              <a:ea typeface="SamsungOne-400" panose="02020603020101020101" pitchFamily="18" charset="-12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40</a:t>
            </a:fld>
            <a:endParaRPr lang="ko-KR" altLang="en-US"/>
          </a:p>
        </p:txBody>
      </p:sp>
    </p:spTree>
    <p:extLst>
      <p:ext uri="{BB962C8B-B14F-4D97-AF65-F5344CB8AC3E}">
        <p14:creationId xmlns:p14="http://schemas.microsoft.com/office/powerpoint/2010/main" val="289970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altLang="ko-KR" dirty="0"/>
              <a:t>Node.js là một nền tảng phần mềm để phát triển các ứng dụng mạng có thể mở rộng, đặc biệt là phía máy chủ.</a:t>
            </a:r>
            <a:endParaRPr lang="en-US" altLang="ko-KR" dirty="0"/>
          </a:p>
          <a:p>
            <a:pPr marL="628650" lvl="1" indent="-171450">
              <a:buFont typeface="Arial" panose="020B0604020202020204" pitchFamily="34" charset="0"/>
              <a:buChar char="•"/>
            </a:pPr>
            <a:r>
              <a:rPr lang="vi-VN" altLang="ko-KR" dirty="0"/>
              <a:t>Nó sử dụng JavaScript và có hiệu suất xử lý cao thông qua non-blocking I/O và vòng lặp sự kiện đơn luồng.</a:t>
            </a:r>
          </a:p>
          <a:p>
            <a:pPr marL="628650" lvl="1" indent="-171450">
              <a:buFont typeface="Arial" panose="020B0604020202020204" pitchFamily="34" charset="0"/>
              <a:buChar char="•"/>
            </a:pPr>
            <a:r>
              <a:rPr lang="vi-VN" altLang="ko-KR" dirty="0"/>
              <a:t>Nó bao gồm một thư viện máy chủ HTTP tích hợp để nó có thể chạy trên các máy chủ web mà không cần bất kỳ phần mềm bổ sung nào như Apache.</a:t>
            </a:r>
          </a:p>
          <a:p>
            <a:pPr marL="628650" lvl="1" indent="-171450">
              <a:buFont typeface="Arial" panose="020B0604020202020204" pitchFamily="34" charset="0"/>
              <a:buChar char="•"/>
            </a:pPr>
            <a:r>
              <a:rPr lang="vi-VN" altLang="ko-KR" dirty="0"/>
              <a:t>Điều này cho phép bạn kiểm soát nhiều hơn hành vi của máy chủ web của mình.</a:t>
            </a:r>
          </a:p>
          <a:p>
            <a:pPr marL="628650" lvl="1" indent="-171450">
              <a:buFont typeface="Arial" panose="020B0604020202020204" pitchFamily="34" charset="0"/>
              <a:buChar char="•"/>
            </a:pPr>
            <a:r>
              <a:rPr lang="vi-VN" altLang="ko-KR" dirty="0"/>
              <a:t>Node.js được viết bởi Ryan Dahl vào năm 2009. Khi nhìn vào thanh tiến trình tải lên tệp của Flickr, </a:t>
            </a:r>
            <a:r>
              <a:rPr lang="en-US" altLang="ko-KR" dirty="0"/>
              <a:t>Ryan </a:t>
            </a:r>
            <a:r>
              <a:rPr lang="vi-VN" altLang="ko-KR" dirty="0"/>
              <a:t>nghĩ rằng gửi một truy vấn đến máy chủ để hiển thị số lượng tệp đã được tải lên không phải là một ý kiến hay. Để tìm kiếm một cách dễ dàng hơn, anh ấy đã nghĩ ra Node.js.</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latin typeface="SamsungOne-400" panose="020B0503030303020204" pitchFamily="34" charset="0"/>
              <a:ea typeface="SamsungOne-400" panose="02020603020101020101" pitchFamily="18" charset="-12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41</a:t>
            </a:fld>
            <a:endParaRPr lang="ko-KR" altLang="en-US"/>
          </a:p>
        </p:txBody>
      </p:sp>
    </p:spTree>
    <p:extLst>
      <p:ext uri="{BB962C8B-B14F-4D97-AF65-F5344CB8AC3E}">
        <p14:creationId xmlns:p14="http://schemas.microsoft.com/office/powerpoint/2010/main" val="661828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latin typeface="SamsungOne-400" panose="020B0503030303020204" pitchFamily="34" charset="0"/>
              <a:ea typeface="SamsungOne-400" panose="02020603020101020101" pitchFamily="18" charset="-12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42</a:t>
            </a:fld>
            <a:endParaRPr lang="ko-KR" altLang="en-US"/>
          </a:p>
        </p:txBody>
      </p:sp>
    </p:spTree>
    <p:extLst>
      <p:ext uri="{BB962C8B-B14F-4D97-AF65-F5344CB8AC3E}">
        <p14:creationId xmlns:p14="http://schemas.microsoft.com/office/powerpoint/2010/main" val="2358125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latin typeface="SamsungOne-400" panose="020B0503030303020204" pitchFamily="34" charset="0"/>
              <a:ea typeface="SamsungOne-400" panose="02020603020101020101" pitchFamily="18" charset="-127"/>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43</a:t>
            </a:fld>
            <a:endParaRPr lang="ko-KR" altLang="en-US"/>
          </a:p>
        </p:txBody>
      </p:sp>
    </p:spTree>
    <p:extLst>
      <p:ext uri="{BB962C8B-B14F-4D97-AF65-F5344CB8AC3E}">
        <p14:creationId xmlns:p14="http://schemas.microsoft.com/office/powerpoint/2010/main" val="2848308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dirty="0" err="1"/>
              <a:t>npm</a:t>
            </a:r>
            <a:endParaRPr lang="en-US" altLang="ko-KR" dirty="0"/>
          </a:p>
          <a:p>
            <a:pPr marL="628650" lvl="1" indent="-171450">
              <a:buFont typeface="Arial" panose="020B0604020202020204" pitchFamily="34" charset="0"/>
              <a:buChar char="•"/>
            </a:pPr>
            <a:r>
              <a:rPr lang="en-US" altLang="ko-KR" dirty="0" err="1"/>
              <a:t>npm</a:t>
            </a:r>
            <a:r>
              <a:rPr lang="en-US" altLang="ko-KR" dirty="0"/>
              <a:t> (</a:t>
            </a:r>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gói</a:t>
            </a:r>
            <a:r>
              <a:rPr lang="en-US" altLang="ko-KR" dirty="0"/>
              <a:t> Node) </a:t>
            </a:r>
            <a:r>
              <a:rPr lang="vi-VN" altLang="ko-KR" dirty="0"/>
              <a:t>là trình quản lý gói cho ngôn ngữ lập trình JavaScript. Môi trường thời gian chạy JavaScript Trình quản lý gói mặc định cho Node.js. Nó bao gồm một ứng dụng khách dòng lệnh (npm) và cơ sở dữ liệu trực tuyến (đăng ký npm) của các gói cá nhân mở và trả phí. Sổ đăng ký này được truy cập thông qua ứng dụng khách và các gói có sẵn có thể được duyệt và tìm kiếm thông qua trang web npm. Trình quản lý gói và sổ đăng ký được quản lý bởi npm.</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44</a:t>
            </a:fld>
            <a:endParaRPr lang="ko-KR" altLang="en-US"/>
          </a:p>
        </p:txBody>
      </p:sp>
    </p:spTree>
    <p:extLst>
      <p:ext uri="{BB962C8B-B14F-4D97-AF65-F5344CB8AC3E}">
        <p14:creationId xmlns:p14="http://schemas.microsoft.com/office/powerpoint/2010/main" val="3619702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45</a:t>
            </a:fld>
            <a:endParaRPr lang="ko-KR" altLang="en-US"/>
          </a:p>
        </p:txBody>
      </p:sp>
    </p:spTree>
    <p:extLst>
      <p:ext uri="{BB962C8B-B14F-4D97-AF65-F5344CB8AC3E}">
        <p14:creationId xmlns:p14="http://schemas.microsoft.com/office/powerpoint/2010/main" val="62444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sz="1200" b="0" i="0" kern="1200" dirty="0" err="1">
                <a:solidFill>
                  <a:schemeClr val="tx1"/>
                </a:solidFill>
                <a:effectLst/>
                <a:latin typeface="+mn-lt"/>
                <a:ea typeface="+mn-ea"/>
                <a:cs typeface="+mn-cs"/>
              </a:rPr>
              <a:t>Cài</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đặt</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npm</a:t>
            </a:r>
            <a:endParaRPr lang="en-US" altLang="ko-KR"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vi-VN" altLang="ko-KR" sz="1200" b="0" i="0" kern="1200" dirty="0">
                <a:solidFill>
                  <a:schemeClr val="tx1"/>
                </a:solidFill>
                <a:effectLst/>
                <a:latin typeface="+mn-lt"/>
                <a:ea typeface="+mn-ea"/>
                <a:cs typeface="+mn-cs"/>
              </a:rPr>
              <a:t>Khi cài đặt mô-đun có tên mô-đun --save, hãy thêm tùy chọn --save để tự động cập nhật package.json trong khi cài đặt mô-đun cục bộ. Trong màn hình trên, bạn có thể thấy phần phụ thuộc của package.json đã được cập nhật ở phía dưới.</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46</a:t>
            </a:fld>
            <a:endParaRPr lang="ko-KR" altLang="en-US"/>
          </a:p>
        </p:txBody>
      </p:sp>
    </p:spTree>
    <p:extLst>
      <p:ext uri="{BB962C8B-B14F-4D97-AF65-F5344CB8AC3E}">
        <p14:creationId xmlns:p14="http://schemas.microsoft.com/office/powerpoint/2010/main" val="790257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47</a:t>
            </a:fld>
            <a:endParaRPr lang="ko-KR" altLang="en-US"/>
          </a:p>
        </p:txBody>
      </p:sp>
    </p:spTree>
    <p:extLst>
      <p:ext uri="{BB962C8B-B14F-4D97-AF65-F5344CB8AC3E}">
        <p14:creationId xmlns:p14="http://schemas.microsoft.com/office/powerpoint/2010/main" val="13461721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dirty="0" err="1"/>
              <a:t>Tham</a:t>
            </a:r>
            <a:r>
              <a:rPr lang="en-US" altLang="ko-KR" dirty="0"/>
              <a:t> </a:t>
            </a:r>
            <a:r>
              <a:rPr lang="en-US" altLang="ko-KR" dirty="0" err="1"/>
              <a:t>khảo</a:t>
            </a:r>
            <a:r>
              <a:rPr lang="en-US" altLang="ko-KR" dirty="0"/>
              <a:t> về </a:t>
            </a:r>
            <a:r>
              <a:rPr lang="en-US" altLang="ko-KR" dirty="0" err="1"/>
              <a:t>các</a:t>
            </a:r>
            <a:r>
              <a:rPr lang="en-US" altLang="ko-KR" dirty="0"/>
              <a:t> </a:t>
            </a:r>
            <a:r>
              <a:rPr lang="en-US" altLang="ko-KR" dirty="0" err="1"/>
              <a:t>mô-đun</a:t>
            </a:r>
            <a:r>
              <a:rPr lang="en-US" altLang="ko-KR" dirty="0"/>
              <a:t> </a:t>
            </a:r>
            <a:r>
              <a:rPr lang="en-US" altLang="ko-KR" dirty="0" err="1"/>
              <a:t>tích</a:t>
            </a:r>
            <a:r>
              <a:rPr lang="en-US" altLang="ko-KR" dirty="0"/>
              <a:t> </a:t>
            </a:r>
            <a:r>
              <a:rPr lang="en-US" altLang="ko-KR" dirty="0" err="1"/>
              <a:t>hợp</a:t>
            </a:r>
            <a:r>
              <a:rPr lang="en-US" altLang="ko-KR" dirty="0"/>
              <a:t>: https://nodejs.org/docs/latest/api/index.html</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49</a:t>
            </a:fld>
            <a:endParaRPr lang="ko-KR" altLang="en-US"/>
          </a:p>
        </p:txBody>
      </p:sp>
    </p:spTree>
    <p:extLst>
      <p:ext uri="{BB962C8B-B14F-4D97-AF65-F5344CB8AC3E}">
        <p14:creationId xmlns:p14="http://schemas.microsoft.com/office/powerpoint/2010/main" val="152685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phương pháp mô-đun hệ điều hành</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tên máy chủ ()</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loại hình()</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nền tảng()</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vòm ()</a:t>
            </a:r>
          </a:p>
          <a:p>
            <a:pPr marL="171450" indent="-171450">
              <a:buFont typeface="Wingdings" panose="05000000000000000000" pitchFamily="2" charset="2"/>
              <a:buChar char="§"/>
            </a:pPr>
            <a:r>
              <a:rPr lang="en-US" altLang="ko-KR" sz="1200" b="0" i="0" kern="1200" dirty="0">
                <a:solidFill>
                  <a:schemeClr val="tx1"/>
                </a:solidFill>
                <a:effectLst/>
                <a:latin typeface="+mn-lt"/>
                <a:ea typeface="+mn-ea"/>
                <a:cs typeface="+mn-cs"/>
              </a:rPr>
              <a:t>p</a:t>
            </a:r>
            <a:r>
              <a:rPr lang="vi-VN" altLang="ko-KR" sz="1200" b="0" i="0" kern="1200" dirty="0">
                <a:solidFill>
                  <a:schemeClr val="tx1"/>
                </a:solidFill>
                <a:effectLst/>
                <a:latin typeface="+mn-lt"/>
                <a:ea typeface="+mn-ea"/>
                <a:cs typeface="+mn-cs"/>
              </a:rPr>
              <a:t>h</a:t>
            </a:r>
            <a:r>
              <a:rPr lang="en-US" altLang="ko-KR" sz="1200" b="0" i="0" kern="1200" dirty="0" err="1">
                <a:solidFill>
                  <a:schemeClr val="tx1"/>
                </a:solidFill>
                <a:effectLst/>
                <a:latin typeface="+mn-lt"/>
                <a:ea typeface="+mn-ea"/>
                <a:cs typeface="+mn-cs"/>
              </a:rPr>
              <a:t>át</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hành</a:t>
            </a:r>
            <a:r>
              <a:rPr lang="vi-VN" altLang="ko-KR" sz="1200" b="0" i="0" kern="1200" dirty="0">
                <a:solidFill>
                  <a:schemeClr val="tx1"/>
                </a:solidFill>
                <a:effectLst/>
                <a:latin typeface="+mn-lt"/>
                <a:ea typeface="+mn-ea"/>
                <a:cs typeface="+mn-cs"/>
              </a:rPr>
              <a:t>()</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thời gian hoạt động()</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tải trung bình()</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tổng số ()</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bộ nhớ miễn phí()</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cpus()</a:t>
            </a:r>
          </a:p>
          <a:p>
            <a:pPr marL="171450" indent="-171450">
              <a:buFont typeface="Wingdings" panose="05000000000000000000" pitchFamily="2" charset="2"/>
              <a:buChar char="§"/>
            </a:pPr>
            <a:r>
              <a:rPr lang="vi-VN" altLang="ko-KR" sz="1200" b="0" i="0" kern="1200" dirty="0">
                <a:solidFill>
                  <a:schemeClr val="tx1"/>
                </a:solidFill>
                <a:effectLst/>
                <a:latin typeface="+mn-lt"/>
                <a:ea typeface="+mn-ea"/>
                <a:cs typeface="+mn-cs"/>
              </a:rPr>
              <a:t>getNetworkInterface()</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50</a:t>
            </a:fld>
            <a:endParaRPr lang="ko-KR" altLang="en-US"/>
          </a:p>
        </p:txBody>
      </p:sp>
    </p:spTree>
    <p:extLst>
      <p:ext uri="{BB962C8B-B14F-4D97-AF65-F5344CB8AC3E}">
        <p14:creationId xmlns:p14="http://schemas.microsoft.com/office/powerpoint/2010/main" val="77944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dirty="0"/>
              <a:t>Synchronous method </a:t>
            </a: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Phương pháp đồng bộ</a:t>
            </a:r>
            <a:endParaRPr lang="en-US" altLang="ko-KR" dirty="0"/>
          </a:p>
          <a:p>
            <a:pPr marL="628650" lvl="1" indent="-171450">
              <a:buFont typeface="Arial" panose="020B0604020202020204" pitchFamily="34" charset="0"/>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Nó đợi mà không thực hiện logic tiếp theo cho đến khi I/O bắt đầu và kết thúc, đồng thời chỉ thực hiện logic tiếp theo sau khi I/O kết thúc.</a:t>
            </a:r>
          </a:p>
          <a:p>
            <a:pPr marL="628650" lvl="1" indent="-171450">
              <a:buFont typeface="Arial" panose="020B0604020202020204" pitchFamily="34" charset="0"/>
              <a:buChar char="•"/>
            </a:pP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Nó còn được gọi là 'Chặn' vì logic khác bị chặn trong thời gian I/O xảy ra.</a:t>
            </a:r>
            <a:endParaRPr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51</a:t>
            </a:fld>
            <a:endParaRPr lang="ko-KR" altLang="en-US"/>
          </a:p>
        </p:txBody>
      </p:sp>
    </p:spTree>
    <p:extLst>
      <p:ext uri="{BB962C8B-B14F-4D97-AF65-F5344CB8AC3E}">
        <p14:creationId xmlns:p14="http://schemas.microsoft.com/office/powerpoint/2010/main" val="2299070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52</a:t>
            </a:fld>
            <a:endParaRPr lang="ko-KR" altLang="en-US"/>
          </a:p>
        </p:txBody>
      </p:sp>
    </p:spTree>
    <p:extLst>
      <p:ext uri="{BB962C8B-B14F-4D97-AF65-F5344CB8AC3E}">
        <p14:creationId xmlns:p14="http://schemas.microsoft.com/office/powerpoint/2010/main" val="3247542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53</a:t>
            </a:fld>
            <a:endParaRPr lang="ko-KR" altLang="en-US"/>
          </a:p>
        </p:txBody>
      </p:sp>
    </p:spTree>
    <p:extLst>
      <p:ext uri="{BB962C8B-B14F-4D97-AF65-F5344CB8AC3E}">
        <p14:creationId xmlns:p14="http://schemas.microsoft.com/office/powerpoint/2010/main" val="185533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54</a:t>
            </a:fld>
            <a:endParaRPr lang="ko-KR" altLang="en-US"/>
          </a:p>
        </p:txBody>
      </p:sp>
    </p:spTree>
    <p:extLst>
      <p:ext uri="{BB962C8B-B14F-4D97-AF65-F5344CB8AC3E}">
        <p14:creationId xmlns:p14="http://schemas.microsoft.com/office/powerpoint/2010/main" val="518641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55</a:t>
            </a:fld>
            <a:endParaRPr lang="ko-KR" altLang="en-US"/>
          </a:p>
        </p:txBody>
      </p:sp>
    </p:spTree>
    <p:extLst>
      <p:ext uri="{BB962C8B-B14F-4D97-AF65-F5344CB8AC3E}">
        <p14:creationId xmlns:p14="http://schemas.microsoft.com/office/powerpoint/2010/main" val="1216379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altLang="ko-KR" dirty="0"/>
              <a:t>Bộ định vị tài nguyên thống nhất (URL) là một giao thức để chỉ ra vị trí của các tài nguyên trên mạng. Đó là, một tham chiếu đến một tài nguyên web xác định vị trí của nó trong mạng máy tính và cơ chế tìm kiếm. Thường được gọi là địa chỉ trang web, URL có thể đại diện cho bất kỳ tài nguyên nào trên mạng máy tính, không chỉ địa chỉ trang web. Để truy cập địa chỉ đó, bạn phải biết giao thức cho URL đó và kết nối với cùng giao thức đó. Trong trường hợp giao thức FTP, phải sử dụng ứng dụng khách FTP và trong trường hợp HTTP, phải sử dụng trình duyệt web. Trong trường hợp telnet, bạn phải kết nối bằng chương trình telnet.</a:t>
            </a:r>
            <a:endParaRPr lang="en-US" altLang="ko-KR" dirty="0"/>
          </a:p>
          <a:p>
            <a:pPr marL="171450" indent="-171450">
              <a:buFont typeface="Wingdings" panose="05000000000000000000" pitchFamily="2" charset="2"/>
              <a:buChar char="§"/>
            </a:pPr>
            <a:r>
              <a:rPr lang="en-US" altLang="ko-KR" dirty="0" err="1"/>
              <a:t>Cú</a:t>
            </a:r>
            <a:r>
              <a:rPr lang="en-US" altLang="ko-KR" dirty="0"/>
              <a:t> </a:t>
            </a:r>
            <a:r>
              <a:rPr lang="en-US" altLang="ko-KR" dirty="0" err="1"/>
              <a:t>pháp</a:t>
            </a:r>
            <a:r>
              <a:rPr lang="en-US" altLang="ko-KR" dirty="0"/>
              <a:t> URL</a:t>
            </a:r>
            <a:r>
              <a:rPr lang="ko-KR" altLang="en-US" baseline="0" dirty="0"/>
              <a:t> </a:t>
            </a:r>
            <a:endParaRPr lang="vi-VN" altLang="ko-KR" dirty="0"/>
          </a:p>
          <a:p>
            <a:pPr marL="628650" lvl="1" indent="-171450">
              <a:buFont typeface="Arial" panose="020B0604020202020204" pitchFamily="34" charset="0"/>
              <a:buChar char="•"/>
            </a:pPr>
            <a:r>
              <a:rPr lang="vi-VN" altLang="ko-KR" dirty="0"/>
              <a:t>lược đồ:[//[user:password@]host[:port]][/]path[?query][#fragment]</a:t>
            </a:r>
          </a:p>
          <a:p>
            <a:pPr marL="628650" lvl="1" indent="-171450">
              <a:buFont typeface="Arial" panose="020B0604020202020204" pitchFamily="34" charset="0"/>
              <a:buChar char="•"/>
            </a:pPr>
            <a:r>
              <a:rPr lang="vi-VN" altLang="ko-KR" dirty="0"/>
              <a:t>Ở đầu URL, hãy viết tên giao thức để truy cập tài nguyên, chẳng hạn như gopher, telnet, ftp, http, usenet, v.v.</a:t>
            </a:r>
          </a:p>
          <a:p>
            <a:pPr marL="628650" lvl="1" indent="-171450">
              <a:buFont typeface="Arial" panose="020B0604020202020204" pitchFamily="34" charset="0"/>
              <a:buChar char="•"/>
            </a:pPr>
            <a:r>
              <a:rPr lang="vi-VN" altLang="ko-KR" dirty="0"/>
              <a:t>Tên giao thức được theo sau bởi ":", dấu phân cách phân tách các tên giao thức.</a:t>
            </a:r>
          </a:p>
          <a:p>
            <a:pPr marL="628650" lvl="1" indent="-171450">
              <a:buFont typeface="Arial" panose="020B0604020202020204" pitchFamily="34" charset="0"/>
              <a:buChar char="•"/>
            </a:pPr>
            <a:r>
              <a:rPr lang="vi-VN" altLang="ko-KR" dirty="0"/>
              <a:t>Nếu giao thức yêu cầu thông tin IP hoặc Tên miền, hãy viết "//" sau dấu ":".</a:t>
            </a:r>
          </a:p>
          <a:p>
            <a:pPr marL="628650" lvl="1" indent="-171450">
              <a:buFont typeface="Arial" panose="020B0604020202020204" pitchFamily="34" charset="0"/>
              <a:buChar char="•"/>
            </a:pPr>
            <a:r>
              <a:rPr lang="vi-VN" altLang="ko-KR" dirty="0"/>
              <a:t>Dấu tách tên giao thức ":" hoặc "//" được theo sau bởi thông tin cụ thể cho từng giao thức.</a:t>
            </a:r>
            <a:endParaRPr lang="en-US" altLang="ko-KR" dirty="0"/>
          </a:p>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56</a:t>
            </a:fld>
            <a:endParaRPr lang="ko-KR" altLang="en-US"/>
          </a:p>
        </p:txBody>
      </p:sp>
    </p:spTree>
    <p:extLst>
      <p:ext uri="{BB962C8B-B14F-4D97-AF65-F5344CB8AC3E}">
        <p14:creationId xmlns:p14="http://schemas.microsoft.com/office/powerpoint/2010/main" val="3642447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57</a:t>
            </a:fld>
            <a:endParaRPr lang="ko-KR" altLang="en-US"/>
          </a:p>
        </p:txBody>
      </p:sp>
    </p:spTree>
    <p:extLst>
      <p:ext uri="{BB962C8B-B14F-4D97-AF65-F5344CB8AC3E}">
        <p14:creationId xmlns:p14="http://schemas.microsoft.com/office/powerpoint/2010/main" val="1640821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58</a:t>
            </a:fld>
            <a:endParaRPr lang="ko-KR" altLang="en-US"/>
          </a:p>
        </p:txBody>
      </p:sp>
    </p:spTree>
    <p:extLst>
      <p:ext uri="{BB962C8B-B14F-4D97-AF65-F5344CB8AC3E}">
        <p14:creationId xmlns:p14="http://schemas.microsoft.com/office/powerpoint/2010/main" val="15499286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59</a:t>
            </a:fld>
            <a:endParaRPr lang="ko-KR" altLang="en-US"/>
          </a:p>
        </p:txBody>
      </p:sp>
    </p:spTree>
    <p:extLst>
      <p:ext uri="{BB962C8B-B14F-4D97-AF65-F5344CB8AC3E}">
        <p14:creationId xmlns:p14="http://schemas.microsoft.com/office/powerpoint/2010/main" val="4060766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altLang="ko-KR" dirty="0"/>
              <a:t>query string Module: module liên quan đến truy vấn trong đối tượng URL</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60</a:t>
            </a:fld>
            <a:endParaRPr lang="ko-KR" altLang="en-US"/>
          </a:p>
        </p:txBody>
      </p:sp>
    </p:spTree>
    <p:extLst>
      <p:ext uri="{BB962C8B-B14F-4D97-AF65-F5344CB8AC3E}">
        <p14:creationId xmlns:p14="http://schemas.microsoft.com/office/powerpoint/2010/main" val="4026256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sz="1200" b="0" i="0" kern="1200" dirty="0">
                <a:solidFill>
                  <a:schemeClr val="tx1"/>
                </a:solidFill>
                <a:effectLst/>
                <a:latin typeface="맑은 고딕" panose="020B0503020000020004" pitchFamily="50" charset="-127"/>
                <a:ea typeface="맑은 고딕" panose="020B0503020000020004" pitchFamily="50" charset="-127"/>
                <a:cs typeface="+mn-cs"/>
              </a:rPr>
              <a:t>P</a:t>
            </a:r>
            <a:r>
              <a:rPr lang="vi-VN" altLang="ko-KR" sz="1200" b="0" i="0" kern="1200" dirty="0">
                <a:solidFill>
                  <a:schemeClr val="tx1"/>
                </a:solidFill>
                <a:effectLst/>
                <a:latin typeface="맑은 고딕" panose="020B0503020000020004" pitchFamily="50" charset="-127"/>
                <a:ea typeface="맑은 고딕" panose="020B0503020000020004" pitchFamily="50" charset="-127"/>
                <a:cs typeface="+mn-cs"/>
              </a:rPr>
              <a:t>hương pháp không đồng bộ</a:t>
            </a:r>
          </a:p>
          <a:p>
            <a:pPr marL="628650" lvl="1" indent="-171450">
              <a:buFont typeface="Arial" panose="020B0604020202020204" pitchFamily="34" charset="0"/>
              <a:buChar char="•"/>
            </a:pPr>
            <a:r>
              <a:rPr lang="vi-VN" altLang="ko-KR" dirty="0"/>
              <a:t>Trong phương pháp không đồng bộ, logic cơ bản được thực thi và I/O được thực hiện riêng biệt.</a:t>
            </a:r>
          </a:p>
          <a:p>
            <a:pPr marL="628650" lvl="1" indent="-171450">
              <a:buFont typeface="Arial" panose="020B0604020202020204" pitchFamily="34" charset="0"/>
              <a:buChar char="•"/>
            </a:pPr>
            <a:r>
              <a:rPr lang="vi-VN" altLang="ko-KR" dirty="0"/>
              <a:t>Nút thực hiện I/O theo cách không đồng bộ này và đăng ký một trình lắng nghe sự kiện để được thực thi khi kết thúc I/O không đồng bộ.</a:t>
            </a:r>
          </a:p>
          <a:p>
            <a:pPr marL="628650" lvl="1" indent="-171450">
              <a:buFont typeface="Arial" panose="020B0604020202020204" pitchFamily="34" charset="0"/>
              <a:buChar char="•"/>
            </a:pPr>
            <a:r>
              <a:rPr lang="vi-VN" altLang="ko-KR" dirty="0"/>
              <a:t>Logic hiện tại được thực thi như vốn có mà không dừng lại ở I/O. Sau khi I/O kết thúc, trình lắng nghe sự kiện đã đăng ký (chức năng </a:t>
            </a:r>
            <a:r>
              <a:rPr lang="en-US" altLang="ko-KR" dirty="0"/>
              <a:t>Callbacks) </a:t>
            </a:r>
            <a:r>
              <a:rPr lang="vi-VN" altLang="ko-KR" dirty="0"/>
              <a:t>được gọi.</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62</a:t>
            </a:fld>
            <a:endParaRPr lang="ko-KR" altLang="en-US"/>
          </a:p>
        </p:txBody>
      </p:sp>
    </p:spTree>
    <p:extLst>
      <p:ext uri="{BB962C8B-B14F-4D97-AF65-F5344CB8AC3E}">
        <p14:creationId xmlns:p14="http://schemas.microsoft.com/office/powerpoint/2010/main" val="838962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63</a:t>
            </a:fld>
            <a:endParaRPr lang="ko-KR" altLang="en-US"/>
          </a:p>
        </p:txBody>
      </p:sp>
    </p:spTree>
    <p:extLst>
      <p:ext uri="{BB962C8B-B14F-4D97-AF65-F5344CB8AC3E}">
        <p14:creationId xmlns:p14="http://schemas.microsoft.com/office/powerpoint/2010/main" val="15537415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en-US" altLang="ko-KR" dirty="0" err="1"/>
              <a:t>EventEmitter</a:t>
            </a:r>
            <a:endParaRPr lang="en-US" altLang="ko-KR" dirty="0"/>
          </a:p>
          <a:p>
            <a:pPr marL="628650" lvl="1" indent="-171450">
              <a:buFont typeface="Arial" panose="020B0604020202020204" pitchFamily="34" charset="0"/>
              <a:buChar char="•"/>
            </a:pPr>
            <a:r>
              <a:rPr lang="vi-VN" altLang="ko-KR" dirty="0"/>
              <a:t>Lớp EventEmitter được định nghĩa và cung cấp bởi mô-đun sự kiện</a:t>
            </a:r>
            <a:r>
              <a:rPr lang="en-US" altLang="ko-KR" dirty="0"/>
              <a:t>.</a:t>
            </a:r>
          </a:p>
          <a:p>
            <a:pPr marL="628650" lvl="1" indent="-171450">
              <a:buFont typeface="Arial" panose="020B0604020202020204" pitchFamily="34" charset="0"/>
              <a:buChar char="•"/>
            </a:pPr>
            <a:r>
              <a:rPr lang="en-US" altLang="ko-KR" dirty="0"/>
              <a:t>const </a:t>
            </a:r>
            <a:r>
              <a:rPr lang="en-US" altLang="ko-KR" dirty="0" err="1"/>
              <a:t>EventEmitter</a:t>
            </a:r>
            <a:r>
              <a:rPr lang="en-US" altLang="ko-KR" dirty="0"/>
              <a:t> = require('events');</a:t>
            </a:r>
          </a:p>
          <a:p>
            <a:pPr marL="628650" lvl="1" indent="-171450">
              <a:buFont typeface="Arial" panose="020B0604020202020204" pitchFamily="34" charset="0"/>
              <a:buChar char="•"/>
            </a:pPr>
            <a:r>
              <a:rPr lang="vi-VN" altLang="ko-KR" dirty="0"/>
              <a:t>EventEmitters gọi sự kiện 'newListner' bất cứ khi nào nó đăng ký một sự kiện mới và 'removeListner' bất cứ khi nào nó xóa một người nghe.</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64</a:t>
            </a:fld>
            <a:endParaRPr lang="ko-KR" altLang="en-US"/>
          </a:p>
        </p:txBody>
      </p:sp>
    </p:spTree>
    <p:extLst>
      <p:ext uri="{BB962C8B-B14F-4D97-AF65-F5344CB8AC3E}">
        <p14:creationId xmlns:p14="http://schemas.microsoft.com/office/powerpoint/2010/main" val="33923656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65</a:t>
            </a:fld>
            <a:endParaRPr lang="ko-KR" altLang="en-US"/>
          </a:p>
        </p:txBody>
      </p:sp>
    </p:spTree>
    <p:extLst>
      <p:ext uri="{BB962C8B-B14F-4D97-AF65-F5344CB8AC3E}">
        <p14:creationId xmlns:p14="http://schemas.microsoft.com/office/powerpoint/2010/main" val="836999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vi-VN" altLang="ko-KR" dirty="0"/>
              <a:t>Các mô-đun hệ thống tệp thường được sử dụng để đọc tệp, tạo tệp, cập nhật tệp, xóa tệp, đổi tên tệp, v.v.</a:t>
            </a: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67</a:t>
            </a:fld>
            <a:endParaRPr lang="ko-KR" altLang="en-US"/>
          </a:p>
        </p:txBody>
      </p:sp>
    </p:spTree>
    <p:extLst>
      <p:ext uri="{BB962C8B-B14F-4D97-AF65-F5344CB8AC3E}">
        <p14:creationId xmlns:p14="http://schemas.microsoft.com/office/powerpoint/2010/main" val="39128098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68</a:t>
            </a:fld>
            <a:endParaRPr lang="ko-KR" altLang="en-US"/>
          </a:p>
        </p:txBody>
      </p:sp>
    </p:spTree>
    <p:extLst>
      <p:ext uri="{BB962C8B-B14F-4D97-AF65-F5344CB8AC3E}">
        <p14:creationId xmlns:p14="http://schemas.microsoft.com/office/powerpoint/2010/main" val="3392992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69</a:t>
            </a:fld>
            <a:endParaRPr lang="ko-KR" altLang="en-US"/>
          </a:p>
        </p:txBody>
      </p:sp>
    </p:spTree>
    <p:extLst>
      <p:ext uri="{BB962C8B-B14F-4D97-AF65-F5344CB8AC3E}">
        <p14:creationId xmlns:p14="http://schemas.microsoft.com/office/powerpoint/2010/main" val="29226639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70</a:t>
            </a:fld>
            <a:endParaRPr lang="ko-KR" altLang="en-US"/>
          </a:p>
        </p:txBody>
      </p:sp>
    </p:spTree>
    <p:extLst>
      <p:ext uri="{BB962C8B-B14F-4D97-AF65-F5344CB8AC3E}">
        <p14:creationId xmlns:p14="http://schemas.microsoft.com/office/powerpoint/2010/main" val="4189139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228600" marR="0" lvl="0" indent="-22860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fr-FR"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 </a:t>
            </a:r>
            <a:r>
              <a:rPr kumimoji="0" lang="vi-VN"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Đồng bộ và Không đồng bộ, So sánh mẫu mã</a:t>
            </a:r>
            <a:endParaRPr kumimoji="0" lang="fr-FR"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T</a:t>
            </a:r>
            <a:r>
              <a:rPr kumimoji="0" lang="vi-VN"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Phương thức đồng bộ đọc nội dung của tệp và trả về chúng dưới dạng giá trị kết quả của hàm. Đợi cho đến khi kết quả được trả về.</a:t>
            </a:r>
          </a:p>
          <a:p>
            <a:pPr marL="628650" marR="0" lvl="1"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vi-VN"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Phương thức không đồng bộ đọc nội dung tệp và trả về chúng dưới dạng hàm </a:t>
            </a:r>
            <a:r>
              <a:rPr kumimoji="0" lang="en-US"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Callbacks</a:t>
            </a:r>
            <a:r>
              <a:rPr kumimoji="0" lang="vi-VN"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 Ngay khi tệp bắt đầu được đọc, lệnh thực hiện tiếp theo sẽ được tiến hành</a:t>
            </a:r>
            <a:endParaRPr kumimoji="0" lang="en-US"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71</a:t>
            </a:fld>
            <a:endParaRPr lang="ko-KR" altLang="en-US"/>
          </a:p>
        </p:txBody>
      </p:sp>
    </p:spTree>
    <p:extLst>
      <p:ext uri="{BB962C8B-B14F-4D97-AF65-F5344CB8AC3E}">
        <p14:creationId xmlns:p14="http://schemas.microsoft.com/office/powerpoint/2010/main" val="42396516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72</a:t>
            </a:fld>
            <a:endParaRPr lang="ko-KR" altLang="en-US"/>
          </a:p>
        </p:txBody>
      </p:sp>
    </p:spTree>
    <p:extLst>
      <p:ext uri="{BB962C8B-B14F-4D97-AF65-F5344CB8AC3E}">
        <p14:creationId xmlns:p14="http://schemas.microsoft.com/office/powerpoint/2010/main" val="6712683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73</a:t>
            </a:fld>
            <a:endParaRPr lang="ko-KR" altLang="en-US"/>
          </a:p>
        </p:txBody>
      </p:sp>
    </p:spTree>
    <p:extLst>
      <p:ext uri="{BB962C8B-B14F-4D97-AF65-F5344CB8AC3E}">
        <p14:creationId xmlns:p14="http://schemas.microsoft.com/office/powerpoint/2010/main" val="15646846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74</a:t>
            </a:fld>
            <a:endParaRPr lang="ko-KR" altLang="en-US"/>
          </a:p>
        </p:txBody>
      </p:sp>
    </p:spTree>
    <p:extLst>
      <p:ext uri="{BB962C8B-B14F-4D97-AF65-F5344CB8AC3E}">
        <p14:creationId xmlns:p14="http://schemas.microsoft.com/office/powerpoint/2010/main" val="27399288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75</a:t>
            </a:fld>
            <a:endParaRPr lang="ko-KR" altLang="en-US"/>
          </a:p>
        </p:txBody>
      </p:sp>
    </p:spTree>
    <p:extLst>
      <p:ext uri="{BB962C8B-B14F-4D97-AF65-F5344CB8AC3E}">
        <p14:creationId xmlns:p14="http://schemas.microsoft.com/office/powerpoint/2010/main" val="35477215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76</a:t>
            </a:fld>
            <a:endParaRPr lang="ko-KR" altLang="en-US"/>
          </a:p>
        </p:txBody>
      </p:sp>
    </p:spTree>
    <p:extLst>
      <p:ext uri="{BB962C8B-B14F-4D97-AF65-F5344CB8AC3E}">
        <p14:creationId xmlns:p14="http://schemas.microsoft.com/office/powerpoint/2010/main" val="18661114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dirty="0"/>
              <a:t>Tham khảo các 'methods' (phương thức) khác: https://nodejs.org/docs/latest-v6.x/api/buffer.html</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77</a:t>
            </a:fld>
            <a:endParaRPr lang="ko-KR" altLang="en-US"/>
          </a:p>
        </p:txBody>
      </p:sp>
    </p:spTree>
    <p:extLst>
      <p:ext uri="{BB962C8B-B14F-4D97-AF65-F5344CB8AC3E}">
        <p14:creationId xmlns:p14="http://schemas.microsoft.com/office/powerpoint/2010/main" val="27607190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78</a:t>
            </a:fld>
            <a:endParaRPr lang="ko-KR" altLang="en-US"/>
          </a:p>
        </p:txBody>
      </p:sp>
    </p:spTree>
    <p:extLst>
      <p:ext uri="{BB962C8B-B14F-4D97-AF65-F5344CB8AC3E}">
        <p14:creationId xmlns:p14="http://schemas.microsoft.com/office/powerpoint/2010/main" val="24811446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79</a:t>
            </a:fld>
            <a:endParaRPr lang="ko-KR" altLang="en-US"/>
          </a:p>
        </p:txBody>
      </p:sp>
    </p:spTree>
    <p:extLst>
      <p:ext uri="{BB962C8B-B14F-4D97-AF65-F5344CB8AC3E}">
        <p14:creationId xmlns:p14="http://schemas.microsoft.com/office/powerpoint/2010/main" val="15765394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80</a:t>
            </a:fld>
            <a:endParaRPr lang="ko-KR" altLang="en-US"/>
          </a:p>
        </p:txBody>
      </p:sp>
    </p:spTree>
    <p:extLst>
      <p:ext uri="{BB962C8B-B14F-4D97-AF65-F5344CB8AC3E}">
        <p14:creationId xmlns:p14="http://schemas.microsoft.com/office/powerpoint/2010/main" val="3064648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vi-VN" altLang="ko-KR" dirty="0"/>
              <a:t>Node.js là một nền tảng hướng sự kiện. Nói cách khác, mọi thứ xảy ra trong một nút là phản ứng đối với một sự kiện.</a:t>
            </a:r>
            <a:endParaRPr lang="en-US" altLang="ko-KR" sz="1200" b="0" i="0" kern="1200" dirty="0">
              <a:solidFill>
                <a:schemeClr val="tx1"/>
              </a:solidFill>
              <a:effectLst/>
              <a:latin typeface="맑은 고딕" panose="020B0503020000020004" pitchFamily="50" charset="-127"/>
              <a:ea typeface="맑은 고딕" panose="020B0503020000020004" pitchFamily="50" charset="-127"/>
              <a:cs typeface="+mn-cs"/>
            </a:endParaRPr>
          </a:p>
          <a:p>
            <a:pPr marL="628650" lvl="1" indent="-171450">
              <a:buFont typeface="Arial" panose="020B0604020202020204" pitchFamily="34" charset="0"/>
              <a:buChar char="•"/>
            </a:pPr>
            <a:r>
              <a:rPr lang="vi-VN" altLang="ko-KR" dirty="0"/>
              <a:t>Mọi quy trình diễn ra trong một Nút đều liên quan đến một loạt </a:t>
            </a:r>
            <a:r>
              <a:rPr lang="en-US" altLang="ko-KR" dirty="0"/>
              <a:t>Callbacks</a:t>
            </a:r>
            <a:r>
              <a:rPr lang="vi-VN" altLang="ko-KR" dirty="0"/>
              <a:t>.</a:t>
            </a:r>
            <a:endParaRPr lang="ko-KR" altLang="en-US"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81</a:t>
            </a:fld>
            <a:endParaRPr lang="ko-KR" altLang="en-US"/>
          </a:p>
        </p:txBody>
      </p:sp>
    </p:spTree>
    <p:extLst>
      <p:ext uri="{BB962C8B-B14F-4D97-AF65-F5344CB8AC3E}">
        <p14:creationId xmlns:p14="http://schemas.microsoft.com/office/powerpoint/2010/main" val="18227086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3184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r>
              <a:rPr lang="vi-VN" dirty="0"/>
              <a:t>mô-đun winston</a:t>
            </a:r>
          </a:p>
          <a:p>
            <a:pPr marL="628650" lvl="1" indent="-171450">
              <a:buFont typeface="Arial" panose="020B0604020202020204" pitchFamily="34" charset="0"/>
              <a:buChar char="•"/>
            </a:pPr>
            <a:r>
              <a:rPr lang="vi-VN" baseline="0" dirty="0"/>
              <a:t>'winston' là một thư viện ghi log không đồng bộ, hỗ trợ 'multiple transports'.</a:t>
            </a:r>
          </a:p>
          <a:p>
            <a:pPr marL="628650" lvl="1" indent="-171450">
              <a:buFont typeface="Arial" panose="020B0604020202020204" pitchFamily="34" charset="0"/>
              <a:buChar char="•"/>
            </a:pPr>
            <a:r>
              <a:rPr lang="vi-VN" baseline="0" dirty="0"/>
              <a:t>Ở đây, 'transports' là một phương thức ghi log, và 'winston' có 'transports' sẵn sàng cho mạng tích hợp và I/O của tệp.</a:t>
            </a:r>
          </a:p>
          <a:p>
            <a:pPr marL="628650" lvl="1" indent="-171450">
              <a:buFont typeface="Arial" panose="020B0604020202020204" pitchFamily="34" charset="0"/>
              <a:buChar char="•"/>
            </a:pPr>
            <a:r>
              <a:rPr lang="vi-VN" dirty="0"/>
              <a:t>'winston' có thể lưu log vào một tệp và xuất log ra màn hình cùng một lúc.</a:t>
            </a:r>
          </a:p>
          <a:p>
            <a:pPr marL="628650" lvl="1" indent="-171450">
              <a:buFont typeface="Arial" panose="020B0604020202020204" pitchFamily="34" charset="0"/>
              <a:buChar char="•"/>
            </a:pPr>
            <a:r>
              <a:rPr lang="vi-VN" dirty="0"/>
              <a:t>Để xuất ra, gọi các phương thức 'debug (), info () và error ()' của đối tượng 'logger'.</a:t>
            </a:r>
          </a:p>
          <a:p>
            <a:pPr marL="628650" lvl="1" indent="-171450">
              <a:buFont typeface="Arial" panose="020B0604020202020204" pitchFamily="34" charset="0"/>
              <a:buChar char="•"/>
            </a:pPr>
            <a:r>
              <a:rPr lang="vi-VN" baseline="0" dirty="0"/>
              <a:t>'winston logger' (trình ghi nhật ký) bao gồm các cấp độ log khác nhau.</a:t>
            </a:r>
          </a:p>
          <a:p>
            <a:pPr marL="628650" lvl="1" indent="-171450">
              <a:buFont typeface="Arial" panose="020B0604020202020204" pitchFamily="34" charset="0"/>
              <a:buChar char="•"/>
            </a:pPr>
            <a:r>
              <a:rPr lang="vi-VN" baseline="0" dirty="0"/>
              <a:t>Cấp độ ghi log của “winston” được đặt theo mức nghiêm trọng trong 'RFC5424'.</a:t>
            </a:r>
          </a:p>
          <a:p>
            <a:pPr marL="628650" lvl="1" indent="-171450">
              <a:buFont typeface="Arial" panose="020B0604020202020204" pitchFamily="34" charset="0"/>
              <a:buChar char="•"/>
            </a:pPr>
            <a:r>
              <a:rPr lang="vi-VN" baseline="0" dirty="0"/>
              <a:t>Mỗi cấp độ được ưu tiên theo từng bước và xác định thông tin nào được xuất ra.</a:t>
            </a:r>
          </a:p>
          <a:p>
            <a:pPr marL="628650" lvl="1" indent="-171450">
              <a:buFont typeface="Arial" panose="020B0604020202020204" pitchFamily="34" charset="0"/>
              <a:buChar char="•"/>
            </a:pPr>
            <a:r>
              <a:rPr lang="vi-VN" baseline="0" dirty="0"/>
              <a:t>Cấp thấp hơn sẽ bao gồm tất cả các cấp cao hơn.</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83</a:t>
            </a:fld>
            <a:endParaRPr lang="ko-KR" altLang="en-US"/>
          </a:p>
        </p:txBody>
      </p:sp>
    </p:spTree>
    <p:extLst>
      <p:ext uri="{BB962C8B-B14F-4D97-AF65-F5344CB8AC3E}">
        <p14:creationId xmlns:p14="http://schemas.microsoft.com/office/powerpoint/2010/main" val="4542426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84</a:t>
            </a:fld>
            <a:endParaRPr lang="ko-KR" altLang="en-US"/>
          </a:p>
        </p:txBody>
      </p:sp>
    </p:spTree>
    <p:extLst>
      <p:ext uri="{BB962C8B-B14F-4D97-AF65-F5344CB8AC3E}">
        <p14:creationId xmlns:p14="http://schemas.microsoft.com/office/powerpoint/2010/main" val="436584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85</a:t>
            </a:fld>
            <a:endParaRPr lang="ko-KR" altLang="en-US"/>
          </a:p>
        </p:txBody>
      </p:sp>
    </p:spTree>
    <p:extLst>
      <p:ext uri="{BB962C8B-B14F-4D97-AF65-F5344CB8AC3E}">
        <p14:creationId xmlns:p14="http://schemas.microsoft.com/office/powerpoint/2010/main" val="26732177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indent="-171450">
              <a:buFont typeface="Wingdings" panose="05000000000000000000" pitchFamily="2" charset="2"/>
              <a:buChar char="§"/>
            </a:pPr>
            <a:endParaRPr lang="en-US" altLang="ko-KR" dirty="0"/>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86</a:t>
            </a:fld>
            <a:endParaRPr lang="ko-KR" altLang="en-US"/>
          </a:p>
        </p:txBody>
      </p:sp>
    </p:spTree>
    <p:extLst>
      <p:ext uri="{BB962C8B-B14F-4D97-AF65-F5344CB8AC3E}">
        <p14:creationId xmlns:p14="http://schemas.microsoft.com/office/powerpoint/2010/main" val="36180073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87</a:t>
            </a:fld>
            <a:endParaRPr lang="ko-KR" altLang="en-US"/>
          </a:p>
        </p:txBody>
      </p:sp>
    </p:spTree>
    <p:extLst>
      <p:ext uri="{BB962C8B-B14F-4D97-AF65-F5344CB8AC3E}">
        <p14:creationId xmlns:p14="http://schemas.microsoft.com/office/powerpoint/2010/main" val="13806284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88</a:t>
            </a:fld>
            <a:endParaRPr lang="ko-KR" altLang="en-US"/>
          </a:p>
        </p:txBody>
      </p:sp>
    </p:spTree>
    <p:extLst>
      <p:ext uri="{BB962C8B-B14F-4D97-AF65-F5344CB8AC3E}">
        <p14:creationId xmlns:p14="http://schemas.microsoft.com/office/powerpoint/2010/main" val="475339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89</a:t>
            </a:fld>
            <a:endParaRPr lang="ko-KR" altLang="en-US"/>
          </a:p>
        </p:txBody>
      </p:sp>
    </p:spTree>
    <p:extLst>
      <p:ext uri="{BB962C8B-B14F-4D97-AF65-F5344CB8AC3E}">
        <p14:creationId xmlns:p14="http://schemas.microsoft.com/office/powerpoint/2010/main" val="40346738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90</a:t>
            </a:fld>
            <a:endParaRPr lang="ko-KR" altLang="en-US"/>
          </a:p>
        </p:txBody>
      </p:sp>
    </p:spTree>
    <p:extLst>
      <p:ext uri="{BB962C8B-B14F-4D97-AF65-F5344CB8AC3E}">
        <p14:creationId xmlns:p14="http://schemas.microsoft.com/office/powerpoint/2010/main" val="1958842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fr-FR" altLang="ko-KR" sz="1200" b="0"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mn-cs"/>
              </a:rPr>
              <a:t>Kiến</a:t>
            </a:r>
            <a:r>
              <a:rPr kumimoji="0" lang="fr-FR"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 </a:t>
            </a:r>
            <a:r>
              <a:rPr kumimoji="0" lang="fr-FR" altLang="ko-KR" sz="1200" b="0" i="0" u="none" strike="noStrike" kern="1200" cap="none" spc="0" normalizeH="0" baseline="0" noProof="0" dirty="0" err="1">
                <a:ln>
                  <a:noFill/>
                </a:ln>
                <a:solidFill>
                  <a:prstClr val="black"/>
                </a:solidFill>
                <a:effectLst/>
                <a:uLnTx/>
                <a:uFillTx/>
                <a:latin typeface="맑은 고딕" panose="020B0503020000020004" pitchFamily="50" charset="-127"/>
                <a:ea typeface="맑은 고딕" panose="020B0503020000020004" pitchFamily="50" charset="-127"/>
                <a:cs typeface="+mn-cs"/>
              </a:rPr>
              <a:t>trúc</a:t>
            </a:r>
            <a:r>
              <a:rPr kumimoji="0" lang="fr-FR"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rPr>
              <a:t> Node</a:t>
            </a: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a:t>
            </a:fld>
            <a:endParaRPr lang="ko-KR" altLang="en-US"/>
          </a:p>
        </p:txBody>
      </p:sp>
    </p:spTree>
    <p:extLst>
      <p:ext uri="{BB962C8B-B14F-4D97-AF65-F5344CB8AC3E}">
        <p14:creationId xmlns:p14="http://schemas.microsoft.com/office/powerpoint/2010/main" val="29880898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91</a:t>
            </a:fld>
            <a:endParaRPr lang="ko-KR" altLang="en-US"/>
          </a:p>
        </p:txBody>
      </p:sp>
    </p:spTree>
    <p:extLst>
      <p:ext uri="{BB962C8B-B14F-4D97-AF65-F5344CB8AC3E}">
        <p14:creationId xmlns:p14="http://schemas.microsoft.com/office/powerpoint/2010/main" val="15480475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92</a:t>
            </a:fld>
            <a:endParaRPr lang="ko-KR" altLang="en-US"/>
          </a:p>
        </p:txBody>
      </p:sp>
    </p:spTree>
    <p:extLst>
      <p:ext uri="{BB962C8B-B14F-4D97-AF65-F5344CB8AC3E}">
        <p14:creationId xmlns:p14="http://schemas.microsoft.com/office/powerpoint/2010/main" val="41239224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93</a:t>
            </a:fld>
            <a:endParaRPr lang="ko-KR" altLang="en-US"/>
          </a:p>
        </p:txBody>
      </p:sp>
    </p:spTree>
    <p:extLst>
      <p:ext uri="{BB962C8B-B14F-4D97-AF65-F5344CB8AC3E}">
        <p14:creationId xmlns:p14="http://schemas.microsoft.com/office/powerpoint/2010/main" val="21719504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94</a:t>
            </a:fld>
            <a:endParaRPr lang="ko-KR" altLang="en-US"/>
          </a:p>
        </p:txBody>
      </p:sp>
    </p:spTree>
    <p:extLst>
      <p:ext uri="{BB962C8B-B14F-4D97-AF65-F5344CB8AC3E}">
        <p14:creationId xmlns:p14="http://schemas.microsoft.com/office/powerpoint/2010/main" val="30871835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95</a:t>
            </a:fld>
            <a:endParaRPr lang="ko-KR" altLang="en-US"/>
          </a:p>
        </p:txBody>
      </p:sp>
    </p:spTree>
    <p:extLst>
      <p:ext uri="{BB962C8B-B14F-4D97-AF65-F5344CB8AC3E}">
        <p14:creationId xmlns:p14="http://schemas.microsoft.com/office/powerpoint/2010/main" val="9442793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96</a:t>
            </a:fld>
            <a:endParaRPr lang="ko-KR" altLang="en-US"/>
          </a:p>
        </p:txBody>
      </p:sp>
    </p:spTree>
    <p:extLst>
      <p:ext uri="{BB962C8B-B14F-4D97-AF65-F5344CB8AC3E}">
        <p14:creationId xmlns:p14="http://schemas.microsoft.com/office/powerpoint/2010/main" val="26416855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97</a:t>
            </a:fld>
            <a:endParaRPr lang="ko-KR" altLang="en-US"/>
          </a:p>
        </p:txBody>
      </p:sp>
    </p:spTree>
    <p:extLst>
      <p:ext uri="{BB962C8B-B14F-4D97-AF65-F5344CB8AC3E}">
        <p14:creationId xmlns:p14="http://schemas.microsoft.com/office/powerpoint/2010/main" val="35447895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98</a:t>
            </a:fld>
            <a:endParaRPr lang="ko-KR" altLang="en-US"/>
          </a:p>
        </p:txBody>
      </p:sp>
    </p:spTree>
    <p:extLst>
      <p:ext uri="{BB962C8B-B14F-4D97-AF65-F5344CB8AC3E}">
        <p14:creationId xmlns:p14="http://schemas.microsoft.com/office/powerpoint/2010/main" val="25502560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99</a:t>
            </a:fld>
            <a:endParaRPr lang="ko-KR" altLang="en-US"/>
          </a:p>
        </p:txBody>
      </p:sp>
    </p:spTree>
    <p:extLst>
      <p:ext uri="{BB962C8B-B14F-4D97-AF65-F5344CB8AC3E}">
        <p14:creationId xmlns:p14="http://schemas.microsoft.com/office/powerpoint/2010/main" val="31098484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en-US" altLang="ko-K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t>100</a:t>
            </a:fld>
            <a:endParaRPr lang="ko-KR" altLang="en-US"/>
          </a:p>
        </p:txBody>
      </p:sp>
    </p:spTree>
    <p:extLst>
      <p:ext uri="{BB962C8B-B14F-4D97-AF65-F5344CB8AC3E}">
        <p14:creationId xmlns:p14="http://schemas.microsoft.com/office/powerpoint/2010/main" val="313866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7.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Node.js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trong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IoT</a:t>
            </a:r>
          </a:p>
        </p:txBody>
      </p:sp>
    </p:spTree>
    <p:extLst>
      <p:ext uri="{BB962C8B-B14F-4D97-AF65-F5344CB8AC3E}">
        <p14:creationId xmlns:p14="http://schemas.microsoft.com/office/powerpoint/2010/main" val="137627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350586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72197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300936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6758811" y="6347711"/>
            <a:ext cx="1998945"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11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7. </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Node.js </a:t>
            </a:r>
            <a:r>
              <a:rPr kumimoji="1" lang="en-US" altLang="ko-KR" sz="11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trong</a:t>
            </a:r>
            <a:r>
              <a:rPr kumimoji="1" lang="en-US" altLang="ko-KR" sz="11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IoT</a:t>
            </a: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204037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3578148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1" name="슬라이드 번호 개체 틀 15">
            <a:extLst>
              <a:ext uri="{FF2B5EF4-FFF2-40B4-BE49-F238E27FC236}">
                <a16:creationId xmlns:a16="http://schemas.microsoft.com/office/drawing/2014/main" id="{3EFA197C-6D43-4FB0-91AE-186276103CF9}"/>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7.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Node.js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trong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IoT</a:t>
            </a:r>
          </a:p>
        </p:txBody>
      </p:sp>
    </p:spTree>
    <p:extLst>
      <p:ext uri="{BB962C8B-B14F-4D97-AF65-F5344CB8AC3E}">
        <p14:creationId xmlns:p14="http://schemas.microsoft.com/office/powerpoint/2010/main" val="1302417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7" name="슬라이드 번호 개체 틀 15">
            <a:extLst>
              <a:ext uri="{FF2B5EF4-FFF2-40B4-BE49-F238E27FC236}">
                <a16:creationId xmlns:a16="http://schemas.microsoft.com/office/drawing/2014/main" id="{4A04BC67-232E-4A73-AA37-B2247A886349}"/>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7.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Node.js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trong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IoT</a:t>
            </a:r>
          </a:p>
        </p:txBody>
      </p:sp>
    </p:spTree>
    <p:extLst>
      <p:ext uri="{BB962C8B-B14F-4D97-AF65-F5344CB8AC3E}">
        <p14:creationId xmlns:p14="http://schemas.microsoft.com/office/powerpoint/2010/main" val="230152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2"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14" name="그룹 13">
            <a:extLst>
              <a:ext uri="{FF2B5EF4-FFF2-40B4-BE49-F238E27FC236}">
                <a16:creationId xmlns:a16="http://schemas.microsoft.com/office/drawing/2014/main" id="{423B230F-BF07-4420-8C5E-EAE4EFC61AF1}"/>
              </a:ext>
            </a:extLst>
          </p:cNvPr>
          <p:cNvGrpSpPr/>
          <p:nvPr userDrawn="1"/>
        </p:nvGrpSpPr>
        <p:grpSpPr>
          <a:xfrm>
            <a:off x="0" y="1"/>
            <a:ext cx="9906000" cy="999802"/>
            <a:chOff x="0" y="1"/>
            <a:chExt cx="9906000" cy="999802"/>
          </a:xfrm>
        </p:grpSpPr>
        <p:sp>
          <p:nvSpPr>
            <p:cNvPr id="15" name="직사각형 14">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id="{1AD70F94-445E-41A7-8574-B25CBA89D8C1}"/>
              </a:ext>
            </a:extLst>
          </p:cNvPr>
          <p:cNvGrpSpPr/>
          <p:nvPr userDrawn="1"/>
        </p:nvGrpSpPr>
        <p:grpSpPr>
          <a:xfrm>
            <a:off x="449999" y="1251375"/>
            <a:ext cx="9018001" cy="4993977"/>
            <a:chOff x="578678" y="1436153"/>
            <a:chExt cx="8748000" cy="4993977"/>
          </a:xfrm>
          <a:solidFill>
            <a:srgbClr val="ECEFF6"/>
          </a:solidFill>
        </p:grpSpPr>
        <p:sp>
          <p:nvSpPr>
            <p:cNvPr id="18" name="직사각형 17">
              <a:extLst>
                <a:ext uri="{FF2B5EF4-FFF2-40B4-BE49-F238E27FC236}">
                  <a16:creationId xmlns:a16="http://schemas.microsoft.com/office/drawing/2014/main" id="{DD7B4B47-6621-481B-B3CE-E8345036F393}"/>
                </a:ext>
              </a:extLst>
            </p:cNvPr>
            <p:cNvSpPr/>
            <p:nvPr/>
          </p:nvSpPr>
          <p:spPr>
            <a:xfrm>
              <a:off x="578678" y="1436153"/>
              <a:ext cx="8748000" cy="912275"/>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슬라이드 번호 개체 틀 15">
            <a:extLst>
              <a:ext uri="{FF2B5EF4-FFF2-40B4-BE49-F238E27FC236}">
                <a16:creationId xmlns:a16="http://schemas.microsoft.com/office/drawing/2014/main" id="{5D77CD2F-5ED2-4CB7-9456-5B4FE42A6728}"/>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7.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Node.js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trong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IoT</a:t>
            </a:r>
          </a:p>
        </p:txBody>
      </p:sp>
    </p:spTree>
    <p:extLst>
      <p:ext uri="{BB962C8B-B14F-4D97-AF65-F5344CB8AC3E}">
        <p14:creationId xmlns:p14="http://schemas.microsoft.com/office/powerpoint/2010/main" val="1056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Regula" pitchFamily="2" charset="0"/>
                  <a:ea typeface="iCiel Samsung Sharp Sans Regula" pitchFamily="2" charset="0"/>
                  <a:cs typeface="iCiel Samsung Sharp Sans Regula"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a16="http://schemas.microsoft.com/office/drawing/2014/main" id="{989D52C1-0FC3-462E-9DA2-18CD99594AC9}"/>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7.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Node.js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trong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IoT</a:t>
            </a:r>
          </a:p>
        </p:txBody>
      </p:sp>
    </p:spTree>
    <p:extLst>
      <p:ext uri="{BB962C8B-B14F-4D97-AF65-F5344CB8AC3E}">
        <p14:creationId xmlns:p14="http://schemas.microsoft.com/office/powerpoint/2010/main" val="131742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dirty="0">
                    <a:solidFill>
                      <a:srgbClr val="0D0D0D"/>
                    </a:solidFill>
                    <a:latin typeface="iCiel Samsung Sharp Sans Regula" pitchFamily="2" charset="0"/>
                    <a:ea typeface="iCiel Samsung Sharp Sans Regula" pitchFamily="2" charset="0"/>
                    <a:cs typeface="iCiel Samsung Sharp Sans Regula" pitchFamily="2" charset="0"/>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a16="http://schemas.microsoft.com/office/drawing/2014/main" id="{EB48F482-E0FB-4257-865A-A5B93349B308}"/>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7.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Node.js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trong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IoT</a:t>
            </a:r>
          </a:p>
        </p:txBody>
      </p:sp>
    </p:spTree>
    <p:extLst>
      <p:ext uri="{BB962C8B-B14F-4D97-AF65-F5344CB8AC3E}">
        <p14:creationId xmlns:p14="http://schemas.microsoft.com/office/powerpoint/2010/main" val="223882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srgbClr val="0D0D0D"/>
                </a:solidFill>
                <a:latin typeface="iCiel Samsung Sharp Sans Regula" pitchFamily="2" charset="0"/>
                <a:ea typeface="iCiel Samsung Sharp Sans Regula" pitchFamily="2" charset="0"/>
                <a:cs typeface="iCiel Samsung Sharp Sans Regula"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5" name="슬라이드 번호 개체 틀 15">
            <a:extLst>
              <a:ext uri="{FF2B5EF4-FFF2-40B4-BE49-F238E27FC236}">
                <a16:creationId xmlns:a16="http://schemas.microsoft.com/office/drawing/2014/main" id="{DD5D0CF9-25A7-4AAB-BAA6-6BB248D70E0B}"/>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7.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Node.js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trong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IoT</a:t>
            </a:r>
          </a:p>
        </p:txBody>
      </p:sp>
    </p:spTree>
    <p:extLst>
      <p:ext uri="{BB962C8B-B14F-4D97-AF65-F5344CB8AC3E}">
        <p14:creationId xmlns:p14="http://schemas.microsoft.com/office/powerpoint/2010/main" val="30457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id="{6CD8058D-9866-4DD8-BA8D-8FDED802CE9F}"/>
              </a:ext>
            </a:extLst>
          </p:cNvPr>
          <p:cNvSpPr txBox="1">
            <a:spLocks/>
          </p:cNvSpPr>
          <p:nvPr userDrawn="1"/>
        </p:nvSpPr>
        <p:spPr>
          <a:xfrm>
            <a:off x="3810000" y="6491424"/>
            <a:ext cx="53893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Chương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Arial Unicode MS" panose="020B0604020202020204" pitchFamily="50" charset="-127"/>
              </a:rPr>
              <a:t> 7. </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Node.js </a:t>
            </a:r>
            <a:r>
              <a:rPr kumimoji="1" lang="en-US" altLang="ko-KR" sz="900" kern="1200" dirty="0" err="1">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trong</a:t>
            </a:r>
            <a:r>
              <a:rPr kumimoji="1" lang="en-US" altLang="ko-KR" sz="900" kern="1200" dirty="0">
                <a:solidFill>
                  <a:schemeClr val="bg1">
                    <a:lumMod val="50000"/>
                  </a:schemeClr>
                </a:solidFill>
                <a:latin typeface="iCiel Samsung Sharp Sans Medium" pitchFamily="2" charset="0"/>
                <a:ea typeface="SamsungOne-400" panose="020B0503030303020204" pitchFamily="34" charset="0"/>
                <a:cs typeface="iCiel Samsung Sharp Sans Regula" pitchFamily="2" charset="0"/>
              </a:rPr>
              <a:t> IoT</a:t>
            </a:r>
          </a:p>
        </p:txBody>
      </p:sp>
    </p:spTree>
    <p:extLst>
      <p:ext uri="{BB962C8B-B14F-4D97-AF65-F5344CB8AC3E}">
        <p14:creationId xmlns:p14="http://schemas.microsoft.com/office/powerpoint/2010/main" val="172252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5"/>
            <a:ext cx="854075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81038" y="1825625"/>
            <a:ext cx="854075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81038" y="6356350"/>
            <a:ext cx="222726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FCA842-1D7B-4AFD-A6DC-04648D0A342B}" type="datetimeFigureOut">
              <a:rPr lang="ko-KR" altLang="en-US" smtClean="0"/>
              <a:t>2023. 1. 6.</a:t>
            </a:fld>
            <a:endParaRPr lang="ko-KR" altLang="en-US"/>
          </a:p>
        </p:txBody>
      </p:sp>
      <p:sp>
        <p:nvSpPr>
          <p:cNvPr id="5" name="바닥글 개체 틀 4"/>
          <p:cNvSpPr>
            <a:spLocks noGrp="1"/>
          </p:cNvSpPr>
          <p:nvPr>
            <p:ph type="ftr" sz="quarter" idx="3"/>
          </p:nvPr>
        </p:nvSpPr>
        <p:spPr>
          <a:xfrm>
            <a:off x="3279775"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994525" y="6356350"/>
            <a:ext cx="22272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B987-D55D-4D50-9EF9-056A77C3BC85}" type="slidenum">
              <a:rPr lang="ko-KR" altLang="en-US" smtClean="0"/>
              <a:t>‹#›</a:t>
            </a:fld>
            <a:endParaRPr lang="ko-KR" altLang="en-US"/>
          </a:p>
        </p:txBody>
      </p:sp>
    </p:spTree>
    <p:extLst>
      <p:ext uri="{BB962C8B-B14F-4D97-AF65-F5344CB8AC3E}">
        <p14:creationId xmlns:p14="http://schemas.microsoft.com/office/powerpoint/2010/main" val="3163827455"/>
      </p:ext>
    </p:extLst>
  </p:cSld>
  <p:clrMap bg1="lt1" tx1="dk1" bg2="lt2" tx2="dk2" accent1="accent1" accent2="accent2" accent3="accent3" accent4="accent4" accent5="accent5" accent6="accent6" hlink="hlink" folHlink="folHlink"/>
  <p:sldLayoutIdLst>
    <p:sldLayoutId id="2147483742" r:id="rId1"/>
    <p:sldLayoutId id="2147483721" r:id="rId2"/>
    <p:sldLayoutId id="2147483722" r:id="rId3"/>
    <p:sldLayoutId id="2147483723" r:id="rId4"/>
    <p:sldLayoutId id="2147483724"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9.png"/></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3.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3.png"/></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106.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8.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109.png"/></Relationships>
</file>

<file path=ppt/slides/_rels/slide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0.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6.xml"/><Relationship Id="rId1" Type="http://schemas.openxmlformats.org/officeDocument/2006/relationships/slideLayout" Target="../slideLayouts/slideLayout4.xml"/><Relationship Id="rId5" Type="http://schemas.openxmlformats.org/officeDocument/2006/relationships/hyperlink" Target="https://github.com/npm/npm/issues/1341#issuecomment-20634338" TargetMode="External"/><Relationship Id="rId4" Type="http://schemas.openxmlformats.org/officeDocument/2006/relationships/hyperlink" Target="mailto:findup-sync@0.1.2"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9.png"/><Relationship Id="rId5" Type="http://schemas.microsoft.com/office/2007/relationships/hdphoto" Target="../media/hdphoto3.wdp"/><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9.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1.xml"/><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21.png"/></Relationships>
</file>

<file path=ppt/slides/_rels/slide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2.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3.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6.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1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9.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0.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3.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4.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1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1.png"/><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iCiel Samsung Sharp Sans Regula" pitchFamily="2" charset="0"/>
                <a:ea typeface="iCiel Samsung Sharp Sans Regula" pitchFamily="2" charset="0"/>
                <a:cs typeface="iCiel Samsung Sharp Sans Regula" pitchFamily="2" charset="0"/>
              </a:rPr>
              <a:t>Samsung </a:t>
            </a:r>
          </a:p>
          <a:p>
            <a:pPr defTabSz="914400" latinLnBrk="1">
              <a:defRPr/>
            </a:pPr>
            <a:r>
              <a:rPr lang="en-US" altLang="ko-KR" sz="4800" dirty="0">
                <a:solidFill>
                  <a:schemeClr val="tx1"/>
                </a:solidFill>
                <a:latin typeface="iCiel Samsung Sharp Sans Regula" pitchFamily="2" charset="0"/>
                <a:ea typeface="iCiel Samsung Sharp Sans Regula" pitchFamily="2" charset="0"/>
                <a:cs typeface="iCiel Samsung Sharp Sans Regula" pitchFamily="2" charset="0"/>
              </a:rPr>
              <a:t>Innovation </a:t>
            </a:r>
          </a:p>
          <a:p>
            <a:pPr defTabSz="914400" latinLnBrk="1">
              <a:defRPr/>
            </a:pPr>
            <a:r>
              <a:rPr lang="en-US" altLang="ko-KR" sz="4800" dirty="0">
                <a:solidFill>
                  <a:schemeClr val="tx1"/>
                </a:solidFill>
                <a:latin typeface="iCiel Samsung Sharp Sans Regula" pitchFamily="2" charset="0"/>
                <a:ea typeface="iCiel Samsung Sharp Sans Regula" pitchFamily="2" charset="0"/>
                <a:cs typeface="iCiel Samsung Sharp Sans Regula" pitchFamily="2" charset="0"/>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ko-KR" altLang="en-US" sz="2400" dirty="0">
                <a:solidFill>
                  <a:srgbClr val="1428A0"/>
                </a:solidFill>
                <a:latin typeface="iCiel Samsung Sharp Sans Bold" pitchFamily="2" charset="0"/>
                <a:cs typeface="iCiel Samsung Sharp Sans Bold" pitchFamily="2" charset="0"/>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868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Node.js Overview</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Kiến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trúc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Node</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V8 Engine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duyệt</a:t>
            </a:r>
            <a:r>
              <a:rPr lang="en-US" altLang="ko-KR" sz="1400" dirty="0">
                <a:solidFill>
                  <a:schemeClr val="tx1"/>
                </a:solidFill>
                <a:latin typeface="SamsungOne-400" panose="020B0503030303020204" pitchFamily="34" charset="0"/>
                <a:ea typeface="SamsungOne-400" panose="020B0503030303020204" pitchFamily="34" charset="0"/>
              </a:rPr>
              <a:t> Google Chrome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ngôn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Javascript</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16" name="그룹 15"/>
          <p:cNvGrpSpPr/>
          <p:nvPr/>
        </p:nvGrpSpPr>
        <p:grpSpPr>
          <a:xfrm>
            <a:off x="2475067" y="2479426"/>
            <a:ext cx="4954848" cy="3586095"/>
            <a:chOff x="1509452" y="2479426"/>
            <a:chExt cx="4954848" cy="3586095"/>
          </a:xfrm>
        </p:grpSpPr>
        <p:grpSp>
          <p:nvGrpSpPr>
            <p:cNvPr id="13" name="그룹 12"/>
            <p:cNvGrpSpPr/>
            <p:nvPr/>
          </p:nvGrpSpPr>
          <p:grpSpPr>
            <a:xfrm>
              <a:off x="3490546" y="2522294"/>
              <a:ext cx="2973754" cy="3543227"/>
              <a:chOff x="3490546" y="2522294"/>
              <a:chExt cx="2973754" cy="3543227"/>
            </a:xfrm>
          </p:grpSpPr>
          <p:sp>
            <p:nvSpPr>
              <p:cNvPr id="34" name="직사각형 33"/>
              <p:cNvSpPr/>
              <p:nvPr/>
            </p:nvSpPr>
            <p:spPr>
              <a:xfrm>
                <a:off x="3490546" y="2522294"/>
                <a:ext cx="2973754"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vi-VN" altLang="ko-KR" sz="1400" dirty="0">
                    <a:solidFill>
                      <a:srgbClr val="000000"/>
                    </a:solidFill>
                    <a:latin typeface="SamsungOne-700" pitchFamily="34" charset="0"/>
                    <a:ea typeface="맑은 고딕" panose="020B0503020000020004" pitchFamily="50" charset="-127"/>
                  </a:rPr>
                  <a:t>Chương trình node</a:t>
                </a:r>
              </a:p>
            </p:txBody>
          </p:sp>
          <p:sp>
            <p:nvSpPr>
              <p:cNvPr id="37" name="직사각형 36"/>
              <p:cNvSpPr/>
              <p:nvPr/>
            </p:nvSpPr>
            <p:spPr>
              <a:xfrm>
                <a:off x="3490546" y="2997324"/>
                <a:ext cx="1486877"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sz="1400" dirty="0">
                    <a:solidFill>
                      <a:srgbClr val="000000"/>
                    </a:solidFill>
                    <a:latin typeface="SamsungOne-700" pitchFamily="34" charset="0"/>
                    <a:ea typeface="맑은 고딕" panose="020B0503020000020004" pitchFamily="50" charset="-127"/>
                  </a:rPr>
                  <a:t>Java script</a:t>
                </a:r>
              </a:p>
            </p:txBody>
          </p:sp>
          <p:sp>
            <p:nvSpPr>
              <p:cNvPr id="39" name="직사각형 38"/>
              <p:cNvSpPr/>
              <p:nvPr/>
            </p:nvSpPr>
            <p:spPr>
              <a:xfrm>
                <a:off x="4977423" y="2997324"/>
                <a:ext cx="1486877"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sz="1400" dirty="0">
                    <a:solidFill>
                      <a:srgbClr val="000000"/>
                    </a:solidFill>
                    <a:latin typeface="SamsungOne-700" pitchFamily="34" charset="0"/>
                    <a:ea typeface="맑은 고딕" panose="020B0503020000020004" pitchFamily="50" charset="-127"/>
                  </a:rPr>
                  <a:t>C/C++</a:t>
                </a:r>
              </a:p>
            </p:txBody>
          </p:sp>
          <p:sp>
            <p:nvSpPr>
              <p:cNvPr id="41" name="직사각형 40"/>
              <p:cNvSpPr/>
              <p:nvPr/>
            </p:nvSpPr>
            <p:spPr>
              <a:xfrm>
                <a:off x="3490546" y="3480047"/>
                <a:ext cx="2973754" cy="713883"/>
              </a:xfrm>
              <a:prstGeom prst="rect">
                <a:avLst/>
              </a:prstGeom>
              <a:solidFill>
                <a:schemeClr val="tx2">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defRPr/>
                </a:pPr>
                <a:r>
                  <a:rPr lang="vi-VN" altLang="ko-KR" sz="1400" dirty="0">
                    <a:solidFill>
                      <a:srgbClr val="000000"/>
                    </a:solidFill>
                    <a:latin typeface="SamsungOne-700" pitchFamily="34" charset="0"/>
                    <a:ea typeface="맑은 고딕" panose="020B0503020000020004" pitchFamily="50" charset="-127"/>
                  </a:rPr>
                  <a:t>Thư viện tiêu chuẩn của node</a:t>
                </a:r>
              </a:p>
            </p:txBody>
          </p:sp>
          <p:sp>
            <p:nvSpPr>
              <p:cNvPr id="43" name="직사각형 42"/>
              <p:cNvSpPr/>
              <p:nvPr/>
            </p:nvSpPr>
            <p:spPr>
              <a:xfrm>
                <a:off x="3490546" y="4193930"/>
                <a:ext cx="2973754" cy="713883"/>
              </a:xfrm>
              <a:prstGeom prst="rect">
                <a:avLst/>
              </a:prstGeom>
              <a:solidFill>
                <a:schemeClr val="tx2">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defRPr/>
                </a:pPr>
                <a:r>
                  <a:rPr lang="en-US" altLang="ko-KR" sz="1400" dirty="0" err="1">
                    <a:solidFill>
                      <a:srgbClr val="000000"/>
                    </a:solidFill>
                    <a:latin typeface="SamsungOne-700" pitchFamily="34" charset="0"/>
                    <a:ea typeface="맑은 고딕" panose="020B0503020000020004" pitchFamily="50" charset="-127"/>
                  </a:rPr>
                  <a:t>Liên</a:t>
                </a:r>
                <a:r>
                  <a:rPr lang="en-US" altLang="ko-KR" sz="1400" dirty="0">
                    <a:solidFill>
                      <a:srgbClr val="000000"/>
                    </a:solidFill>
                    <a:latin typeface="SamsungOne-700" pitchFamily="34" charset="0"/>
                    <a:ea typeface="맑은 고딕" panose="020B0503020000020004" pitchFamily="50" charset="-127"/>
                  </a:rPr>
                  <a:t> </a:t>
                </a:r>
                <a:r>
                  <a:rPr lang="en-US" altLang="ko-KR" sz="1400" dirty="0" err="1">
                    <a:solidFill>
                      <a:srgbClr val="000000"/>
                    </a:solidFill>
                    <a:latin typeface="SamsungOne-700" pitchFamily="34" charset="0"/>
                    <a:ea typeface="맑은 고딕" panose="020B0503020000020004" pitchFamily="50" charset="-127"/>
                  </a:rPr>
                  <a:t>kết</a:t>
                </a:r>
                <a:r>
                  <a:rPr lang="en-US" altLang="ko-KR" sz="1400" dirty="0">
                    <a:solidFill>
                      <a:srgbClr val="000000"/>
                    </a:solidFill>
                    <a:latin typeface="SamsungOne-700" pitchFamily="34" charset="0"/>
                    <a:ea typeface="맑은 고딕" panose="020B0503020000020004" pitchFamily="50" charset="-127"/>
                  </a:rPr>
                  <a:t> node</a:t>
                </a:r>
              </a:p>
            </p:txBody>
          </p:sp>
          <p:grpSp>
            <p:nvGrpSpPr>
              <p:cNvPr id="8" name="그룹 7"/>
              <p:cNvGrpSpPr/>
              <p:nvPr/>
            </p:nvGrpSpPr>
            <p:grpSpPr>
              <a:xfrm>
                <a:off x="3490548" y="4907813"/>
                <a:ext cx="2973752" cy="713883"/>
                <a:chOff x="3490548" y="4907813"/>
                <a:chExt cx="2902253" cy="713883"/>
              </a:xfrm>
            </p:grpSpPr>
            <p:sp>
              <p:nvSpPr>
                <p:cNvPr id="44" name="직사각형 43"/>
                <p:cNvSpPr/>
                <p:nvPr/>
              </p:nvSpPr>
              <p:spPr>
                <a:xfrm>
                  <a:off x="3490548" y="4907813"/>
                  <a:ext cx="728042" cy="713883"/>
                </a:xfrm>
                <a:prstGeom prst="rect">
                  <a:avLst/>
                </a:prstGeom>
                <a:solidFill>
                  <a:schemeClr val="tx2">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defRPr/>
                  </a:pPr>
                  <a:r>
                    <a:rPr lang="en-US" altLang="ko-KR" sz="1200" dirty="0">
                      <a:solidFill>
                        <a:srgbClr val="000000"/>
                      </a:solidFill>
                      <a:latin typeface="SamsungOne-700" pitchFamily="34" charset="0"/>
                      <a:ea typeface="맑은 고딕" panose="020B0503020000020004" pitchFamily="50" charset="-127"/>
                    </a:rPr>
                    <a:t>Thread pool </a:t>
                  </a:r>
                </a:p>
                <a:p>
                  <a:pPr lvl="0" algn="ctr" defTabSz="914400" latinLnBrk="1">
                    <a:defRPr/>
                  </a:pPr>
                  <a:r>
                    <a:rPr lang="en-US" altLang="ko-KR" sz="1200" dirty="0">
                      <a:solidFill>
                        <a:srgbClr val="000000"/>
                      </a:solidFill>
                      <a:latin typeface="SamsungOne-700" pitchFamily="34" charset="0"/>
                      <a:ea typeface="맑은 고딕" panose="020B0503020000020004" pitchFamily="50" charset="-127"/>
                    </a:rPr>
                    <a:t>(</a:t>
                  </a:r>
                  <a:r>
                    <a:rPr lang="en-US" altLang="ko-KR" sz="1200" dirty="0" err="1">
                      <a:solidFill>
                        <a:srgbClr val="000000"/>
                      </a:solidFill>
                      <a:latin typeface="SamsungOne-700" pitchFamily="34" charset="0"/>
                      <a:ea typeface="맑은 고딕" panose="020B0503020000020004" pitchFamily="50" charset="-127"/>
                    </a:rPr>
                    <a:t>nhóm</a:t>
                  </a:r>
                  <a:r>
                    <a:rPr lang="en-US" altLang="ko-KR" sz="1200" dirty="0">
                      <a:solidFill>
                        <a:srgbClr val="000000"/>
                      </a:solidFill>
                      <a:latin typeface="SamsungOne-700" pitchFamily="34" charset="0"/>
                      <a:ea typeface="맑은 고딕" panose="020B0503020000020004" pitchFamily="50" charset="-127"/>
                    </a:rPr>
                    <a:t> </a:t>
                  </a:r>
                  <a:r>
                    <a:rPr lang="en-US" altLang="ko-KR" sz="1200" dirty="0" err="1">
                      <a:solidFill>
                        <a:srgbClr val="000000"/>
                      </a:solidFill>
                      <a:latin typeface="SamsungOne-700" pitchFamily="34" charset="0"/>
                      <a:ea typeface="맑은 고딕" panose="020B0503020000020004" pitchFamily="50" charset="-127"/>
                    </a:rPr>
                    <a:t>luồng</a:t>
                  </a:r>
                  <a:r>
                    <a:rPr lang="en-US" altLang="ko-KR" sz="1200" dirty="0">
                      <a:solidFill>
                        <a:srgbClr val="000000"/>
                      </a:solidFill>
                      <a:latin typeface="SamsungOne-700" pitchFamily="34" charset="0"/>
                      <a:ea typeface="맑은 고딕" panose="020B0503020000020004" pitchFamily="50" charset="-127"/>
                    </a:rPr>
                    <a:t>)</a:t>
                  </a:r>
                  <a:endParaRPr lang="ko-KR" altLang="en-US" sz="1200" dirty="0">
                    <a:solidFill>
                      <a:srgbClr val="000000"/>
                    </a:solidFill>
                    <a:latin typeface="SamsungOne-700" pitchFamily="34" charset="0"/>
                    <a:ea typeface="맑은 고딕" panose="020B0503020000020004" pitchFamily="50" charset="-127"/>
                  </a:endParaRPr>
                </a:p>
              </p:txBody>
            </p:sp>
            <p:sp>
              <p:nvSpPr>
                <p:cNvPr id="45" name="직사각형 44"/>
                <p:cNvSpPr/>
                <p:nvPr/>
              </p:nvSpPr>
              <p:spPr>
                <a:xfrm>
                  <a:off x="4214960" y="4907813"/>
                  <a:ext cx="728042" cy="713883"/>
                </a:xfrm>
                <a:prstGeom prst="rect">
                  <a:avLst/>
                </a:prstGeom>
                <a:solidFill>
                  <a:schemeClr val="tx2">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defRPr/>
                  </a:pPr>
                  <a:r>
                    <a:rPr lang="en-US" altLang="ko-KR" sz="1400" dirty="0">
                      <a:solidFill>
                        <a:srgbClr val="000000"/>
                      </a:solidFill>
                      <a:latin typeface="SamsungOne-700" pitchFamily="34" charset="0"/>
                      <a:ea typeface="맑은 고딕" panose="020B0503020000020004" pitchFamily="50" charset="-127"/>
                    </a:rPr>
                    <a:t>Event loop</a:t>
                  </a:r>
                </a:p>
                <a:p>
                  <a:pPr lvl="0" algn="ctr" defTabSz="914400" latinLnBrk="1">
                    <a:defRPr/>
                  </a:pPr>
                  <a:r>
                    <a:rPr lang="en-US" altLang="ko-KR" sz="1400" dirty="0">
                      <a:solidFill>
                        <a:srgbClr val="000000"/>
                      </a:solidFill>
                      <a:latin typeface="SamsungOne-700" pitchFamily="34" charset="0"/>
                      <a:ea typeface="맑은 고딕" panose="020B0503020000020004" pitchFamily="50" charset="-127"/>
                    </a:rPr>
                    <a:t>(</a:t>
                  </a:r>
                  <a:r>
                    <a:rPr lang="en-US" altLang="ko-KR" sz="1400" dirty="0" err="1">
                      <a:solidFill>
                        <a:srgbClr val="000000"/>
                      </a:solidFill>
                      <a:latin typeface="SamsungOne-700" pitchFamily="34" charset="0"/>
                      <a:ea typeface="맑은 고딕" panose="020B0503020000020004" pitchFamily="50" charset="-127"/>
                    </a:rPr>
                    <a:t>libev</a:t>
                  </a:r>
                  <a:r>
                    <a:rPr lang="en-US" altLang="ko-KR" sz="1400" dirty="0">
                      <a:solidFill>
                        <a:srgbClr val="000000"/>
                      </a:solidFill>
                      <a:latin typeface="SamsungOne-700" pitchFamily="34" charset="0"/>
                      <a:ea typeface="맑은 고딕" panose="020B0503020000020004" pitchFamily="50" charset="-127"/>
                    </a:rPr>
                    <a:t>)</a:t>
                  </a:r>
                  <a:endParaRPr lang="ko-KR" altLang="en-US" sz="1400" dirty="0">
                    <a:solidFill>
                      <a:srgbClr val="000000"/>
                    </a:solidFill>
                    <a:latin typeface="SamsungOne-700" pitchFamily="34" charset="0"/>
                    <a:ea typeface="맑은 고딕" panose="020B0503020000020004" pitchFamily="50" charset="-127"/>
                  </a:endParaRPr>
                </a:p>
              </p:txBody>
            </p:sp>
            <p:sp>
              <p:nvSpPr>
                <p:cNvPr id="46" name="직사각형 45"/>
                <p:cNvSpPr/>
                <p:nvPr/>
              </p:nvSpPr>
              <p:spPr>
                <a:xfrm>
                  <a:off x="4937906" y="4907813"/>
                  <a:ext cx="728042" cy="713883"/>
                </a:xfrm>
                <a:prstGeom prst="rect">
                  <a:avLst/>
                </a:prstGeom>
                <a:solidFill>
                  <a:schemeClr val="tx2">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defRPr/>
                  </a:pPr>
                  <a:r>
                    <a:rPr lang="en-US" altLang="ko-KR" sz="1400" dirty="0">
                      <a:solidFill>
                        <a:srgbClr val="000000"/>
                      </a:solidFill>
                      <a:latin typeface="SamsungOne-700" pitchFamily="34" charset="0"/>
                      <a:ea typeface="맑은 고딕" panose="020B0503020000020004" pitchFamily="50" charset="-127"/>
                    </a:rPr>
                    <a:t>DNS</a:t>
                  </a:r>
                  <a:endParaRPr lang="ko-KR" altLang="en-US" sz="1400" dirty="0">
                    <a:solidFill>
                      <a:srgbClr val="000000"/>
                    </a:solidFill>
                    <a:latin typeface="SamsungOne-700" pitchFamily="34" charset="0"/>
                    <a:ea typeface="맑은 고딕" panose="020B0503020000020004" pitchFamily="50" charset="-127"/>
                  </a:endParaRPr>
                </a:p>
              </p:txBody>
            </p:sp>
            <p:sp>
              <p:nvSpPr>
                <p:cNvPr id="49" name="직사각형 48"/>
                <p:cNvSpPr/>
                <p:nvPr/>
              </p:nvSpPr>
              <p:spPr>
                <a:xfrm>
                  <a:off x="5664759" y="4907813"/>
                  <a:ext cx="728042" cy="713883"/>
                </a:xfrm>
                <a:prstGeom prst="rect">
                  <a:avLst/>
                </a:prstGeom>
                <a:solidFill>
                  <a:schemeClr val="tx2">
                    <a:lumMod val="20000"/>
                    <a:lumOff val="8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defRPr/>
                  </a:pPr>
                  <a:r>
                    <a:rPr lang="en-US" altLang="ko-KR" sz="1400" dirty="0">
                      <a:solidFill>
                        <a:srgbClr val="000000"/>
                      </a:solidFill>
                      <a:latin typeface="SamsungOne-700" pitchFamily="34" charset="0"/>
                      <a:ea typeface="맑은 고딕" panose="020B0503020000020004" pitchFamily="50" charset="-127"/>
                    </a:rPr>
                    <a:t>crypto</a:t>
                  </a:r>
                  <a:endParaRPr lang="ko-KR" altLang="en-US" sz="1400" dirty="0">
                    <a:solidFill>
                      <a:srgbClr val="000000"/>
                    </a:solidFill>
                    <a:latin typeface="SamsungOne-700" pitchFamily="34" charset="0"/>
                    <a:ea typeface="맑은 고딕" panose="020B0503020000020004" pitchFamily="50" charset="-127"/>
                  </a:endParaRPr>
                </a:p>
              </p:txBody>
            </p:sp>
          </p:grpSp>
          <p:sp>
            <p:nvSpPr>
              <p:cNvPr id="50" name="직사각형 49"/>
              <p:cNvSpPr/>
              <p:nvPr/>
            </p:nvSpPr>
            <p:spPr>
              <a:xfrm>
                <a:off x="3490546" y="5621697"/>
                <a:ext cx="2973754" cy="443824"/>
              </a:xfrm>
              <a:prstGeom prst="rect">
                <a:avLst/>
              </a:prstGeom>
              <a:solidFill>
                <a:schemeClr val="bg2">
                  <a:lumMod val="50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latinLnBrk="1">
                  <a:defRPr/>
                </a:pPr>
                <a:r>
                  <a:rPr lang="en-US" altLang="ko-KR" sz="1400" dirty="0" err="1">
                    <a:solidFill>
                      <a:schemeClr val="bg1"/>
                    </a:solidFill>
                    <a:latin typeface="SamsungOne-700" pitchFamily="34" charset="0"/>
                    <a:ea typeface="맑은 고딕" panose="020B0503020000020004" pitchFamily="50" charset="-127"/>
                  </a:rPr>
                  <a:t>Động</a:t>
                </a:r>
                <a:r>
                  <a:rPr lang="en-US" altLang="ko-KR" sz="1400" dirty="0">
                    <a:solidFill>
                      <a:schemeClr val="bg1"/>
                    </a:solidFill>
                    <a:latin typeface="SamsungOne-700" pitchFamily="34" charset="0"/>
                    <a:ea typeface="맑은 고딕" panose="020B0503020000020004" pitchFamily="50" charset="-127"/>
                  </a:rPr>
                  <a:t> cơ V8</a:t>
                </a:r>
              </a:p>
            </p:txBody>
          </p:sp>
        </p:grpSp>
        <p:sp>
          <p:nvSpPr>
            <p:cNvPr id="51" name="직사각형 50">
              <a:extLst>
                <a:ext uri="{FF2B5EF4-FFF2-40B4-BE49-F238E27FC236}">
                  <a16:creationId xmlns:a16="http://schemas.microsoft.com/office/drawing/2014/main" id="{B0D05346-C498-4F33-84AF-E7A2CDD68AC8}"/>
                </a:ext>
              </a:extLst>
            </p:cNvPr>
            <p:cNvSpPr/>
            <p:nvPr/>
          </p:nvSpPr>
          <p:spPr>
            <a:xfrm>
              <a:off x="1509452" y="2479426"/>
              <a:ext cx="1278795" cy="74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vi-VN" altLang="ko-KR" sz="14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Thực thi chương trình node</a:t>
              </a:r>
            </a:p>
          </p:txBody>
        </p:sp>
        <p:cxnSp>
          <p:nvCxnSpPr>
            <p:cNvPr id="11" name="직선 화살표 연결선 10"/>
            <p:cNvCxnSpPr/>
            <p:nvPr/>
          </p:nvCxnSpPr>
          <p:spPr>
            <a:xfrm>
              <a:off x="2895513" y="2759809"/>
              <a:ext cx="595033" cy="0"/>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86629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đèn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LED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Kết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nối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và</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triển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khai</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Chỉnh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chân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02B7FC73-9568-4E49-A723-EAA2D29D763D}"/>
              </a:ext>
            </a:extLst>
          </p:cNvPr>
          <p:cNvSpPr/>
          <p:nvPr/>
        </p:nvSpPr>
        <p:spPr>
          <a:xfrm>
            <a:off x="6065203" y="2159981"/>
            <a:ext cx="3134360" cy="19509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Kết nối để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được tạo có thể gửi tín hiệu tới gpio.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trỏ</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để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vuông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phải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“LED 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“LED OFF”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vuông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LED.</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hoàn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vào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để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Flow.</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14268402-ECF5-4A02-AE1D-A2A006D65442}"/>
              </a:ext>
            </a:extLst>
          </p:cNvPr>
          <p:cNvGrpSpPr/>
          <p:nvPr/>
        </p:nvGrpSpPr>
        <p:grpSpPr>
          <a:xfrm>
            <a:off x="580388" y="2231507"/>
            <a:ext cx="5331525" cy="2966500"/>
            <a:chOff x="580388" y="2231507"/>
            <a:chExt cx="5331525" cy="2966500"/>
          </a:xfrm>
        </p:grpSpPr>
        <p:pic>
          <p:nvPicPr>
            <p:cNvPr id="14" name="그림 13">
              <a:extLst>
                <a:ext uri="{FF2B5EF4-FFF2-40B4-BE49-F238E27FC236}">
                  <a16:creationId xmlns:a16="http://schemas.microsoft.com/office/drawing/2014/main" id="{631E1A11-5D02-4196-BF16-CBA18B3B75AA}"/>
                </a:ext>
              </a:extLst>
            </p:cNvPr>
            <p:cNvPicPr>
              <a:picLocks noChangeAspect="1"/>
            </p:cNvPicPr>
            <p:nvPr/>
          </p:nvPicPr>
          <p:blipFill>
            <a:blip r:embed="rId4"/>
            <a:stretch>
              <a:fillRect/>
            </a:stretch>
          </p:blipFill>
          <p:spPr>
            <a:xfrm>
              <a:off x="580388" y="2231507"/>
              <a:ext cx="5331525" cy="2966500"/>
            </a:xfrm>
            <a:prstGeom prst="rect">
              <a:avLst/>
            </a:prstGeom>
            <a:ln>
              <a:solidFill>
                <a:schemeClr val="tx1">
                  <a:lumMod val="65000"/>
                  <a:lumOff val="35000"/>
                </a:schemeClr>
              </a:solidFill>
            </a:ln>
          </p:spPr>
        </p:pic>
        <p:pic>
          <p:nvPicPr>
            <p:cNvPr id="15" name="그림 14">
              <a:extLst>
                <a:ext uri="{FF2B5EF4-FFF2-40B4-BE49-F238E27FC236}">
                  <a16:creationId xmlns:a16="http://schemas.microsoft.com/office/drawing/2014/main" id="{23AF0558-A2F8-4A3B-A2F3-A26F8A2FA2C2}"/>
                </a:ext>
              </a:extLst>
            </p:cNvPr>
            <p:cNvPicPr>
              <a:picLocks noChangeAspect="1"/>
            </p:cNvPicPr>
            <p:nvPr/>
          </p:nvPicPr>
          <p:blipFill rotWithShape="1">
            <a:blip r:embed="rId4"/>
            <a:srcRect l="17917" t="35874" r="56441" b="44120"/>
            <a:stretch/>
          </p:blipFill>
          <p:spPr>
            <a:xfrm>
              <a:off x="2982367" y="3340581"/>
              <a:ext cx="2862395" cy="1242634"/>
            </a:xfrm>
            <a:prstGeom prst="rect">
              <a:avLst/>
            </a:prstGeom>
            <a:noFill/>
            <a:ln w="19050">
              <a:solidFill>
                <a:srgbClr val="FFC000"/>
              </a:solidFill>
            </a:ln>
            <a:effectLst>
              <a:outerShdw blurRad="50800" dist="38100" dir="2700000" algn="tl" rotWithShape="0">
                <a:prstClr val="black">
                  <a:alpha val="40000"/>
                </a:prstClr>
              </a:outerShdw>
            </a:effectLst>
          </p:spPr>
        </p:pic>
        <p:sp>
          <p:nvSpPr>
            <p:cNvPr id="16" name="직사각형 15">
              <a:extLst>
                <a:ext uri="{FF2B5EF4-FFF2-40B4-BE49-F238E27FC236}">
                  <a16:creationId xmlns:a16="http://schemas.microsoft.com/office/drawing/2014/main" id="{12C0EB8D-401F-4BCC-966F-B1E933238E2E}"/>
                </a:ext>
              </a:extLst>
            </p:cNvPr>
            <p:cNvSpPr/>
            <p:nvPr/>
          </p:nvSpPr>
          <p:spPr>
            <a:xfrm>
              <a:off x="1520207" y="3275045"/>
              <a:ext cx="1395009" cy="572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D212AE53-3DD4-48EE-836A-C94C7D901A48}"/>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622686">
              <a:off x="2847193" y="2944714"/>
              <a:ext cx="409296" cy="409296"/>
            </a:xfrm>
            <a:prstGeom prst="rect">
              <a:avLst/>
            </a:prstGeom>
          </p:spPr>
        </p:pic>
        <p:sp>
          <p:nvSpPr>
            <p:cNvPr id="18" name="직사각형 17">
              <a:extLst>
                <a:ext uri="{FF2B5EF4-FFF2-40B4-BE49-F238E27FC236}">
                  <a16:creationId xmlns:a16="http://schemas.microsoft.com/office/drawing/2014/main" id="{7F3889DF-980B-4AF2-85F7-FC799BE178D0}"/>
                </a:ext>
              </a:extLst>
            </p:cNvPr>
            <p:cNvSpPr/>
            <p:nvPr/>
          </p:nvSpPr>
          <p:spPr>
            <a:xfrm>
              <a:off x="5295900" y="2702365"/>
              <a:ext cx="424678" cy="1673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353047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đèn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LED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tra</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02B7FC73-9568-4E49-A723-EAA2D29D763D}"/>
              </a:ext>
            </a:extLst>
          </p:cNvPr>
          <p:cNvSpPr/>
          <p:nvPr/>
        </p:nvSpPr>
        <p:spPr>
          <a:xfrm>
            <a:off x="6065203" y="2159981"/>
            <a:ext cx="3134360" cy="14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“Deploy”,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bạn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vào ô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vuông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“LED 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“LED OFF”,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gửi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hiệu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đèn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LED.</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Nhấp và kiểm tra xem đèn LED có được điều khiển hay không.</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3640D608-4C40-402E-A006-2B6EA5686627}"/>
              </a:ext>
            </a:extLst>
          </p:cNvPr>
          <p:cNvGrpSpPr/>
          <p:nvPr/>
        </p:nvGrpSpPr>
        <p:grpSpPr>
          <a:xfrm>
            <a:off x="580388" y="2231507"/>
            <a:ext cx="5331525" cy="2966500"/>
            <a:chOff x="580388" y="2231507"/>
            <a:chExt cx="5331525" cy="2966500"/>
          </a:xfrm>
        </p:grpSpPr>
        <p:pic>
          <p:nvPicPr>
            <p:cNvPr id="12" name="그림 11">
              <a:extLst>
                <a:ext uri="{FF2B5EF4-FFF2-40B4-BE49-F238E27FC236}">
                  <a16:creationId xmlns:a16="http://schemas.microsoft.com/office/drawing/2014/main" id="{ABC54F64-A8D0-459A-A893-5A7E9499FA6C}"/>
                </a:ext>
              </a:extLst>
            </p:cNvPr>
            <p:cNvPicPr>
              <a:picLocks noChangeAspect="1"/>
            </p:cNvPicPr>
            <p:nvPr/>
          </p:nvPicPr>
          <p:blipFill>
            <a:blip r:embed="rId4"/>
            <a:stretch>
              <a:fillRect/>
            </a:stretch>
          </p:blipFill>
          <p:spPr>
            <a:xfrm>
              <a:off x="580388" y="2231507"/>
              <a:ext cx="5331525" cy="2966500"/>
            </a:xfrm>
            <a:prstGeom prst="rect">
              <a:avLst/>
            </a:prstGeom>
            <a:ln>
              <a:solidFill>
                <a:schemeClr val="tx1">
                  <a:lumMod val="65000"/>
                  <a:lumOff val="35000"/>
                </a:schemeClr>
              </a:solidFill>
            </a:ln>
          </p:spPr>
        </p:pic>
        <p:sp>
          <p:nvSpPr>
            <p:cNvPr id="16" name="직사각형 15">
              <a:extLst>
                <a:ext uri="{FF2B5EF4-FFF2-40B4-BE49-F238E27FC236}">
                  <a16:creationId xmlns:a16="http://schemas.microsoft.com/office/drawing/2014/main" id="{12C0EB8D-401F-4BCC-966F-B1E933238E2E}"/>
                </a:ext>
              </a:extLst>
            </p:cNvPr>
            <p:cNvSpPr/>
            <p:nvPr/>
          </p:nvSpPr>
          <p:spPr>
            <a:xfrm>
              <a:off x="1520207" y="3275045"/>
              <a:ext cx="1395009" cy="572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D212AE53-3DD4-48EE-836A-C94C7D901A48}"/>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622686">
              <a:off x="2847193" y="2944714"/>
              <a:ext cx="409296" cy="409296"/>
            </a:xfrm>
            <a:prstGeom prst="rect">
              <a:avLst/>
            </a:prstGeom>
          </p:spPr>
        </p:pic>
        <p:pic>
          <p:nvPicPr>
            <p:cNvPr id="13" name="그림 12">
              <a:extLst>
                <a:ext uri="{FF2B5EF4-FFF2-40B4-BE49-F238E27FC236}">
                  <a16:creationId xmlns:a16="http://schemas.microsoft.com/office/drawing/2014/main" id="{A43D9449-E30E-423F-960C-24728294E1B1}"/>
                </a:ext>
              </a:extLst>
            </p:cNvPr>
            <p:cNvPicPr>
              <a:picLocks noChangeAspect="1"/>
            </p:cNvPicPr>
            <p:nvPr/>
          </p:nvPicPr>
          <p:blipFill rotWithShape="1">
            <a:blip r:embed="rId4"/>
            <a:srcRect l="17143" t="34444" r="56692" b="43329"/>
            <a:stretch/>
          </p:blipFill>
          <p:spPr>
            <a:xfrm>
              <a:off x="3015974" y="3295316"/>
              <a:ext cx="2658562" cy="1256558"/>
            </a:xfrm>
            <a:prstGeom prst="rect">
              <a:avLst/>
            </a:prstGeom>
            <a:noFill/>
            <a:ln w="19050">
              <a:solidFill>
                <a:srgbClr val="FFC000"/>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130C3B17-8443-4C41-B04A-4FD3C85A6A9D}"/>
                </a:ext>
              </a:extLst>
            </p:cNvPr>
            <p:cNvSpPr txBox="1"/>
            <p:nvPr/>
          </p:nvSpPr>
          <p:spPr>
            <a:xfrm>
              <a:off x="3855035" y="3777401"/>
              <a:ext cx="628698" cy="292388"/>
            </a:xfrm>
            <a:prstGeom prst="rect">
              <a:avLst/>
            </a:prstGeom>
            <a:noFill/>
          </p:spPr>
          <p:txBody>
            <a:bodyPr wrap="none" rtlCol="0">
              <a:spAutoFit/>
            </a:bodyPr>
            <a:lstStyle/>
            <a:p>
              <a:r>
                <a:rPr lang="en-US" altLang="ko-KR" sz="1300" dirty="0">
                  <a:solidFill>
                    <a:srgbClr val="FF0000"/>
                  </a:solidFill>
                  <a:latin typeface="SamsungOne-400" panose="020B0503030303020204" pitchFamily="34" charset="0"/>
                </a:rPr>
                <a:t>signal</a:t>
              </a:r>
              <a:endParaRPr lang="ko-KR" altLang="en-US" sz="1300" dirty="0">
                <a:solidFill>
                  <a:srgbClr val="FF0000"/>
                </a:solidFill>
                <a:latin typeface="SamsungOne-400" panose="020B0503030303020204" pitchFamily="34" charset="0"/>
              </a:endParaRPr>
            </a:p>
          </p:txBody>
        </p:sp>
      </p:grpSp>
    </p:spTree>
    <p:extLst>
      <p:ext uri="{BB962C8B-B14F-4D97-AF65-F5344CB8AC3E}">
        <p14:creationId xmlns:p14="http://schemas.microsoft.com/office/powerpoint/2010/main" val="34725053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Raspberry Pi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với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Node-RED</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3.</a:t>
            </a:r>
          </a:p>
        </p:txBody>
      </p:sp>
      <p:sp>
        <p:nvSpPr>
          <p:cNvPr id="5" name="직사각형 4">
            <a:extLst>
              <a:ext uri="{FF2B5EF4-FFF2-40B4-BE49-F238E27FC236}">
                <a16:creationId xmlns:a16="http://schemas.microsoft.com/office/drawing/2014/main" id="{E18C521E-82DC-47D8-8B5D-EFEB0C627268}"/>
              </a:ext>
            </a:extLst>
          </p:cNvPr>
          <p:cNvSpPr/>
          <p:nvPr/>
        </p:nvSpPr>
        <p:spPr>
          <a:xfrm>
            <a:off x="1054112" y="4003778"/>
            <a:ext cx="7365988"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3.1. </a:t>
            </a:r>
            <a:r>
              <a:rPr lang="en-US" altLang="ko-KR" dirty="0" err="1">
                <a:solidFill>
                  <a:srgbClr val="A6A6A6"/>
                </a:solidFill>
                <a:latin typeface="SamsungOne-400" panose="020B0503030303020204" pitchFamily="34" charset="0"/>
                <a:ea typeface="SamsungOne-400" panose="020B0503030303020204" pitchFamily="34" charset="0"/>
              </a:rPr>
              <a:t>Cài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đặt</a:t>
            </a:r>
            <a:r>
              <a:rPr lang="en-US" altLang="ko-KR" dirty="0">
                <a:solidFill>
                  <a:srgbClr val="A6A6A6"/>
                </a:solidFill>
                <a:latin typeface="SamsungOne-400" panose="020B0503030303020204" pitchFamily="34" charset="0"/>
                <a:ea typeface="SamsungOne-400" panose="020B0503030303020204" pitchFamily="34" charset="0"/>
              </a:rPr>
              <a:t> ban </a:t>
            </a:r>
            <a:r>
              <a:rPr lang="en-US" altLang="ko-KR" dirty="0" err="1">
                <a:solidFill>
                  <a:srgbClr val="A6A6A6"/>
                </a:solidFill>
                <a:latin typeface="SamsungOne-400" panose="020B0503030303020204" pitchFamily="34" charset="0"/>
                <a:ea typeface="SamsungOne-400" panose="020B0503030303020204" pitchFamily="34" charset="0"/>
              </a:rPr>
              <a:t>đầu</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3.2. </a:t>
            </a:r>
            <a:r>
              <a:rPr lang="en-US" altLang="ko-KR" dirty="0" err="1">
                <a:solidFill>
                  <a:srgbClr val="A6A6A6"/>
                </a:solidFill>
                <a:latin typeface="SamsungOne-400" panose="020B0503030303020204" pitchFamily="34" charset="0"/>
                <a:ea typeface="SamsungOne-400" panose="020B0503030303020204" pitchFamily="34" charset="0"/>
              </a:rPr>
              <a:t>Điều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khiển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đèn</a:t>
            </a:r>
            <a:r>
              <a:rPr lang="en-US" altLang="ko-KR" dirty="0">
                <a:solidFill>
                  <a:srgbClr val="A6A6A6"/>
                </a:solidFill>
                <a:latin typeface="SamsungOne-400" panose="020B0503030303020204" pitchFamily="34" charset="0"/>
                <a:ea typeface="SamsungOne-400" panose="020B0503030303020204" pitchFamily="34" charset="0"/>
              </a:rPr>
              <a:t> LED </a:t>
            </a:r>
            <a:r>
              <a:rPr lang="en-US" altLang="ko-KR" dirty="0" err="1">
                <a:solidFill>
                  <a:srgbClr val="A6A6A6"/>
                </a:solidFill>
                <a:latin typeface="SamsungOne-400" panose="020B0503030303020204" pitchFamily="34" charset="0"/>
                <a:ea typeface="SamsungOne-400" panose="020B0503030303020204" pitchFamily="34" charset="0"/>
              </a:rPr>
              <a:t>bằng</a:t>
            </a:r>
            <a:r>
              <a:rPr lang="en-US" altLang="ko-KR" dirty="0">
                <a:solidFill>
                  <a:srgbClr val="A6A6A6"/>
                </a:solidFill>
                <a:latin typeface="SamsungOne-400" panose="020B0503030303020204" pitchFamily="34" charset="0"/>
                <a:ea typeface="SamsungOne-400" panose="020B0503030303020204" pitchFamily="34" charset="0"/>
              </a:rPr>
              <a:t> Node-RED</a:t>
            </a:r>
          </a:p>
          <a:p>
            <a:pPr marL="176213" marR="0" lvl="0" indent="-176213" defTabSz="914400" fontAlgn="base" latinLnBrk="1">
              <a:lnSpc>
                <a:spcPct val="100000"/>
              </a:lnSpc>
              <a:spcBef>
                <a:spcPct val="0"/>
              </a:spcBef>
              <a:spcAft>
                <a:spcPts val="1000"/>
              </a:spcAft>
              <a:buClrTx/>
              <a:buSzPct val="120000"/>
              <a:buBlip>
                <a:blip r:embed="rId4"/>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Phát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hiện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truy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cập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bằng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Node-RED</a:t>
            </a:r>
          </a:p>
        </p:txBody>
      </p:sp>
    </p:spTree>
    <p:extLst>
      <p:ext uri="{BB962C8B-B14F-4D97-AF65-F5344CB8AC3E}">
        <p14:creationId xmlns:p14="http://schemas.microsoft.com/office/powerpoint/2010/main" val="10482238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Phát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hiện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truy</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Node-RED</a:t>
            </a:r>
          </a:p>
        </p:txBody>
      </p:sp>
      <p:sp>
        <p:nvSpPr>
          <p:cNvPr id="14" name="직사각형 13">
            <a:extLst>
              <a:ext uri="{FF2B5EF4-FFF2-40B4-BE49-F238E27FC236}">
                <a16:creationId xmlns:a16="http://schemas.microsoft.com/office/drawing/2014/main" id="{FBD5262A-8C89-46E8-BF2D-AA6C1A03B4FD}"/>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Node-RED</a:t>
            </a:r>
          </a:p>
        </p:txBody>
      </p:sp>
      <p:sp>
        <p:nvSpPr>
          <p:cNvPr id="15" name="직사각형 14">
            <a:extLst>
              <a:ext uri="{FF2B5EF4-FFF2-40B4-BE49-F238E27FC236}">
                <a16:creationId xmlns:a16="http://schemas.microsoft.com/office/drawing/2014/main" id="{4523858B-AB19-4693-A5D1-6FA57B0841D0}"/>
              </a:ext>
            </a:extLst>
          </p:cNvPr>
          <p:cNvSpPr/>
          <p:nvPr/>
        </p:nvSpPr>
        <p:spPr>
          <a:xfrm>
            <a:off x="3704503" y="2174873"/>
            <a:ext cx="5495060" cy="2361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Một ví dụ về trực quan hóa khoảng cách đo được bằng cách đo khoảng cách bằng Cảm biến siêu âm với Node-RED.</a:t>
            </a:r>
            <a:endParaRPr lang="ko-KR" altLang="en-US"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Sơ đồ mạch</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VCC – Raspberry Pi 3.3v</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GND – GNDs</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Trig – Raspberry Pi GPIO 21</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HC-SR04 Echo – Raspberry Pi GPIO 20</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GND – GNDs</a:t>
            </a:r>
          </a:p>
        </p:txBody>
      </p:sp>
      <p:sp>
        <p:nvSpPr>
          <p:cNvPr id="18" name="직사각형 17">
            <a:extLst>
              <a:ext uri="{FF2B5EF4-FFF2-40B4-BE49-F238E27FC236}">
                <a16:creationId xmlns:a16="http://schemas.microsoft.com/office/drawing/2014/main" id="{868A2B2E-66BD-4BA7-A947-E306930B654E}"/>
              </a:ext>
            </a:extLst>
          </p:cNvPr>
          <p:cNvSpPr/>
          <p:nvPr/>
        </p:nvSpPr>
        <p:spPr>
          <a:xfrm>
            <a:off x="558799" y="2241551"/>
            <a:ext cx="2964633" cy="398779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2B013079-88A5-45A5-A6DA-886BE24C3166}"/>
              </a:ext>
            </a:extLst>
          </p:cNvPr>
          <p:cNvPicPr>
            <a:picLocks noChangeAspect="1"/>
          </p:cNvPicPr>
          <p:nvPr/>
        </p:nvPicPr>
        <p:blipFill>
          <a:blip r:embed="rId4"/>
          <a:stretch>
            <a:fillRect/>
          </a:stretch>
        </p:blipFill>
        <p:spPr>
          <a:xfrm>
            <a:off x="696709" y="2341951"/>
            <a:ext cx="2688812" cy="3786998"/>
          </a:xfrm>
          <a:prstGeom prst="rect">
            <a:avLst/>
          </a:prstGeom>
        </p:spPr>
      </p:pic>
    </p:spTree>
    <p:extLst>
      <p:ext uri="{BB962C8B-B14F-4D97-AF65-F5344CB8AC3E}">
        <p14:creationId xmlns:p14="http://schemas.microsoft.com/office/powerpoint/2010/main" val="13570500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đặt</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4" name="직사각형 13">
            <a:extLst>
              <a:ext uri="{FF2B5EF4-FFF2-40B4-BE49-F238E27FC236}">
                <a16:creationId xmlns:a16="http://schemas.microsoft.com/office/drawing/2014/main" id="{FBD5262A-8C89-46E8-BF2D-AA6C1A03B4FD}"/>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Nodes</a:t>
            </a:r>
          </a:p>
        </p:txBody>
      </p:sp>
      <p:sp>
        <p:nvSpPr>
          <p:cNvPr id="9" name="직사각형 8">
            <a:extLst>
              <a:ext uri="{FF2B5EF4-FFF2-40B4-BE49-F238E27FC236}">
                <a16:creationId xmlns:a16="http://schemas.microsoft.com/office/drawing/2014/main" id="{854531C0-D90A-4AE5-8C2F-6BF43C2BA8DD}"/>
              </a:ext>
            </a:extLst>
          </p:cNvPr>
          <p:cNvSpPr/>
          <p:nvPr/>
        </p:nvSpPr>
        <p:spPr>
          <a:xfrm>
            <a:off x="703263" y="2174873"/>
            <a:ext cx="8473534"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rPr>
              <a:t>Để </a:t>
            </a:r>
            <a:r>
              <a:rPr lang="en-US" altLang="ko-KR" sz="1300" dirty="0" err="1">
                <a:solidFill>
                  <a:schemeClr val="tx1">
                    <a:lumMod val="85000"/>
                    <a:lumOff val="15000"/>
                  </a:schemeClr>
                </a:solidFill>
                <a:latin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 Node </a:t>
            </a:r>
            <a:r>
              <a:rPr lang="en-US" altLang="ko-KR" sz="1300" dirty="0" err="1">
                <a:solidFill>
                  <a:schemeClr val="tx1">
                    <a:lumMod val="85000"/>
                    <a:lumOff val="15000"/>
                  </a:schemeClr>
                </a:solidFill>
                <a:latin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sóng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Siêu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âm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Node </a:t>
            </a:r>
            <a:r>
              <a:rPr lang="en-US" altLang="ko-KR" sz="1300" dirty="0" err="1">
                <a:solidFill>
                  <a:schemeClr val="tx1">
                    <a:lumMod val="85000"/>
                    <a:lumOff val="15000"/>
                  </a:schemeClr>
                </a:solidFill>
                <a:latin typeface="SamsungOne-400" panose="020B0503030303020204" pitchFamily="34" charset="0"/>
              </a:rPr>
              <a:t>xã</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hội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nhấn</a:t>
            </a:r>
            <a:r>
              <a:rPr lang="en-US" altLang="ko-KR" sz="1300" dirty="0">
                <a:solidFill>
                  <a:schemeClr val="tx1">
                    <a:lumMod val="85000"/>
                    <a:lumOff val="15000"/>
                  </a:schemeClr>
                </a:solidFill>
                <a:latin typeface="SamsungOne-400" panose="020B0503030303020204" pitchFamily="34" charset="0"/>
              </a:rPr>
              <a:t> Menu ở </a:t>
            </a:r>
            <a:r>
              <a:rPr lang="en-US" altLang="ko-KR" sz="1300" dirty="0" err="1">
                <a:solidFill>
                  <a:schemeClr val="tx1">
                    <a:lumMod val="85000"/>
                    <a:lumOff val="15000"/>
                  </a:schemeClr>
                </a:solidFill>
                <a:latin typeface="SamsungOne-400" panose="020B0503030303020204" pitchFamily="34" charset="0"/>
              </a:rPr>
              <a:t>bên</a:t>
            </a:r>
            <a:r>
              <a:rPr lang="en-US" altLang="ko-KR" sz="1300" dirty="0">
                <a:solidFill>
                  <a:schemeClr val="tx1">
                    <a:lumMod val="85000"/>
                    <a:lumOff val="15000"/>
                  </a:schemeClr>
                </a:solidFill>
                <a:latin typeface="SamsungOne-400" panose="020B0503030303020204" pitchFamily="34" charset="0"/>
              </a:rPr>
              <a:t> phải </a:t>
            </a:r>
            <a:r>
              <a:rPr lang="en-US" altLang="ko-KR" sz="1300" dirty="0" err="1">
                <a:solidFill>
                  <a:schemeClr val="tx1">
                    <a:lumMod val="85000"/>
                    <a:lumOff val="15000"/>
                  </a:schemeClr>
                </a:solidFill>
                <a:latin typeface="SamsungOne-400" panose="020B0503030303020204" pitchFamily="34" charset="0"/>
              </a:rPr>
              <a:t>màn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rPr>
              <a:t> vào </a:t>
            </a:r>
            <a:r>
              <a:rPr lang="en-US" altLang="ko-KR" sz="1300" dirty="0" err="1">
                <a:solidFill>
                  <a:schemeClr val="tx1">
                    <a:lumMod val="85000"/>
                    <a:lumOff val="15000"/>
                  </a:schemeClr>
                </a:solidFill>
                <a:latin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 name="그룹 1">
            <a:extLst>
              <a:ext uri="{FF2B5EF4-FFF2-40B4-BE49-F238E27FC236}">
                <a16:creationId xmlns:a16="http://schemas.microsoft.com/office/drawing/2014/main" id="{1A92A686-31A8-4D40-BD01-45EA7EA8B75E}"/>
              </a:ext>
            </a:extLst>
          </p:cNvPr>
          <p:cNvGrpSpPr/>
          <p:nvPr/>
        </p:nvGrpSpPr>
        <p:grpSpPr>
          <a:xfrm>
            <a:off x="703263" y="2528888"/>
            <a:ext cx="6713537" cy="3735461"/>
            <a:chOff x="703263" y="2528888"/>
            <a:chExt cx="6713537" cy="3735461"/>
          </a:xfrm>
        </p:grpSpPr>
        <p:pic>
          <p:nvPicPr>
            <p:cNvPr id="10" name="그림 9">
              <a:extLst>
                <a:ext uri="{FF2B5EF4-FFF2-40B4-BE49-F238E27FC236}">
                  <a16:creationId xmlns:a16="http://schemas.microsoft.com/office/drawing/2014/main" id="{8ADA5B1C-229E-4F98-BE06-B7AB4D235CAB}"/>
                </a:ext>
              </a:extLst>
            </p:cNvPr>
            <p:cNvPicPr>
              <a:picLocks noChangeAspect="1"/>
            </p:cNvPicPr>
            <p:nvPr/>
          </p:nvPicPr>
          <p:blipFill>
            <a:blip r:embed="rId4"/>
            <a:stretch>
              <a:fillRect/>
            </a:stretch>
          </p:blipFill>
          <p:spPr>
            <a:xfrm>
              <a:off x="703263" y="2528888"/>
              <a:ext cx="6713537" cy="3735461"/>
            </a:xfrm>
            <a:prstGeom prst="rect">
              <a:avLst/>
            </a:prstGeom>
          </p:spPr>
        </p:pic>
        <p:sp>
          <p:nvSpPr>
            <p:cNvPr id="11" name="직사각형 10">
              <a:extLst>
                <a:ext uri="{FF2B5EF4-FFF2-40B4-BE49-F238E27FC236}">
                  <a16:creationId xmlns:a16="http://schemas.microsoft.com/office/drawing/2014/main" id="{5D410CC8-E1E7-43C6-8F35-EAB662DEF87F}"/>
                </a:ext>
              </a:extLst>
            </p:cNvPr>
            <p:cNvSpPr/>
            <p:nvPr/>
          </p:nvSpPr>
          <p:spPr>
            <a:xfrm>
              <a:off x="6464300" y="3142660"/>
              <a:ext cx="952500" cy="18560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BD3FE9FB-495D-4975-B33D-4D7C9996BB32}"/>
                </a:ext>
              </a:extLst>
            </p:cNvPr>
            <p:cNvPicPr>
              <a:picLocks noChangeAspect="1"/>
            </p:cNvPicPr>
            <p:nvPr/>
          </p:nvPicPr>
          <p:blipFill rotWithShape="1">
            <a:blip r:embed="rId4"/>
            <a:srcRect l="86103" t="16731" b="33581"/>
            <a:stretch/>
          </p:blipFill>
          <p:spPr>
            <a:xfrm>
              <a:off x="4517230" y="2836001"/>
              <a:ext cx="1630203" cy="3243154"/>
            </a:xfrm>
            <a:prstGeom prst="rect">
              <a:avLst/>
            </a:prstGeom>
            <a:noFill/>
            <a:ln w="19050">
              <a:solidFill>
                <a:srgbClr val="FFC000"/>
              </a:solidFill>
            </a:ln>
            <a:effectLst>
              <a:outerShdw blurRad="50800" dist="38100" dir="2700000" algn="tl" rotWithShape="0">
                <a:prstClr val="black">
                  <a:alpha val="40000"/>
                </a:prstClr>
              </a:outerShdw>
            </a:effectLst>
          </p:spPr>
        </p:pic>
        <p:pic>
          <p:nvPicPr>
            <p:cNvPr id="13" name="그림 12">
              <a:extLst>
                <a:ext uri="{FF2B5EF4-FFF2-40B4-BE49-F238E27FC236}">
                  <a16:creationId xmlns:a16="http://schemas.microsoft.com/office/drawing/2014/main" id="{1745B366-04E6-49E8-AF7F-F8F4C6CD43BB}"/>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101219" y="2622765"/>
              <a:ext cx="409296" cy="409296"/>
            </a:xfrm>
            <a:prstGeom prst="rect">
              <a:avLst/>
            </a:prstGeom>
          </p:spPr>
        </p:pic>
        <p:sp>
          <p:nvSpPr>
            <p:cNvPr id="16" name="직사각형 15">
              <a:extLst>
                <a:ext uri="{FF2B5EF4-FFF2-40B4-BE49-F238E27FC236}">
                  <a16:creationId xmlns:a16="http://schemas.microsoft.com/office/drawing/2014/main" id="{785922A8-E74E-41C5-B400-F74FB6DFD7F3}"/>
                </a:ext>
              </a:extLst>
            </p:cNvPr>
            <p:cNvSpPr/>
            <p:nvPr/>
          </p:nvSpPr>
          <p:spPr>
            <a:xfrm>
              <a:off x="4517229" y="5257800"/>
              <a:ext cx="1630203" cy="1600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86242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61F8A962-AE0D-45F2-8AA2-9063DBAF5D44}"/>
              </a:ext>
            </a:extLst>
          </p:cNvPr>
          <p:cNvGrpSpPr/>
          <p:nvPr/>
        </p:nvGrpSpPr>
        <p:grpSpPr>
          <a:xfrm>
            <a:off x="580388" y="2233895"/>
            <a:ext cx="5376315" cy="3044078"/>
            <a:chOff x="3915055" y="2921809"/>
            <a:chExt cx="5376315" cy="3044078"/>
          </a:xfrm>
        </p:grpSpPr>
        <p:pic>
          <p:nvPicPr>
            <p:cNvPr id="20" name="그림 19">
              <a:extLst>
                <a:ext uri="{FF2B5EF4-FFF2-40B4-BE49-F238E27FC236}">
                  <a16:creationId xmlns:a16="http://schemas.microsoft.com/office/drawing/2014/main" id="{DF688DEB-F64B-4C05-8FC1-A110F17E3637}"/>
                </a:ext>
              </a:extLst>
            </p:cNvPr>
            <p:cNvPicPr>
              <a:picLocks noChangeAspect="1"/>
            </p:cNvPicPr>
            <p:nvPr/>
          </p:nvPicPr>
          <p:blipFill rotWithShape="1">
            <a:blip r:embed="rId3"/>
            <a:srcRect l="43994" t="21421" r="17436"/>
            <a:stretch/>
          </p:blipFill>
          <p:spPr>
            <a:xfrm>
              <a:off x="3915055" y="2921809"/>
              <a:ext cx="2685396" cy="3044078"/>
            </a:xfrm>
            <a:prstGeom prst="rect">
              <a:avLst/>
            </a:prstGeom>
            <a:ln>
              <a:solidFill>
                <a:schemeClr val="tx1">
                  <a:lumMod val="65000"/>
                  <a:lumOff val="35000"/>
                </a:schemeClr>
              </a:solidFill>
            </a:ln>
          </p:spPr>
        </p:pic>
        <p:pic>
          <p:nvPicPr>
            <p:cNvPr id="21" name="그림 20">
              <a:extLst>
                <a:ext uri="{FF2B5EF4-FFF2-40B4-BE49-F238E27FC236}">
                  <a16:creationId xmlns:a16="http://schemas.microsoft.com/office/drawing/2014/main" id="{689D7AA4-5AE7-465B-8E1E-C459A09C862D}"/>
                </a:ext>
              </a:extLst>
            </p:cNvPr>
            <p:cNvPicPr>
              <a:picLocks noChangeAspect="1"/>
            </p:cNvPicPr>
            <p:nvPr/>
          </p:nvPicPr>
          <p:blipFill>
            <a:blip r:embed="rId4"/>
            <a:stretch>
              <a:fillRect/>
            </a:stretch>
          </p:blipFill>
          <p:spPr>
            <a:xfrm>
              <a:off x="6600451" y="2921809"/>
              <a:ext cx="2690919" cy="3044078"/>
            </a:xfrm>
            <a:prstGeom prst="rect">
              <a:avLst/>
            </a:prstGeom>
            <a:ln>
              <a:solidFill>
                <a:schemeClr val="tx1">
                  <a:lumMod val="65000"/>
                  <a:lumOff val="35000"/>
                </a:schemeClr>
              </a:solidFill>
            </a:ln>
          </p:spPr>
        </p:pic>
      </p:gr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đặt</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Nodes</a:t>
            </a:r>
          </a:p>
        </p:txBody>
      </p:sp>
      <p:sp>
        <p:nvSpPr>
          <p:cNvPr id="14" name="직사각형 13">
            <a:extLst>
              <a:ext uri="{FF2B5EF4-FFF2-40B4-BE49-F238E27FC236}">
                <a16:creationId xmlns:a16="http://schemas.microsoft.com/office/drawing/2014/main" id="{FBD5262A-8C89-46E8-BF2D-AA6C1A03B4FD}"/>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node-red-node-</a:t>
            </a:r>
            <a:r>
              <a:rPr lang="en-US" altLang="ko-KR" sz="1400" dirty="0" err="1">
                <a:solidFill>
                  <a:schemeClr val="tx1"/>
                </a:solidFill>
                <a:latin typeface="SamsungOne-400" panose="020B0503030303020204" pitchFamily="34" charset="0"/>
                <a:ea typeface="SamsungOne-400" panose="020B0503030303020204" pitchFamily="34" charset="0"/>
              </a:rPr>
              <a:t>pisrf</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C9F55B27-0D70-4F23-974B-E28821683322}"/>
              </a:ext>
            </a:extLst>
          </p:cNvPr>
          <p:cNvSpPr/>
          <p:nvPr/>
        </p:nvSpPr>
        <p:spPr>
          <a:xfrm>
            <a:off x="6065203" y="2159981"/>
            <a:ext cx="3134360" cy="2253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Tìm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srf</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trong tab Palette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iperf</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Lắp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âm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để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trong Node-RED.</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Tìm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kiếm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node-red-dashboard.</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Cài đặt để sử dụng nút bảng điều khiển của Node-RED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giúp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002652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Thêm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Nodes</a:t>
            </a:r>
          </a:p>
        </p:txBody>
      </p:sp>
      <p:sp>
        <p:nvSpPr>
          <p:cNvPr id="14" name="직사각형 13">
            <a:extLst>
              <a:ext uri="{FF2B5EF4-FFF2-40B4-BE49-F238E27FC236}">
                <a16:creationId xmlns:a16="http://schemas.microsoft.com/office/drawing/2014/main" id="{FBD5262A-8C89-46E8-BF2D-AA6C1A03B4FD}"/>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bài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C9F55B27-0D70-4F23-974B-E28821683322}"/>
              </a:ext>
            </a:extLst>
          </p:cNvPr>
          <p:cNvSpPr/>
          <p:nvPr/>
        </p:nvSpPr>
        <p:spPr>
          <a:xfrm>
            <a:off x="6065203" y="2159981"/>
            <a:ext cx="3134360" cy="1848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Nhập srf, đo và gỡ lỗi trong trường nhập tìm kiếm ở trên cùng bên trái nơi ghi các nút bộ lọc, tạo từng nút một và kết nối chúng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đang được</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thể hiện trong hình bên trái.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 các màu được tách rời nhau nên chỉ tiến hành sắp xếp và kết nối, còn việc cài đặt chi tiết được tiếp tục.</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8070B0FA-6182-480C-80B1-5450FC01CCBD}"/>
              </a:ext>
            </a:extLst>
          </p:cNvPr>
          <p:cNvGrpSpPr/>
          <p:nvPr/>
        </p:nvGrpSpPr>
        <p:grpSpPr>
          <a:xfrm>
            <a:off x="558800" y="2237787"/>
            <a:ext cx="5327650" cy="3840651"/>
            <a:chOff x="558800" y="2237787"/>
            <a:chExt cx="5327650" cy="3840651"/>
          </a:xfrm>
        </p:grpSpPr>
        <p:pic>
          <p:nvPicPr>
            <p:cNvPr id="10" name="그림 9">
              <a:extLst>
                <a:ext uri="{FF2B5EF4-FFF2-40B4-BE49-F238E27FC236}">
                  <a16:creationId xmlns:a16="http://schemas.microsoft.com/office/drawing/2014/main" id="{D682099B-C192-4FEB-98E8-683A17A5FD79}"/>
                </a:ext>
              </a:extLst>
            </p:cNvPr>
            <p:cNvPicPr>
              <a:picLocks noChangeAspect="1"/>
            </p:cNvPicPr>
            <p:nvPr/>
          </p:nvPicPr>
          <p:blipFill>
            <a:blip r:embed="rId4"/>
            <a:stretch>
              <a:fillRect/>
            </a:stretch>
          </p:blipFill>
          <p:spPr>
            <a:xfrm>
              <a:off x="580388" y="2237787"/>
              <a:ext cx="5306062" cy="2952332"/>
            </a:xfrm>
            <a:prstGeom prst="rect">
              <a:avLst/>
            </a:prstGeom>
            <a:ln>
              <a:solidFill>
                <a:schemeClr val="tx1">
                  <a:lumMod val="65000"/>
                  <a:lumOff val="35000"/>
                </a:schemeClr>
              </a:solidFill>
            </a:ln>
          </p:spPr>
        </p:pic>
        <p:pic>
          <p:nvPicPr>
            <p:cNvPr id="11" name="그림 10">
              <a:extLst>
                <a:ext uri="{FF2B5EF4-FFF2-40B4-BE49-F238E27FC236}">
                  <a16:creationId xmlns:a16="http://schemas.microsoft.com/office/drawing/2014/main" id="{A53A3C44-FD1F-41C9-B440-643A8FFFE576}"/>
                </a:ext>
              </a:extLst>
            </p:cNvPr>
            <p:cNvPicPr>
              <a:picLocks noChangeAspect="1"/>
            </p:cNvPicPr>
            <p:nvPr/>
          </p:nvPicPr>
          <p:blipFill rotWithShape="1">
            <a:blip r:embed="rId4"/>
            <a:srcRect l="253" t="17312" r="88714" b="75252"/>
            <a:stretch/>
          </p:blipFill>
          <p:spPr>
            <a:xfrm>
              <a:off x="1310436" y="2781373"/>
              <a:ext cx="1937442" cy="726542"/>
            </a:xfrm>
            <a:prstGeom prst="rect">
              <a:avLst/>
            </a:prstGeom>
            <a:noFill/>
            <a:ln w="19050">
              <a:solidFill>
                <a:srgbClr val="FFC000"/>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6F93403E-E735-49A8-97E3-9743C011D15F}"/>
                </a:ext>
              </a:extLst>
            </p:cNvPr>
            <p:cNvSpPr/>
            <p:nvPr/>
          </p:nvSpPr>
          <p:spPr>
            <a:xfrm>
              <a:off x="558800" y="2781373"/>
              <a:ext cx="572883" cy="2154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6848CE82-0EBE-4792-8639-A18412298A72}"/>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348247">
              <a:off x="1110785" y="2399515"/>
              <a:ext cx="409296" cy="409296"/>
            </a:xfrm>
            <a:prstGeom prst="rect">
              <a:avLst/>
            </a:prstGeom>
          </p:spPr>
        </p:pic>
        <p:pic>
          <p:nvPicPr>
            <p:cNvPr id="15" name="그림 14">
              <a:extLst>
                <a:ext uri="{FF2B5EF4-FFF2-40B4-BE49-F238E27FC236}">
                  <a16:creationId xmlns:a16="http://schemas.microsoft.com/office/drawing/2014/main" id="{B95D89CD-AA79-4191-8E0A-0C70F7465744}"/>
                </a:ext>
              </a:extLst>
            </p:cNvPr>
            <p:cNvPicPr>
              <a:picLocks noChangeAspect="1"/>
            </p:cNvPicPr>
            <p:nvPr/>
          </p:nvPicPr>
          <p:blipFill rotWithShape="1">
            <a:blip r:embed="rId4"/>
            <a:srcRect l="13973" t="48960" r="57733" b="25281"/>
            <a:stretch/>
          </p:blipFill>
          <p:spPr>
            <a:xfrm>
              <a:off x="2494558" y="4457412"/>
              <a:ext cx="3200072" cy="1621026"/>
            </a:xfrm>
            <a:prstGeom prst="rect">
              <a:avLst/>
            </a:prstGeom>
            <a:noFill/>
            <a:ln w="19050">
              <a:solidFill>
                <a:srgbClr val="FFC000"/>
              </a:solidFill>
            </a:ln>
            <a:effectLst>
              <a:outerShdw blurRad="50800" dist="38100" dir="2700000" algn="tl" rotWithShape="0">
                <a:prstClr val="black">
                  <a:alpha val="40000"/>
                </a:prstClr>
              </a:outerShdw>
            </a:effectLst>
          </p:spPr>
        </p:pic>
        <p:sp>
          <p:nvSpPr>
            <p:cNvPr id="16" name="직사각형 15">
              <a:extLst>
                <a:ext uri="{FF2B5EF4-FFF2-40B4-BE49-F238E27FC236}">
                  <a16:creationId xmlns:a16="http://schemas.microsoft.com/office/drawing/2014/main" id="{6EBAE535-F6CD-4AB3-97A1-C020A5760E2A}"/>
                </a:ext>
              </a:extLst>
            </p:cNvPr>
            <p:cNvSpPr/>
            <p:nvPr/>
          </p:nvSpPr>
          <p:spPr>
            <a:xfrm>
              <a:off x="1349919" y="3767218"/>
              <a:ext cx="1375174" cy="6123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a:extLst>
                <a:ext uri="{FF2B5EF4-FFF2-40B4-BE49-F238E27FC236}">
                  <a16:creationId xmlns:a16="http://schemas.microsoft.com/office/drawing/2014/main" id="{BCB56048-8117-4CEA-A987-7A0882B3CB11}"/>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3414618">
              <a:off x="2840452" y="4058509"/>
              <a:ext cx="409296" cy="409296"/>
            </a:xfrm>
            <a:prstGeom prst="rect">
              <a:avLst/>
            </a:prstGeom>
          </p:spPr>
        </p:pic>
      </p:grpSp>
    </p:spTree>
    <p:extLst>
      <p:ext uri="{BB962C8B-B14F-4D97-AF65-F5344CB8AC3E}">
        <p14:creationId xmlns:p14="http://schemas.microsoft.com/office/powerpoint/2010/main" val="24018054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Chỉnh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sửa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Nodes</a:t>
            </a:r>
          </a:p>
        </p:txBody>
      </p:sp>
      <p:sp>
        <p:nvSpPr>
          <p:cNvPr id="14" name="직사각형 13">
            <a:extLst>
              <a:ext uri="{FF2B5EF4-FFF2-40B4-BE49-F238E27FC236}">
                <a16:creationId xmlns:a16="http://schemas.microsoft.com/office/drawing/2014/main" id="{FBD5262A-8C89-46E8-BF2D-AA6C1A03B4FD}"/>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SzPct val="120000"/>
              <a:defRPr/>
            </a:pPr>
            <a:r>
              <a:rPr lang="en-US" altLang="ko-KR" sz="1400" dirty="0" err="1">
                <a:solidFill>
                  <a:schemeClr val="tx1"/>
                </a:solidFill>
                <a:latin typeface="SamsungOne-400" panose="020B0503030303020204" pitchFamily="34" charset="0"/>
                <a:ea typeface="SamsungOne-400" panose="020B0503030303020204" pitchFamily="34" charset="0"/>
              </a:rPr>
              <a:t>Chỉnh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node.</a:t>
            </a:r>
          </a:p>
        </p:txBody>
      </p:sp>
      <p:sp>
        <p:nvSpPr>
          <p:cNvPr id="17" name="직사각형 16">
            <a:extLst>
              <a:ext uri="{FF2B5EF4-FFF2-40B4-BE49-F238E27FC236}">
                <a16:creationId xmlns:a16="http://schemas.microsoft.com/office/drawing/2014/main" id="{C9F55B27-0D70-4F23-974B-E28821683322}"/>
              </a:ext>
            </a:extLst>
          </p:cNvPr>
          <p:cNvSpPr/>
          <p:nvPr/>
        </p:nvSpPr>
        <p:spPr>
          <a:xfrm>
            <a:off x="5150775" y="2159981"/>
            <a:ext cx="4048787" cy="2156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rpi-srf</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node</a:t>
            </a:r>
          </a:p>
          <a:p>
            <a:pPr marL="355600" lvl="1" indent="-179388">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điều cần lưu ý về các chân là bạn phải nhập Trig và Echo theo thứ tự và viết số của chính chân đó, không phải số chân của gpio.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Trig và Ccho lần lượt được kết nối với GPIO 21 và GPIO 20 và số lượng các chân này là 38 và 40.</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lại: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lại chu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âm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AF9AFCBA-AB22-4D93-BF51-16C636B391BC}"/>
              </a:ext>
            </a:extLst>
          </p:cNvPr>
          <p:cNvGrpSpPr/>
          <p:nvPr/>
        </p:nvGrpSpPr>
        <p:grpSpPr>
          <a:xfrm>
            <a:off x="558800" y="2241550"/>
            <a:ext cx="4392610" cy="4171584"/>
            <a:chOff x="558800" y="2241550"/>
            <a:chExt cx="4392610" cy="4171584"/>
          </a:xfrm>
        </p:grpSpPr>
        <p:pic>
          <p:nvPicPr>
            <p:cNvPr id="21" name="그림 20">
              <a:extLst>
                <a:ext uri="{FF2B5EF4-FFF2-40B4-BE49-F238E27FC236}">
                  <a16:creationId xmlns:a16="http://schemas.microsoft.com/office/drawing/2014/main" id="{1D7657B8-BAE1-4323-AC0F-0FEFBE44F094}"/>
                </a:ext>
              </a:extLst>
            </p:cNvPr>
            <p:cNvPicPr>
              <a:picLocks noChangeAspect="1"/>
            </p:cNvPicPr>
            <p:nvPr/>
          </p:nvPicPr>
          <p:blipFill>
            <a:blip r:embed="rId3"/>
            <a:stretch>
              <a:fillRect/>
            </a:stretch>
          </p:blipFill>
          <p:spPr>
            <a:xfrm>
              <a:off x="670509" y="2347412"/>
              <a:ext cx="2463216" cy="3785174"/>
            </a:xfrm>
            <a:prstGeom prst="rect">
              <a:avLst/>
            </a:prstGeom>
          </p:spPr>
        </p:pic>
        <p:pic>
          <p:nvPicPr>
            <p:cNvPr id="23" name="그림 22">
              <a:extLst>
                <a:ext uri="{FF2B5EF4-FFF2-40B4-BE49-F238E27FC236}">
                  <a16:creationId xmlns:a16="http://schemas.microsoft.com/office/drawing/2014/main" id="{B3C605EB-3486-46B7-BC02-743A62725719}"/>
                </a:ext>
              </a:extLst>
            </p:cNvPr>
            <p:cNvPicPr>
              <a:picLocks noChangeAspect="1"/>
            </p:cNvPicPr>
            <p:nvPr/>
          </p:nvPicPr>
          <p:blipFill rotWithShape="1">
            <a:blip r:embed="rId3"/>
            <a:srcRect b="38683"/>
            <a:stretch/>
          </p:blipFill>
          <p:spPr>
            <a:xfrm>
              <a:off x="1136380" y="2844529"/>
              <a:ext cx="3683270" cy="3470546"/>
            </a:xfrm>
            <a:prstGeom prst="rect">
              <a:avLst/>
            </a:prstGeom>
            <a:noFill/>
            <a:ln w="19050">
              <a:solidFill>
                <a:srgbClr val="FFC000"/>
              </a:solidFill>
            </a:ln>
            <a:effectLst>
              <a:outerShdw blurRad="50800" dist="38100" dir="2700000" algn="tl" rotWithShape="0">
                <a:prstClr val="black">
                  <a:alpha val="40000"/>
                </a:prstClr>
              </a:outerShdw>
            </a:effectLst>
          </p:spPr>
        </p:pic>
        <p:sp>
          <p:nvSpPr>
            <p:cNvPr id="24" name="직사각형 23">
              <a:extLst>
                <a:ext uri="{FF2B5EF4-FFF2-40B4-BE49-F238E27FC236}">
                  <a16:creationId xmlns:a16="http://schemas.microsoft.com/office/drawing/2014/main" id="{9F061C8B-C49D-4A46-8313-2DF8DA6C65D7}"/>
                </a:ext>
              </a:extLst>
            </p:cNvPr>
            <p:cNvSpPr/>
            <p:nvPr/>
          </p:nvSpPr>
          <p:spPr>
            <a:xfrm>
              <a:off x="558800" y="2241550"/>
              <a:ext cx="4392610" cy="41715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A62F0CD-5AC9-42A2-B965-E68EB37D1A51}"/>
                </a:ext>
              </a:extLst>
            </p:cNvPr>
            <p:cNvSpPr/>
            <p:nvPr/>
          </p:nvSpPr>
          <p:spPr>
            <a:xfrm>
              <a:off x="1136844" y="3805319"/>
              <a:ext cx="3682806" cy="3666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91A65FC0-2558-44CF-B156-65356AB6C925}"/>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3414618">
              <a:off x="1414283" y="2599097"/>
              <a:ext cx="409296" cy="409296"/>
            </a:xfrm>
            <a:prstGeom prst="rect">
              <a:avLst/>
            </a:prstGeom>
          </p:spPr>
        </p:pic>
      </p:grpSp>
    </p:spTree>
    <p:extLst>
      <p:ext uri="{BB962C8B-B14F-4D97-AF65-F5344CB8AC3E}">
        <p14:creationId xmlns:p14="http://schemas.microsoft.com/office/powerpoint/2010/main" val="25897403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FBD5262A-8C89-46E8-BF2D-AA6C1A03B4FD}"/>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Chỉnh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node.</a:t>
            </a:r>
          </a:p>
        </p:txBody>
      </p:sp>
      <p:pic>
        <p:nvPicPr>
          <p:cNvPr id="13" name="그림 12">
            <a:extLst>
              <a:ext uri="{FF2B5EF4-FFF2-40B4-BE49-F238E27FC236}">
                <a16:creationId xmlns:a16="http://schemas.microsoft.com/office/drawing/2014/main" id="{92815095-8D8D-4023-9FC6-FC38BAF67D04}"/>
              </a:ext>
            </a:extLst>
          </p:cNvPr>
          <p:cNvPicPr>
            <a:picLocks noChangeAspect="1"/>
          </p:cNvPicPr>
          <p:nvPr/>
        </p:nvPicPr>
        <p:blipFill>
          <a:blip r:embed="rId4"/>
          <a:stretch>
            <a:fillRect/>
          </a:stretch>
        </p:blipFill>
        <p:spPr>
          <a:xfrm>
            <a:off x="703263" y="1961730"/>
            <a:ext cx="2354262" cy="3673937"/>
          </a:xfrm>
          <a:prstGeom prst="rect">
            <a:avLst/>
          </a:prstGeom>
          <a:ln>
            <a:solidFill>
              <a:schemeClr val="tx1">
                <a:lumMod val="65000"/>
                <a:lumOff val="35000"/>
              </a:schemeClr>
            </a:solidFill>
          </a:ln>
        </p:spPr>
      </p:pic>
      <p:pic>
        <p:nvPicPr>
          <p:cNvPr id="15" name="그림 14">
            <a:extLst>
              <a:ext uri="{FF2B5EF4-FFF2-40B4-BE49-F238E27FC236}">
                <a16:creationId xmlns:a16="http://schemas.microsoft.com/office/drawing/2014/main" id="{58C68CA1-DC33-4B6E-904F-0A08CBA6959B}"/>
              </a:ext>
            </a:extLst>
          </p:cNvPr>
          <p:cNvPicPr>
            <a:picLocks noChangeAspect="1"/>
          </p:cNvPicPr>
          <p:nvPr/>
        </p:nvPicPr>
        <p:blipFill rotWithShape="1">
          <a:blip r:embed="rId4"/>
          <a:srcRect b="47096"/>
          <a:stretch/>
        </p:blipFill>
        <p:spPr>
          <a:xfrm>
            <a:off x="1136379" y="2420817"/>
            <a:ext cx="3683270" cy="3040896"/>
          </a:xfrm>
          <a:prstGeom prst="rect">
            <a:avLst/>
          </a:prstGeom>
          <a:noFill/>
          <a:ln w="19050">
            <a:solidFill>
              <a:srgbClr val="FFC000"/>
            </a:solidFill>
          </a:ln>
          <a:effectLst>
            <a:outerShdw blurRad="50800" dist="38100" dir="2700000" algn="tl" rotWithShape="0">
              <a:prstClr val="black">
                <a:alpha val="40000"/>
              </a:prstClr>
            </a:outerShdw>
          </a:effectLst>
        </p:spPr>
      </p:pic>
      <p:grpSp>
        <p:nvGrpSpPr>
          <p:cNvPr id="3" name="그룹 2">
            <a:extLst>
              <a:ext uri="{FF2B5EF4-FFF2-40B4-BE49-F238E27FC236}">
                <a16:creationId xmlns:a16="http://schemas.microsoft.com/office/drawing/2014/main" id="{AF9AFCBA-AB22-4D93-BF51-16C636B391BC}"/>
              </a:ext>
            </a:extLst>
          </p:cNvPr>
          <p:cNvGrpSpPr/>
          <p:nvPr/>
        </p:nvGrpSpPr>
        <p:grpSpPr>
          <a:xfrm>
            <a:off x="558800" y="1827364"/>
            <a:ext cx="4392610" cy="4171584"/>
            <a:chOff x="558800" y="2241550"/>
            <a:chExt cx="4392610" cy="4171584"/>
          </a:xfrm>
        </p:grpSpPr>
        <p:sp>
          <p:nvSpPr>
            <p:cNvPr id="24" name="직사각형 23">
              <a:extLst>
                <a:ext uri="{FF2B5EF4-FFF2-40B4-BE49-F238E27FC236}">
                  <a16:creationId xmlns:a16="http://schemas.microsoft.com/office/drawing/2014/main" id="{9F061C8B-C49D-4A46-8313-2DF8DA6C65D7}"/>
                </a:ext>
              </a:extLst>
            </p:cNvPr>
            <p:cNvSpPr/>
            <p:nvPr/>
          </p:nvSpPr>
          <p:spPr>
            <a:xfrm>
              <a:off x="558800" y="2241550"/>
              <a:ext cx="4392610" cy="41715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1A62F0CD-5AC9-42A2-B965-E68EB37D1A51}"/>
                </a:ext>
              </a:extLst>
            </p:cNvPr>
            <p:cNvSpPr/>
            <p:nvPr/>
          </p:nvSpPr>
          <p:spPr>
            <a:xfrm>
              <a:off x="2019300" y="4633994"/>
              <a:ext cx="2463800" cy="3666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91A65FC0-2558-44CF-B156-65356AB6C925}"/>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3414618">
              <a:off x="1414283" y="2599097"/>
              <a:ext cx="409296" cy="409296"/>
            </a:xfrm>
            <a:prstGeom prst="rect">
              <a:avLst/>
            </a:prstGeom>
          </p:spPr>
        </p:pic>
      </p:grpSp>
      <p:sp>
        <p:nvSpPr>
          <p:cNvPr id="18" name="직사각형 17">
            <a:extLst>
              <a:ext uri="{FF2B5EF4-FFF2-40B4-BE49-F238E27FC236}">
                <a16:creationId xmlns:a16="http://schemas.microsoft.com/office/drawing/2014/main" id="{56BB3F1D-0164-44FF-890B-8DD0F85A9D1C}"/>
              </a:ext>
            </a:extLst>
          </p:cNvPr>
          <p:cNvSpPr/>
          <p:nvPr/>
        </p:nvSpPr>
        <p:spPr>
          <a:xfrm>
            <a:off x="5150775" y="1827364"/>
            <a:ext cx="4048787"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node</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node.</a:t>
            </a:r>
          </a:p>
        </p:txBody>
      </p:sp>
    </p:spTree>
    <p:extLst>
      <p:ext uri="{BB962C8B-B14F-4D97-AF65-F5344CB8AC3E}">
        <p14:creationId xmlns:p14="http://schemas.microsoft.com/office/powerpoint/2010/main" val="22353699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4" name="직사각형 13">
            <a:extLst>
              <a:ext uri="{FF2B5EF4-FFF2-40B4-BE49-F238E27FC236}">
                <a16:creationId xmlns:a16="http://schemas.microsoft.com/office/drawing/2014/main" id="{FBD5262A-8C89-46E8-BF2D-AA6C1A03B4FD}"/>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Chỉnh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node.</a:t>
            </a:r>
          </a:p>
        </p:txBody>
      </p:sp>
      <p:sp>
        <p:nvSpPr>
          <p:cNvPr id="24" name="직사각형 23">
            <a:extLst>
              <a:ext uri="{FF2B5EF4-FFF2-40B4-BE49-F238E27FC236}">
                <a16:creationId xmlns:a16="http://schemas.microsoft.com/office/drawing/2014/main" id="{9F061C8B-C49D-4A46-8313-2DF8DA6C65D7}"/>
              </a:ext>
            </a:extLst>
          </p:cNvPr>
          <p:cNvSpPr/>
          <p:nvPr/>
        </p:nvSpPr>
        <p:spPr>
          <a:xfrm>
            <a:off x="558799" y="1827364"/>
            <a:ext cx="4851401" cy="383048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56BB3F1D-0164-44FF-890B-8DD0F85A9D1C}"/>
              </a:ext>
            </a:extLst>
          </p:cNvPr>
          <p:cNvSpPr/>
          <p:nvPr/>
        </p:nvSpPr>
        <p:spPr>
          <a:xfrm>
            <a:off x="5554664" y="1827364"/>
            <a:ext cx="3644898" cy="2458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node</a:t>
            </a:r>
          </a:p>
          <a:p>
            <a:pPr marL="355600" lvl="1" indent="-179388">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Nhóm: Chỉnh sửa thuộc tính của các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node</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thông qua tab mở rộng và chỉnh sửa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node</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của nhóm bảng điều khiển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giống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trạng thái như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minh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bên phải.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Khoảng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Phạm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vi: 0 – 200</a:t>
            </a:r>
          </a:p>
          <a:p>
            <a:pPr marL="355600" lvl="1" indent="-179388">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a:t>
            </a:r>
          </a:p>
          <a:p>
            <a:pPr marL="355600" lvl="1" indent="-179388">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Khoảng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E426605D-B1EA-4B31-AACD-F6370ABEEF55}"/>
              </a:ext>
            </a:extLst>
          </p:cNvPr>
          <p:cNvGrpSpPr/>
          <p:nvPr/>
        </p:nvGrpSpPr>
        <p:grpSpPr>
          <a:xfrm>
            <a:off x="676784" y="1942092"/>
            <a:ext cx="4615430" cy="3601031"/>
            <a:chOff x="4760877" y="2569282"/>
            <a:chExt cx="4615430" cy="3601031"/>
          </a:xfrm>
        </p:grpSpPr>
        <p:pic>
          <p:nvPicPr>
            <p:cNvPr id="16" name="그림 15">
              <a:extLst>
                <a:ext uri="{FF2B5EF4-FFF2-40B4-BE49-F238E27FC236}">
                  <a16:creationId xmlns:a16="http://schemas.microsoft.com/office/drawing/2014/main" id="{6CDDA82D-DAE6-45D6-A034-76545763E18C}"/>
                </a:ext>
              </a:extLst>
            </p:cNvPr>
            <p:cNvPicPr>
              <a:picLocks noChangeAspect="1"/>
            </p:cNvPicPr>
            <p:nvPr/>
          </p:nvPicPr>
          <p:blipFill>
            <a:blip r:embed="rId4"/>
            <a:stretch>
              <a:fillRect/>
            </a:stretch>
          </p:blipFill>
          <p:spPr>
            <a:xfrm>
              <a:off x="4760877" y="2573271"/>
              <a:ext cx="2312061" cy="3597042"/>
            </a:xfrm>
            <a:prstGeom prst="rect">
              <a:avLst/>
            </a:prstGeom>
            <a:ln>
              <a:solidFill>
                <a:schemeClr val="tx1">
                  <a:lumMod val="65000"/>
                  <a:lumOff val="35000"/>
                </a:schemeClr>
              </a:solidFill>
            </a:ln>
          </p:spPr>
        </p:pic>
        <p:pic>
          <p:nvPicPr>
            <p:cNvPr id="17" name="그림 16">
              <a:extLst>
                <a:ext uri="{FF2B5EF4-FFF2-40B4-BE49-F238E27FC236}">
                  <a16:creationId xmlns:a16="http://schemas.microsoft.com/office/drawing/2014/main" id="{9DA17BEF-D024-46A7-B651-742AE980A860}"/>
                </a:ext>
              </a:extLst>
            </p:cNvPr>
            <p:cNvPicPr>
              <a:picLocks noChangeAspect="1"/>
            </p:cNvPicPr>
            <p:nvPr/>
          </p:nvPicPr>
          <p:blipFill>
            <a:blip r:embed="rId5"/>
            <a:stretch>
              <a:fillRect/>
            </a:stretch>
          </p:blipFill>
          <p:spPr>
            <a:xfrm>
              <a:off x="7072938" y="2569282"/>
              <a:ext cx="2303369" cy="3597042"/>
            </a:xfrm>
            <a:prstGeom prst="rect">
              <a:avLst/>
            </a:prstGeom>
            <a:ln>
              <a:solidFill>
                <a:schemeClr val="tx1">
                  <a:lumMod val="65000"/>
                  <a:lumOff val="35000"/>
                </a:schemeClr>
              </a:solidFill>
            </a:ln>
          </p:spPr>
        </p:pic>
      </p:grpSp>
    </p:spTree>
    <p:extLst>
      <p:ext uri="{BB962C8B-B14F-4D97-AF65-F5344CB8AC3E}">
        <p14:creationId xmlns:p14="http://schemas.microsoft.com/office/powerpoint/2010/main" val="340276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Node.js Overview</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năng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chính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Node</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124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JavaScript là một ngôn ngữ lập trình đã được nhiều nhà phát triển web sử dụng.</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I/O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-/I/O </a:t>
            </a:r>
            <a:r>
              <a:rPr lang="en-US" altLang="ko-KR" sz="1400" dirty="0" err="1">
                <a:solidFill>
                  <a:schemeClr val="tx1"/>
                </a:solidFill>
                <a:latin typeface="SamsungOne-400" panose="020B0503030303020204" pitchFamily="34" charset="0"/>
                <a:ea typeface="SamsungOne-400" panose="020B0503030303020204" pitchFamily="34" charset="0"/>
              </a:rPr>
              <a:t>dựa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Cấu hình các chương trình máy chủ bằng các mô-đun và gói</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p>
        </p:txBody>
      </p:sp>
      <p:grpSp>
        <p:nvGrpSpPr>
          <p:cNvPr id="21" name="그룹 20"/>
          <p:cNvGrpSpPr/>
          <p:nvPr/>
        </p:nvGrpSpPr>
        <p:grpSpPr>
          <a:xfrm>
            <a:off x="2537283" y="3429000"/>
            <a:ext cx="4889180" cy="2439316"/>
            <a:chOff x="3010633" y="3778263"/>
            <a:chExt cx="4174616" cy="2228692"/>
          </a:xfrm>
        </p:grpSpPr>
        <p:sp>
          <p:nvSpPr>
            <p:cNvPr id="22" name="자유형: 도형 10">
              <a:extLst>
                <a:ext uri="{FF2B5EF4-FFF2-40B4-BE49-F238E27FC236}">
                  <a16:creationId xmlns:a16="http://schemas.microsoft.com/office/drawing/2014/main" id="{BFF6D141-98FB-43CB-A16C-84C2B5DCA933}"/>
                </a:ext>
              </a:extLst>
            </p:cNvPr>
            <p:cNvSpPr/>
            <p:nvPr/>
          </p:nvSpPr>
          <p:spPr>
            <a:xfrm>
              <a:off x="4160912" y="4896897"/>
              <a:ext cx="333537" cy="259652"/>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bg1">
                <a:lumMod val="85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80028" rIns="102616" bIns="80028" numCol="1" spcCol="1270" anchor="ctr" anchorCtr="0">
              <a:noAutofit/>
            </a:bodyPr>
            <a:lstStyle/>
            <a:p>
              <a:pPr marL="0" marR="0" lvl="0" indent="0" algn="ctr" defTabSz="488950" rtl="0" eaLnBrk="1" fontAlgn="auto" latinLnBrk="1" hangingPunct="1">
                <a:lnSpc>
                  <a:spcPct val="90000"/>
                </a:lnSpc>
                <a:spcBef>
                  <a:spcPct val="0"/>
                </a:spcBef>
                <a:spcAft>
                  <a:spcPct val="35000"/>
                </a:spcAft>
                <a:buClrTx/>
                <a:buSzTx/>
                <a:buFontTx/>
                <a:buNone/>
                <a:tabLst/>
                <a:defRPr/>
              </a:pPr>
              <a:endParaRPr kumimoji="0" lang="ko-KR" altLang="en-US" sz="11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msungOne-700" pitchFamily="34" charset="0"/>
                <a:ea typeface="SamsungOne-400" panose="02020603020101020101" pitchFamily="18" charset="-127"/>
              </a:endParaRPr>
            </a:p>
          </p:txBody>
        </p:sp>
        <p:sp>
          <p:nvSpPr>
            <p:cNvPr id="53" name="직사각형 52"/>
            <p:cNvSpPr/>
            <p:nvPr/>
          </p:nvSpPr>
          <p:spPr>
            <a:xfrm>
              <a:off x="4507437" y="4727464"/>
              <a:ext cx="1181007" cy="5985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sz="1400" dirty="0">
                  <a:solidFill>
                    <a:prstClr val="white"/>
                  </a:solidFill>
                  <a:latin typeface="SamsungOne-700" pitchFamily="34" charset="0"/>
                  <a:ea typeface="SamsungOne-700" pitchFamily="34" charset="0"/>
                </a:rPr>
                <a:t>Node.js</a:t>
              </a:r>
              <a:endParaRPr lang="ko-KR" altLang="en-US" sz="1400" dirty="0">
                <a:solidFill>
                  <a:prstClr val="white"/>
                </a:solidFill>
                <a:latin typeface="SamsungOne-700" pitchFamily="34" charset="0"/>
                <a:ea typeface="맑은 고딕" panose="020B0503020000020004" pitchFamily="50" charset="-127"/>
              </a:endParaRPr>
            </a:p>
          </p:txBody>
        </p:sp>
        <p:sp>
          <p:nvSpPr>
            <p:cNvPr id="24" name="자유형: 도형 10">
              <a:extLst>
                <a:ext uri="{FF2B5EF4-FFF2-40B4-BE49-F238E27FC236}">
                  <a16:creationId xmlns:a16="http://schemas.microsoft.com/office/drawing/2014/main" id="{BFF6D141-98FB-43CB-A16C-84C2B5DCA933}"/>
                </a:ext>
              </a:extLst>
            </p:cNvPr>
            <p:cNvSpPr/>
            <p:nvPr/>
          </p:nvSpPr>
          <p:spPr>
            <a:xfrm flipH="1">
              <a:off x="5700163" y="4896897"/>
              <a:ext cx="333537" cy="259652"/>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bg1">
                <a:lumMod val="85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80028" rIns="102616" bIns="80028" numCol="1" spcCol="1270" anchor="ctr" anchorCtr="0">
              <a:noAutofit/>
            </a:bodyPr>
            <a:lstStyle/>
            <a:p>
              <a:pPr marL="0" marR="0" lvl="0" indent="0" algn="ctr" defTabSz="488950" rtl="0" eaLnBrk="1" fontAlgn="auto" latinLnBrk="1" hangingPunct="1">
                <a:lnSpc>
                  <a:spcPct val="90000"/>
                </a:lnSpc>
                <a:spcBef>
                  <a:spcPct val="0"/>
                </a:spcBef>
                <a:spcAft>
                  <a:spcPct val="35000"/>
                </a:spcAft>
                <a:buClrTx/>
                <a:buSzTx/>
                <a:buFontTx/>
                <a:buNone/>
                <a:tabLst/>
                <a:defRPr/>
              </a:pPr>
              <a:endParaRPr kumimoji="0" lang="ko-KR" altLang="en-US" sz="11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msungOne-700" pitchFamily="34" charset="0"/>
                <a:ea typeface="SamsungOne-400" panose="02020603020101020101" pitchFamily="18" charset="-127"/>
              </a:endParaRPr>
            </a:p>
          </p:txBody>
        </p:sp>
        <p:sp>
          <p:nvSpPr>
            <p:cNvPr id="25" name="자유형: 도형 10">
              <a:extLst>
                <a:ext uri="{FF2B5EF4-FFF2-40B4-BE49-F238E27FC236}">
                  <a16:creationId xmlns:a16="http://schemas.microsoft.com/office/drawing/2014/main" id="{BFF6D141-98FB-43CB-A16C-84C2B5DCA933}"/>
                </a:ext>
              </a:extLst>
            </p:cNvPr>
            <p:cNvSpPr/>
            <p:nvPr/>
          </p:nvSpPr>
          <p:spPr>
            <a:xfrm rot="5400000" flipH="1">
              <a:off x="4931171" y="5383426"/>
              <a:ext cx="333537" cy="259652"/>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bg1">
                <a:lumMod val="85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80028" rIns="102616" bIns="80028" numCol="1" spcCol="1270" anchor="ctr" anchorCtr="0">
              <a:noAutofit/>
            </a:bodyPr>
            <a:lstStyle/>
            <a:p>
              <a:pPr marL="0" marR="0" lvl="0" indent="0" algn="ctr" defTabSz="488950" rtl="0" eaLnBrk="1" fontAlgn="auto" latinLnBrk="1" hangingPunct="1">
                <a:lnSpc>
                  <a:spcPct val="90000"/>
                </a:lnSpc>
                <a:spcBef>
                  <a:spcPct val="0"/>
                </a:spcBef>
                <a:spcAft>
                  <a:spcPct val="35000"/>
                </a:spcAft>
                <a:buClrTx/>
                <a:buSzTx/>
                <a:buFontTx/>
                <a:buNone/>
                <a:tabLst/>
                <a:defRPr/>
              </a:pPr>
              <a:endParaRPr kumimoji="0" lang="ko-KR" altLang="en-US" sz="11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msungOne-700" pitchFamily="34" charset="0"/>
                <a:ea typeface="SamsungOne-400" panose="02020603020101020101" pitchFamily="18" charset="-127"/>
              </a:endParaRPr>
            </a:p>
          </p:txBody>
        </p:sp>
        <p:sp>
          <p:nvSpPr>
            <p:cNvPr id="26" name="자유형: 도형 10">
              <a:extLst>
                <a:ext uri="{FF2B5EF4-FFF2-40B4-BE49-F238E27FC236}">
                  <a16:creationId xmlns:a16="http://schemas.microsoft.com/office/drawing/2014/main" id="{BFF6D141-98FB-43CB-A16C-84C2B5DCA933}"/>
                </a:ext>
              </a:extLst>
            </p:cNvPr>
            <p:cNvSpPr/>
            <p:nvPr/>
          </p:nvSpPr>
          <p:spPr>
            <a:xfrm rot="16200000" flipH="1">
              <a:off x="4931173" y="4410369"/>
              <a:ext cx="333537" cy="259652"/>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bg1">
                <a:lumMod val="85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80028" rIns="102616" bIns="80028" numCol="1" spcCol="1270" anchor="ctr" anchorCtr="0">
              <a:noAutofit/>
            </a:bodyPr>
            <a:lstStyle/>
            <a:p>
              <a:pPr marL="0" marR="0" lvl="0" indent="0" algn="ctr" defTabSz="488950" rtl="0" eaLnBrk="1" fontAlgn="auto" latinLnBrk="1" hangingPunct="1">
                <a:lnSpc>
                  <a:spcPct val="90000"/>
                </a:lnSpc>
                <a:spcBef>
                  <a:spcPct val="0"/>
                </a:spcBef>
                <a:spcAft>
                  <a:spcPct val="35000"/>
                </a:spcAft>
                <a:buClrTx/>
                <a:buSzTx/>
                <a:buFontTx/>
                <a:buNone/>
                <a:tabLst/>
                <a:defRPr/>
              </a:pPr>
              <a:endParaRPr kumimoji="0" lang="ko-KR" altLang="en-US" sz="11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msungOne-700" pitchFamily="34" charset="0"/>
                <a:ea typeface="SamsungOne-400" panose="02020603020101020101" pitchFamily="18" charset="-127"/>
              </a:endParaRPr>
            </a:p>
          </p:txBody>
        </p:sp>
        <p:sp>
          <p:nvSpPr>
            <p:cNvPr id="48" name="직사각형 47"/>
            <p:cNvSpPr/>
            <p:nvPr/>
          </p:nvSpPr>
          <p:spPr>
            <a:xfrm>
              <a:off x="4507438" y="3778263"/>
              <a:ext cx="1181007" cy="5985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sz="1400" dirty="0" err="1">
                  <a:solidFill>
                    <a:prstClr val="white"/>
                  </a:solidFill>
                  <a:latin typeface="SamsungOne-700" pitchFamily="34" charset="0"/>
                  <a:ea typeface="SamsungOne-700" pitchFamily="34" charset="0"/>
                </a:rPr>
                <a:t>Mô-đun</a:t>
              </a:r>
              <a:r>
                <a:rPr lang="en-US" altLang="ko-KR" sz="1400" dirty="0">
                  <a:solidFill>
                    <a:prstClr val="white"/>
                  </a:solidFill>
                  <a:latin typeface="SamsungOne-700" pitchFamily="34" charset="0"/>
                  <a:ea typeface="SamsungOne-700" pitchFamily="34" charset="0"/>
                </a:rPr>
                <a:t> </a:t>
              </a:r>
              <a:r>
                <a:rPr lang="en-US" altLang="ko-KR" sz="1400" dirty="0" err="1">
                  <a:solidFill>
                    <a:prstClr val="white"/>
                  </a:solidFill>
                  <a:latin typeface="SamsungOne-700" pitchFamily="34" charset="0"/>
                  <a:ea typeface="SamsungOne-700" pitchFamily="34" charset="0"/>
                </a:rPr>
                <a:t>và</a:t>
              </a:r>
              <a:r>
                <a:rPr lang="en-US" altLang="ko-KR" sz="1400" dirty="0">
                  <a:solidFill>
                    <a:prstClr val="white"/>
                  </a:solidFill>
                  <a:latin typeface="SamsungOne-700" pitchFamily="34" charset="0"/>
                  <a:ea typeface="SamsungOne-700" pitchFamily="34" charset="0"/>
                </a:rPr>
                <a:t> </a:t>
              </a:r>
              <a:r>
                <a:rPr lang="en-US" altLang="ko-KR" sz="1400" dirty="0" err="1">
                  <a:solidFill>
                    <a:prstClr val="white"/>
                  </a:solidFill>
                  <a:latin typeface="SamsungOne-700" pitchFamily="34" charset="0"/>
                  <a:ea typeface="SamsungOne-700" pitchFamily="34" charset="0"/>
                </a:rPr>
                <a:t>Gói</a:t>
              </a:r>
              <a:endParaRPr lang="en-US" altLang="ko-KR" sz="1400" dirty="0">
                <a:solidFill>
                  <a:prstClr val="white"/>
                </a:solidFill>
                <a:latin typeface="SamsungOne-700" pitchFamily="34" charset="0"/>
                <a:ea typeface="SamsungOne-700" pitchFamily="34" charset="0"/>
              </a:endParaRPr>
            </a:p>
          </p:txBody>
        </p:sp>
        <p:sp>
          <p:nvSpPr>
            <p:cNvPr id="42" name="직사각형 41"/>
            <p:cNvSpPr/>
            <p:nvPr/>
          </p:nvSpPr>
          <p:spPr>
            <a:xfrm>
              <a:off x="3010633" y="5680021"/>
              <a:ext cx="4174616" cy="3269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sz="1400" dirty="0">
                  <a:solidFill>
                    <a:prstClr val="white"/>
                  </a:solidFill>
                  <a:latin typeface="SamsungOne-700" pitchFamily="34" charset="0"/>
                  <a:ea typeface="SamsungOne-700" pitchFamily="34" charset="0"/>
                </a:rPr>
                <a:t>Java Script</a:t>
              </a:r>
            </a:p>
          </p:txBody>
        </p:sp>
        <p:sp>
          <p:nvSpPr>
            <p:cNvPr id="36" name="직사각형 35"/>
            <p:cNvSpPr/>
            <p:nvPr/>
          </p:nvSpPr>
          <p:spPr>
            <a:xfrm>
              <a:off x="6004242" y="4727464"/>
              <a:ext cx="1181007" cy="5985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sz="1400" dirty="0" err="1">
                  <a:solidFill>
                    <a:prstClr val="white"/>
                  </a:solidFill>
                  <a:latin typeface="SamsungOne-700" pitchFamily="34" charset="0"/>
                  <a:ea typeface="SamsungOne-700" pitchFamily="34" charset="0"/>
                </a:rPr>
                <a:t>Dựa</a:t>
              </a:r>
              <a:r>
                <a:rPr lang="en-US" altLang="ko-KR" sz="1400" dirty="0">
                  <a:solidFill>
                    <a:prstClr val="white"/>
                  </a:solidFill>
                  <a:latin typeface="SamsungOne-700" pitchFamily="34" charset="0"/>
                  <a:ea typeface="SamsungOne-700" pitchFamily="34" charset="0"/>
                </a:rPr>
                <a:t> </a:t>
              </a:r>
              <a:r>
                <a:rPr lang="en-US" altLang="ko-KR" sz="1400" dirty="0" err="1">
                  <a:solidFill>
                    <a:prstClr val="white"/>
                  </a:solidFill>
                  <a:latin typeface="SamsungOne-700" pitchFamily="34" charset="0"/>
                  <a:ea typeface="SamsungOne-700" pitchFamily="34" charset="0"/>
                </a:rPr>
                <a:t>trên</a:t>
              </a:r>
              <a:r>
                <a:rPr lang="en-US" altLang="ko-KR" sz="1400" dirty="0">
                  <a:solidFill>
                    <a:prstClr val="white"/>
                  </a:solidFill>
                  <a:latin typeface="SamsungOne-700" pitchFamily="34" charset="0"/>
                  <a:ea typeface="SamsungOne-700" pitchFamily="34" charset="0"/>
                </a:rPr>
                <a:t> </a:t>
              </a:r>
            </a:p>
            <a:p>
              <a:pPr algn="ctr" defTabSz="914400" latinLnBrk="1">
                <a:defRPr/>
              </a:pPr>
              <a:r>
                <a:rPr lang="en-US" altLang="ko-KR" sz="1400" dirty="0" err="1">
                  <a:solidFill>
                    <a:prstClr val="white"/>
                  </a:solidFill>
                  <a:latin typeface="SamsungOne-700" pitchFamily="34" charset="0"/>
                  <a:ea typeface="SamsungOne-700" pitchFamily="34" charset="0"/>
                </a:rPr>
                <a:t>sự</a:t>
              </a:r>
              <a:r>
                <a:rPr lang="en-US" altLang="ko-KR" sz="1400" dirty="0">
                  <a:solidFill>
                    <a:prstClr val="white"/>
                  </a:solidFill>
                  <a:latin typeface="SamsungOne-700" pitchFamily="34" charset="0"/>
                  <a:ea typeface="SamsungOne-700" pitchFamily="34" charset="0"/>
                </a:rPr>
                <a:t> </a:t>
              </a:r>
              <a:r>
                <a:rPr lang="en-US" altLang="ko-KR" sz="1400" dirty="0" err="1">
                  <a:solidFill>
                    <a:prstClr val="white"/>
                  </a:solidFill>
                  <a:latin typeface="SamsungOne-700" pitchFamily="34" charset="0"/>
                  <a:ea typeface="SamsungOne-700" pitchFamily="34" charset="0"/>
                </a:rPr>
                <a:t>kiện</a:t>
              </a:r>
              <a:endParaRPr lang="en-US" altLang="ko-KR" sz="1400" dirty="0">
                <a:solidFill>
                  <a:prstClr val="white"/>
                </a:solidFill>
                <a:latin typeface="SamsungOne-700" pitchFamily="34" charset="0"/>
                <a:ea typeface="SamsungOne-700" pitchFamily="34" charset="0"/>
              </a:endParaRPr>
            </a:p>
          </p:txBody>
        </p:sp>
        <p:sp>
          <p:nvSpPr>
            <p:cNvPr id="33" name="직사각형 32"/>
            <p:cNvSpPr/>
            <p:nvPr/>
          </p:nvSpPr>
          <p:spPr>
            <a:xfrm>
              <a:off x="3014546" y="4727464"/>
              <a:ext cx="1181007" cy="5985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sz="1400" dirty="0" err="1">
                  <a:solidFill>
                    <a:prstClr val="white"/>
                  </a:solidFill>
                  <a:latin typeface="SamsungOne-700" pitchFamily="34" charset="0"/>
                  <a:ea typeface="SamsungOne-700" pitchFamily="34" charset="0"/>
                </a:rPr>
                <a:t>Không</a:t>
              </a:r>
              <a:r>
                <a:rPr lang="en-US" altLang="ko-KR" sz="1400" dirty="0">
                  <a:solidFill>
                    <a:prstClr val="white"/>
                  </a:solidFill>
                  <a:latin typeface="SamsungOne-700" pitchFamily="34" charset="0"/>
                  <a:ea typeface="SamsungOne-700" pitchFamily="34" charset="0"/>
                </a:rPr>
                <a:t> </a:t>
              </a:r>
              <a:r>
                <a:rPr lang="en-US" altLang="ko-KR" sz="1400" dirty="0" err="1">
                  <a:solidFill>
                    <a:prstClr val="white"/>
                  </a:solidFill>
                  <a:latin typeface="SamsungOne-700" pitchFamily="34" charset="0"/>
                  <a:ea typeface="SamsungOne-700" pitchFamily="34" charset="0"/>
                </a:rPr>
                <a:t>đồng</a:t>
              </a:r>
              <a:r>
                <a:rPr lang="en-US" altLang="ko-KR" sz="1400" dirty="0">
                  <a:solidFill>
                    <a:prstClr val="white"/>
                  </a:solidFill>
                  <a:latin typeface="SamsungOne-700" pitchFamily="34" charset="0"/>
                  <a:ea typeface="SamsungOne-700" pitchFamily="34" charset="0"/>
                </a:rPr>
                <a:t> </a:t>
              </a:r>
            </a:p>
            <a:p>
              <a:pPr algn="ctr" defTabSz="914400" latinLnBrk="1">
                <a:defRPr/>
              </a:pPr>
              <a:r>
                <a:rPr lang="en-US" altLang="ko-KR" sz="1400" dirty="0" err="1">
                  <a:solidFill>
                    <a:prstClr val="white"/>
                  </a:solidFill>
                  <a:latin typeface="SamsungOne-700" pitchFamily="34" charset="0"/>
                  <a:ea typeface="SamsungOne-700" pitchFamily="34" charset="0"/>
                </a:rPr>
                <a:t>bộ</a:t>
              </a:r>
              <a:endParaRPr lang="en-US" altLang="ko-KR" sz="1400" dirty="0">
                <a:solidFill>
                  <a:prstClr val="white"/>
                </a:solidFill>
                <a:latin typeface="SamsungOne-700" pitchFamily="34" charset="0"/>
                <a:ea typeface="SamsungOne-700" pitchFamily="34" charset="0"/>
              </a:endParaRPr>
            </a:p>
          </p:txBody>
        </p:sp>
      </p:grpSp>
    </p:spTree>
    <p:extLst>
      <p:ext uri="{BB962C8B-B14F-4D97-AF65-F5344CB8AC3E}">
        <p14:creationId xmlns:p14="http://schemas.microsoft.com/office/powerpoint/2010/main" val="14332635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Triển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khai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Nodes</a:t>
            </a:r>
          </a:p>
        </p:txBody>
      </p:sp>
      <p:sp>
        <p:nvSpPr>
          <p:cNvPr id="14" name="직사각형 13">
            <a:extLst>
              <a:ext uri="{FF2B5EF4-FFF2-40B4-BE49-F238E27FC236}">
                <a16:creationId xmlns:a16="http://schemas.microsoft.com/office/drawing/2014/main" id="{FBD5262A-8C89-46E8-BF2D-AA6C1A03B4FD}"/>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Triển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7" name="직사각형 16">
            <a:extLst>
              <a:ext uri="{FF2B5EF4-FFF2-40B4-BE49-F238E27FC236}">
                <a16:creationId xmlns:a16="http://schemas.microsoft.com/office/drawing/2014/main" id="{C9F55B27-0D70-4F23-974B-E28821683322}"/>
              </a:ext>
            </a:extLst>
          </p:cNvPr>
          <p:cNvSpPr/>
          <p:nvPr/>
        </p:nvSpPr>
        <p:spPr>
          <a:xfrm>
            <a:off x="6065202" y="2159981"/>
            <a:ext cx="3419039" cy="1550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vào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“Deploy” để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khởi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quá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nhấp vào Thông báo gỡ lỗi, bạn có thể thấy rằng các giá trị quan sát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là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ra.</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11C91879-098A-4D53-95EC-0C733642B6F3}"/>
              </a:ext>
            </a:extLst>
          </p:cNvPr>
          <p:cNvGrpSpPr/>
          <p:nvPr/>
        </p:nvGrpSpPr>
        <p:grpSpPr>
          <a:xfrm>
            <a:off x="580389" y="2236131"/>
            <a:ext cx="5306062" cy="2952332"/>
            <a:chOff x="580389" y="2236131"/>
            <a:chExt cx="5306062" cy="2952332"/>
          </a:xfrm>
        </p:grpSpPr>
        <p:pic>
          <p:nvPicPr>
            <p:cNvPr id="18" name="그림 17">
              <a:extLst>
                <a:ext uri="{FF2B5EF4-FFF2-40B4-BE49-F238E27FC236}">
                  <a16:creationId xmlns:a16="http://schemas.microsoft.com/office/drawing/2014/main" id="{074DD074-478E-4F98-B597-3CC26A54CFDD}"/>
                </a:ext>
              </a:extLst>
            </p:cNvPr>
            <p:cNvPicPr>
              <a:picLocks noChangeAspect="1"/>
            </p:cNvPicPr>
            <p:nvPr/>
          </p:nvPicPr>
          <p:blipFill>
            <a:blip r:embed="rId4"/>
            <a:stretch>
              <a:fillRect/>
            </a:stretch>
          </p:blipFill>
          <p:spPr>
            <a:xfrm>
              <a:off x="580389" y="2236131"/>
              <a:ext cx="5306062" cy="2952332"/>
            </a:xfrm>
            <a:prstGeom prst="rect">
              <a:avLst/>
            </a:prstGeom>
            <a:ln>
              <a:solidFill>
                <a:schemeClr val="tx1">
                  <a:lumMod val="65000"/>
                  <a:lumOff val="35000"/>
                </a:schemeClr>
              </a:solidFill>
            </a:ln>
          </p:spPr>
        </p:pic>
        <p:pic>
          <p:nvPicPr>
            <p:cNvPr id="20" name="그림 19">
              <a:extLst>
                <a:ext uri="{FF2B5EF4-FFF2-40B4-BE49-F238E27FC236}">
                  <a16:creationId xmlns:a16="http://schemas.microsoft.com/office/drawing/2014/main" id="{8CBE2B3C-23DA-4737-8578-153F2CB45B28}"/>
                </a:ext>
              </a:extLst>
            </p:cNvPr>
            <p:cNvPicPr>
              <a:picLocks noChangeAspect="1"/>
            </p:cNvPicPr>
            <p:nvPr/>
          </p:nvPicPr>
          <p:blipFill rotWithShape="1">
            <a:blip r:embed="rId4"/>
            <a:srcRect l="83120" t="16385" b="71765"/>
            <a:stretch/>
          </p:blipFill>
          <p:spPr>
            <a:xfrm>
              <a:off x="3709040" y="3070225"/>
              <a:ext cx="1837046" cy="717550"/>
            </a:xfrm>
            <a:prstGeom prst="rect">
              <a:avLst/>
            </a:prstGeom>
            <a:noFill/>
            <a:ln w="19050">
              <a:solidFill>
                <a:srgbClr val="FFC000"/>
              </a:solidFill>
            </a:ln>
            <a:effectLst>
              <a:outerShdw blurRad="50800" dist="38100" dir="2700000" algn="tl" rotWithShape="0">
                <a:prstClr val="black">
                  <a:alpha val="40000"/>
                </a:prstClr>
              </a:outerShdw>
            </a:effectLst>
          </p:spPr>
        </p:pic>
        <p:pic>
          <p:nvPicPr>
            <p:cNvPr id="21" name="그림 20">
              <a:extLst>
                <a:ext uri="{FF2B5EF4-FFF2-40B4-BE49-F238E27FC236}">
                  <a16:creationId xmlns:a16="http://schemas.microsoft.com/office/drawing/2014/main" id="{E225F71C-8DF7-4B67-BD02-059DF73F6969}"/>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8185382" flipH="1">
              <a:off x="4731837" y="2710001"/>
              <a:ext cx="409296" cy="409296"/>
            </a:xfrm>
            <a:prstGeom prst="rect">
              <a:avLst/>
            </a:prstGeom>
          </p:spPr>
        </p:pic>
        <p:sp>
          <p:nvSpPr>
            <p:cNvPr id="23" name="직사각형 22">
              <a:extLst>
                <a:ext uri="{FF2B5EF4-FFF2-40B4-BE49-F238E27FC236}">
                  <a16:creationId xmlns:a16="http://schemas.microsoft.com/office/drawing/2014/main" id="{28A5D1F8-9248-47C5-BCF9-54FCD9667405}"/>
                </a:ext>
              </a:extLst>
            </p:cNvPr>
            <p:cNvSpPr/>
            <p:nvPr/>
          </p:nvSpPr>
          <p:spPr>
            <a:xfrm>
              <a:off x="5276850" y="2730500"/>
              <a:ext cx="400050" cy="127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427414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hiện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Kiểm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bảng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khiển</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4" name="직사각형 13">
            <a:extLst>
              <a:ext uri="{FF2B5EF4-FFF2-40B4-BE49-F238E27FC236}">
                <a16:creationId xmlns:a16="http://schemas.microsoft.com/office/drawing/2014/main" id="{FBD5262A-8C89-46E8-BF2D-AA6C1A03B4FD}"/>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Triển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khiển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62FE5319-EAAE-4D43-9C7B-18D33E49BFE3}"/>
              </a:ext>
            </a:extLst>
          </p:cNvPr>
          <p:cNvSpPr/>
          <p:nvPr/>
        </p:nvSpPr>
        <p:spPr>
          <a:xfrm>
            <a:off x="703263" y="2174873"/>
            <a:ext cx="8473534" cy="545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Kết nối với http://Địa chỉ IP của Raspberry Pi:1880:/ui, để bạn có thể thấy thước đo thay đổi theo các phép đo của cảm biến.</a:t>
            </a:r>
            <a:endParaRPr lang="ko-KR" altLang="en-US" sz="1300" dirty="0">
              <a:solidFill>
                <a:schemeClr val="tx1">
                  <a:lumMod val="85000"/>
                  <a:lumOff val="15000"/>
                </a:schemeClr>
              </a:solidFill>
              <a:latin typeface="SamsungOne-400" panose="020B0503030303020204" pitchFamily="34" charset="0"/>
            </a:endParaRPr>
          </a:p>
        </p:txBody>
      </p:sp>
      <p:pic>
        <p:nvPicPr>
          <p:cNvPr id="13" name="그림 12">
            <a:extLst>
              <a:ext uri="{FF2B5EF4-FFF2-40B4-BE49-F238E27FC236}">
                <a16:creationId xmlns:a16="http://schemas.microsoft.com/office/drawing/2014/main" id="{DC995AFC-0344-40F0-8E60-EBACDA7B360C}"/>
              </a:ext>
            </a:extLst>
          </p:cNvPr>
          <p:cNvPicPr>
            <a:picLocks noChangeAspect="1"/>
          </p:cNvPicPr>
          <p:nvPr/>
        </p:nvPicPr>
        <p:blipFill>
          <a:blip r:embed="rId4"/>
          <a:stretch>
            <a:fillRect/>
          </a:stretch>
        </p:blipFill>
        <p:spPr>
          <a:xfrm>
            <a:off x="703263" y="2726578"/>
            <a:ext cx="6207491" cy="3453894"/>
          </a:xfrm>
          <a:prstGeom prst="rect">
            <a:avLst/>
          </a:prstGeom>
        </p:spPr>
      </p:pic>
    </p:spTree>
    <p:extLst>
      <p:ext uri="{BB962C8B-B14F-4D97-AF65-F5344CB8AC3E}">
        <p14:creationId xmlns:p14="http://schemas.microsoft.com/office/powerpoint/2010/main" val="31292369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393539" y="3038807"/>
            <a:ext cx="894096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Xử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lý</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lỗi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khắc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phục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sự</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cố</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p>
        </p:txBody>
      </p:sp>
      <p:grpSp>
        <p:nvGrpSpPr>
          <p:cNvPr id="2" name="그룹 1">
            <a:extLst>
              <a:ext uri="{FF2B5EF4-FFF2-40B4-BE49-F238E27FC236}">
                <a16:creationId xmlns:a16="http://schemas.microsoft.com/office/drawing/2014/main" id="{3A03DA4F-9867-40BA-A72B-5D293D1C724B}"/>
              </a:ext>
            </a:extLst>
          </p:cNvPr>
          <p:cNvGrpSpPr/>
          <p:nvPr/>
        </p:nvGrpSpPr>
        <p:grpSpPr>
          <a:xfrm>
            <a:off x="1054112" y="3759433"/>
            <a:ext cx="8005438" cy="2575064"/>
            <a:chOff x="1054112" y="3759433"/>
            <a:chExt cx="8005438" cy="2575064"/>
          </a:xfrm>
        </p:grpSpPr>
        <p:sp>
          <p:nvSpPr>
            <p:cNvPr id="8" name="직사각형 7">
              <a:extLst>
                <a:ext uri="{FF2B5EF4-FFF2-40B4-BE49-F238E27FC236}">
                  <a16:creationId xmlns:a16="http://schemas.microsoft.com/office/drawing/2014/main" id="{9D518232-9070-4B55-B3D2-45E3C6B99229}"/>
                </a:ext>
              </a:extLst>
            </p:cNvPr>
            <p:cNvSpPr/>
            <p:nvPr/>
          </p:nvSpPr>
          <p:spPr>
            <a:xfrm>
              <a:off x="1054112" y="3759433"/>
              <a:ext cx="3897300" cy="2575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4.1.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Các</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lỗi</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phổ</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biến</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nhất</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về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cài</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đặt</a:t>
              </a:r>
              <a:endPar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sz="1600" dirty="0">
                  <a:solidFill>
                    <a:srgbClr val="A6A6A6"/>
                  </a:solidFill>
                  <a:latin typeface="SamsungOne-400" panose="020B0503030303020204" pitchFamily="34" charset="0"/>
                  <a:ea typeface="SamsungOne-400" panose="020B0503030303020204" pitchFamily="34" charset="0"/>
                </a:rPr>
                <a:t>4.2.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thông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báo</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sz="1600" dirty="0">
                  <a:solidFill>
                    <a:srgbClr val="A6A6A6"/>
                  </a:solidFill>
                  <a:latin typeface="SamsungOne-400" panose="020B0503030303020204" pitchFamily="34" charset="0"/>
                  <a:ea typeface="SamsungOne-400" panose="020B0503030303020204" pitchFamily="34" charset="0"/>
                </a:rPr>
                <a:t>4.3. </a:t>
              </a:r>
              <a:r>
                <a:rPr lang="en-US" altLang="ko-KR" sz="1600" dirty="0" err="1">
                  <a:solidFill>
                    <a:srgbClr val="A6A6A6"/>
                  </a:solidFill>
                  <a:latin typeface="SamsungOne-400" panose="020B0503030303020204" pitchFamily="34" charset="0"/>
                  <a:ea typeface="SamsungOne-400" panose="020B0503030303020204" pitchFamily="34" charset="0"/>
                </a:rPr>
                <a:t>Sử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dụng</a:t>
              </a:r>
              <a:r>
                <a:rPr lang="en-US" altLang="ko-KR" sz="1600" dirty="0">
                  <a:solidFill>
                    <a:srgbClr val="A6A6A6"/>
                  </a:solidFill>
                  <a:latin typeface="SamsungOne-400" panose="020B0503030303020204" pitchFamily="34" charset="0"/>
                  <a:ea typeface="SamsungOne-400" panose="020B0503030303020204" pitchFamily="34" charset="0"/>
                </a:rPr>
                <a:t> Async-Await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promises để async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không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đồng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bộ</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sz="1600" dirty="0">
                  <a:solidFill>
                    <a:srgbClr val="A6A6A6"/>
                  </a:solidFill>
                  <a:latin typeface="SamsungOne-400" panose="020B0503030303020204" pitchFamily="34" charset="0"/>
                  <a:ea typeface="SamsungOne-400" panose="020B0503030303020204" pitchFamily="34" charset="0"/>
                </a:rPr>
                <a:t>4.4. </a:t>
              </a:r>
              <a:r>
                <a:rPr lang="vi-VN" altLang="ko-KR" sz="1600" dirty="0">
                  <a:solidFill>
                    <a:srgbClr val="A6A6A6"/>
                  </a:solidFill>
                  <a:latin typeface="SamsungOne-400" panose="020B0503030303020204" pitchFamily="34" charset="0"/>
                  <a:ea typeface="SamsungOne-400" panose="020B0503030303020204" pitchFamily="34" charset="0"/>
                </a:rPr>
                <a:t>Chỉ sử dụng đối tượng Lỗi tích hợp</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sz="1600" dirty="0">
                  <a:solidFill>
                    <a:srgbClr val="A6A6A6"/>
                  </a:solidFill>
                  <a:latin typeface="SamsungOne-400" panose="020B0503030303020204" pitchFamily="34" charset="0"/>
                  <a:ea typeface="SamsungOne-400" panose="020B0503030303020204" pitchFamily="34" charset="0"/>
                </a:rPr>
                <a:t>4.5. </a:t>
              </a:r>
              <a:r>
                <a:rPr lang="en-US" altLang="ko-KR" sz="1600" dirty="0" err="1">
                  <a:solidFill>
                    <a:srgbClr val="A6A6A6"/>
                  </a:solidFill>
                  <a:latin typeface="SamsungOne-400" panose="020B0503030303020204" pitchFamily="34" charset="0"/>
                  <a:ea typeface="SamsungOne-400" panose="020B0503030303020204" pitchFamily="34" charset="0"/>
                </a:rPr>
                <a:t>Phân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biệt</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vận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hành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viên</a:t>
              </a:r>
              <a:endParaRPr lang="en-US" altLang="ko-KR" sz="1600" dirty="0">
                <a:solidFill>
                  <a:srgbClr val="A6A6A6"/>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0080AB8C-ED62-4220-86AE-4D658311E9EA}"/>
                </a:ext>
              </a:extLst>
            </p:cNvPr>
            <p:cNvSpPr/>
            <p:nvPr/>
          </p:nvSpPr>
          <p:spPr>
            <a:xfrm>
              <a:off x="5162250" y="3759433"/>
              <a:ext cx="3897300"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4"/>
                </a:buBlip>
                <a:defRPr/>
              </a:pPr>
              <a:r>
                <a:rPr lang="en-US" altLang="ko-KR" sz="1600" dirty="0">
                  <a:solidFill>
                    <a:srgbClr val="A6A6A6"/>
                  </a:solidFill>
                  <a:latin typeface="SamsungOne-400" panose="020B0503030303020204" pitchFamily="34" charset="0"/>
                  <a:ea typeface="SamsungOne-400" panose="020B0503030303020204" pitchFamily="34" charset="0"/>
                </a:rPr>
                <a:t>4.6.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trung</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sz="1600" dirty="0">
                  <a:solidFill>
                    <a:srgbClr val="A6A6A6"/>
                  </a:solidFill>
                  <a:latin typeface="SamsungOne-400" panose="020B0503030303020204" pitchFamily="34" charset="0"/>
                  <a:ea typeface="SamsungOne-400" panose="020B0503030303020204" pitchFamily="34" charset="0"/>
                </a:rPr>
                <a:t>4.7. </a:t>
              </a:r>
              <a:r>
                <a:rPr lang="vi-VN" altLang="ko-KR" sz="1600" dirty="0">
                  <a:solidFill>
                    <a:srgbClr val="A6A6A6"/>
                  </a:solidFill>
                  <a:latin typeface="SamsungOne-400" panose="020B0503030303020204" pitchFamily="34" charset="0"/>
                  <a:ea typeface="SamsungOne-400" panose="020B0503030303020204" pitchFamily="34" charset="0"/>
                </a:rPr>
                <a:t>Sử dụng trình ghi nhật </a:t>
              </a:r>
              <a:r>
                <a:rPr lang="en-US" altLang="ko-KR" sz="1600" dirty="0" err="1">
                  <a:solidFill>
                    <a:srgbClr val="A6A6A6"/>
                  </a:solidFill>
                  <a:latin typeface="SamsungOne-400" panose="020B0503030303020204" pitchFamily="34" charset="0"/>
                  <a:ea typeface="SamsungOne-400" panose="020B0503030303020204" pitchFamily="34" charset="0"/>
                </a:rPr>
                <a:t>cập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nhật</a:t>
              </a:r>
              <a:r>
                <a:rPr lang="en-US" altLang="ko-KR" sz="1600" dirty="0">
                  <a:solidFill>
                    <a:srgbClr val="A6A6A6"/>
                  </a:solidFill>
                  <a:latin typeface="SamsungOne-400" panose="020B0503030303020204" pitchFamily="34" charset="0"/>
                  <a:ea typeface="SamsungOne-400" panose="020B0503030303020204" pitchFamily="34" charset="0"/>
                </a:rPr>
                <a:t> </a:t>
              </a:r>
              <a:r>
                <a:rPr lang="vi-VN" altLang="ko-KR" sz="1600" dirty="0">
                  <a:solidFill>
                    <a:srgbClr val="A6A6A6"/>
                  </a:solidFill>
                  <a:latin typeface="SamsungOne-400" panose="020B0503030303020204" pitchFamily="34" charset="0"/>
                  <a:ea typeface="SamsungOne-400" panose="020B0503030303020204" pitchFamily="34" charset="0"/>
                </a:rPr>
                <a:t>để tăng khả năng hiển thị lỗi</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sz="1600" dirty="0">
                  <a:solidFill>
                    <a:srgbClr val="A6A6A6"/>
                  </a:solidFill>
                  <a:latin typeface="SamsungOne-400" panose="020B0503030303020204" pitchFamily="34" charset="0"/>
                  <a:ea typeface="SamsungOne-400" panose="020B0503030303020204" pitchFamily="34" charset="0"/>
                </a:rPr>
                <a:t>4.8. </a:t>
              </a:r>
              <a:r>
                <a:rPr lang="vi-VN" altLang="ko-KR" sz="1600" dirty="0">
                  <a:solidFill>
                    <a:srgbClr val="A6A6A6"/>
                  </a:solidFill>
                  <a:latin typeface="SamsungOne-400" panose="020B0503030303020204" pitchFamily="34" charset="0"/>
                  <a:ea typeface="SamsungOne-400" panose="020B0503030303020204" pitchFamily="34" charset="0"/>
                </a:rPr>
                <a:t>Nắm bắt các </a:t>
              </a:r>
              <a:r>
                <a:rPr lang="en-US" altLang="ko-KR" sz="1600" dirty="0" err="1">
                  <a:solidFill>
                    <a:srgbClr val="A6A6A6"/>
                  </a:solidFill>
                  <a:latin typeface="SamsungOne-400" panose="020B0503030303020204" pitchFamily="34" charset="0"/>
                  <a:ea typeface="SamsungOne-400" panose="020B0503030303020204" pitchFamily="34" charset="0"/>
                </a:rPr>
                <a:t>chỉ</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lệnh</a:t>
              </a:r>
              <a:r>
                <a:rPr lang="en-US" altLang="ko-KR" sz="1600" dirty="0">
                  <a:solidFill>
                    <a:srgbClr val="A6A6A6"/>
                  </a:solidFill>
                  <a:latin typeface="SamsungOne-400" panose="020B0503030303020204" pitchFamily="34" charset="0"/>
                  <a:ea typeface="SamsungOne-400" panose="020B0503030303020204" pitchFamily="34" charset="0"/>
                </a:rPr>
                <a:t> promises </a:t>
              </a:r>
              <a:r>
                <a:rPr lang="vi-VN" altLang="ko-KR" sz="1600" dirty="0">
                  <a:solidFill>
                    <a:srgbClr val="A6A6A6"/>
                  </a:solidFill>
                  <a:latin typeface="SamsungOne-400" panose="020B0503030303020204" pitchFamily="34" charset="0"/>
                  <a:ea typeface="SamsungOne-400" panose="020B0503030303020204" pitchFamily="34" charset="0"/>
                </a:rPr>
                <a:t>chưa được xử lý</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sz="1600" dirty="0">
                  <a:solidFill>
                    <a:srgbClr val="A6A6A6"/>
                  </a:solidFill>
                  <a:latin typeface="SamsungOne-400" panose="020B0503030303020204" pitchFamily="34" charset="0"/>
                  <a:ea typeface="SamsungOne-400" panose="020B0503030303020204" pitchFamily="34" charset="0"/>
                </a:rPr>
                <a:t>4.9. </a:t>
              </a:r>
              <a:r>
                <a:rPr lang="vi-VN" altLang="ko-KR" sz="1600" dirty="0">
                  <a:solidFill>
                    <a:srgbClr val="A6A6A6"/>
                  </a:solidFill>
                  <a:latin typeface="SamsungOne-400" panose="020B0503030303020204" pitchFamily="34" charset="0"/>
                  <a:ea typeface="SamsungOne-400" panose="020B0503030303020204" pitchFamily="34" charset="0"/>
                </a:rPr>
                <a:t>Thất bại nhanh chóng, xác thực các đối số bằng thư viện chuyên dụng</a:t>
              </a:r>
              <a:endParaRPr lang="en-US" altLang="ko-KR" sz="1600"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5183557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Xử</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lỗi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trong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việc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đặt</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Tìm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gói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được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5ABDC5A2-4380-4888-ACBA-CEE5072835BC}"/>
              </a:ext>
            </a:extLst>
          </p:cNvPr>
          <p:cNvSpPr/>
          <p:nvPr/>
        </p:nvSpPr>
        <p:spPr>
          <a:xfrm>
            <a:off x="703263" y="2174873"/>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tìm </a:t>
            </a:r>
            <a:r>
              <a:rPr lang="en-US" altLang="ko-KR" sz="1300" dirty="0" err="1">
                <a:solidFill>
                  <a:schemeClr val="tx1">
                    <a:lumMod val="85000"/>
                    <a:lumOff val="15000"/>
                  </a:schemeClr>
                </a:solidFill>
                <a:latin typeface="SamsungOne-400" panose="020B0503030303020204" pitchFamily="34" charset="0"/>
              </a:rPr>
              <a:t>phiên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gói</a:t>
            </a:r>
            <a:r>
              <a:rPr lang="en-US" altLang="ko-KR" sz="1300" dirty="0">
                <a:solidFill>
                  <a:schemeClr val="tx1">
                    <a:lumMod val="85000"/>
                    <a:lumOff val="15000"/>
                  </a:schemeClr>
                </a:solidFill>
                <a:latin typeface="SamsungOne-400" panose="020B0503030303020204" pitchFamily="34" charset="0"/>
              </a:rPr>
              <a:t> node.js/</a:t>
            </a:r>
            <a:r>
              <a:rPr lang="en-US" altLang="ko-KR" sz="1300" dirty="0" err="1">
                <a:solidFill>
                  <a:schemeClr val="tx1">
                    <a:lumMod val="85000"/>
                    <a:lumOff val="15000"/>
                  </a:schemeClr>
                </a:solidFill>
                <a:latin typeface="SamsungOne-400" panose="020B0503030303020204" pitchFamily="34" charset="0"/>
              </a:rPr>
              <a:t>npm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rPr>
              <a:t> được </a:t>
            </a:r>
            <a:r>
              <a:rPr lang="en-US" altLang="ko-KR" sz="1300" dirty="0" err="1">
                <a:solidFill>
                  <a:schemeClr val="tx1">
                    <a:lumMod val="85000"/>
                    <a:lumOff val="15000"/>
                  </a:schemeClr>
                </a:solidFill>
                <a:latin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endParaRPr lang="en-US" altLang="ko-KR"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Gói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địa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phương</a:t>
            </a:r>
            <a:endParaRPr lang="en-US" altLang="ko-KR" sz="1300" dirty="0">
              <a:solidFill>
                <a:schemeClr val="tx1">
                  <a:lumMod val="85000"/>
                  <a:lumOff val="15000"/>
                </a:schemeClr>
              </a:solidFill>
              <a:latin typeface="SamsungOne-400" panose="020B0503030303020204" pitchFamily="34" charset="0"/>
            </a:endParaRPr>
          </a:p>
        </p:txBody>
      </p:sp>
      <p:grpSp>
        <p:nvGrpSpPr>
          <p:cNvPr id="11" name="그룹 10">
            <a:extLst>
              <a:ext uri="{FF2B5EF4-FFF2-40B4-BE49-F238E27FC236}">
                <a16:creationId xmlns:a16="http://schemas.microsoft.com/office/drawing/2014/main" id="{3E54D760-7038-4D5E-BBDA-2D34EB7F7FD4}"/>
              </a:ext>
            </a:extLst>
          </p:cNvPr>
          <p:cNvGrpSpPr/>
          <p:nvPr/>
        </p:nvGrpSpPr>
        <p:grpSpPr>
          <a:xfrm>
            <a:off x="703263" y="2878255"/>
            <a:ext cx="4248150" cy="276999"/>
            <a:chOff x="3716526" y="2460828"/>
            <a:chExt cx="4248150" cy="276999"/>
          </a:xfrm>
        </p:grpSpPr>
        <p:sp>
          <p:nvSpPr>
            <p:cNvPr id="15" name="TextBox 14">
              <a:extLst>
                <a:ext uri="{FF2B5EF4-FFF2-40B4-BE49-F238E27FC236}">
                  <a16:creationId xmlns:a16="http://schemas.microsoft.com/office/drawing/2014/main" id="{6D8A9606-D4B1-471A-8AA8-78BC3A5F3C71}"/>
                </a:ext>
              </a:extLst>
            </p:cNvPr>
            <p:cNvSpPr txBox="1"/>
            <p:nvPr/>
          </p:nvSpPr>
          <p:spPr>
            <a:xfrm>
              <a:off x="3800649" y="2460828"/>
              <a:ext cx="4164027"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Danh sách $ npm</a:t>
              </a:r>
            </a:p>
          </p:txBody>
        </p:sp>
        <p:sp>
          <p:nvSpPr>
            <p:cNvPr id="16" name="직사각형 15">
              <a:extLst>
                <a:ext uri="{FF2B5EF4-FFF2-40B4-BE49-F238E27FC236}">
                  <a16:creationId xmlns:a16="http://schemas.microsoft.com/office/drawing/2014/main" id="{6E3DFBEE-D224-4F54-B4B5-F5A715E1265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21" name="직사각형 20">
            <a:extLst>
              <a:ext uri="{FF2B5EF4-FFF2-40B4-BE49-F238E27FC236}">
                <a16:creationId xmlns:a16="http://schemas.microsoft.com/office/drawing/2014/main" id="{7FF1295E-A7A8-46B5-BBBE-BF5B9A68633E}"/>
              </a:ext>
            </a:extLst>
          </p:cNvPr>
          <p:cNvSpPr/>
          <p:nvPr/>
        </p:nvSpPr>
        <p:spPr>
          <a:xfrm>
            <a:off x="703263" y="3348732"/>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Gói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toàn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cầu</a:t>
            </a:r>
            <a:endParaRPr lang="en-US" altLang="ko-KR" sz="1300" dirty="0">
              <a:solidFill>
                <a:schemeClr val="tx1">
                  <a:lumMod val="85000"/>
                  <a:lumOff val="15000"/>
                </a:schemeClr>
              </a:solidFill>
              <a:latin typeface="SamsungOne-400" panose="020B0503030303020204" pitchFamily="34" charset="0"/>
            </a:endParaRPr>
          </a:p>
        </p:txBody>
      </p:sp>
      <p:grpSp>
        <p:nvGrpSpPr>
          <p:cNvPr id="22" name="그룹 21">
            <a:extLst>
              <a:ext uri="{FF2B5EF4-FFF2-40B4-BE49-F238E27FC236}">
                <a16:creationId xmlns:a16="http://schemas.microsoft.com/office/drawing/2014/main" id="{8AABBE48-D92F-4779-9764-D83EAD4531B0}"/>
              </a:ext>
            </a:extLst>
          </p:cNvPr>
          <p:cNvGrpSpPr/>
          <p:nvPr/>
        </p:nvGrpSpPr>
        <p:grpSpPr>
          <a:xfrm>
            <a:off x="703263" y="3749137"/>
            <a:ext cx="4248150" cy="276999"/>
            <a:chOff x="3716526" y="2460828"/>
            <a:chExt cx="4248150" cy="276999"/>
          </a:xfrm>
        </p:grpSpPr>
        <p:sp>
          <p:nvSpPr>
            <p:cNvPr id="28" name="TextBox 27">
              <a:extLst>
                <a:ext uri="{FF2B5EF4-FFF2-40B4-BE49-F238E27FC236}">
                  <a16:creationId xmlns:a16="http://schemas.microsoft.com/office/drawing/2014/main" id="{7A20037A-421E-4A02-B7FB-B891D6C8439B}"/>
                </a:ext>
              </a:extLst>
            </p:cNvPr>
            <p:cNvSpPr txBox="1"/>
            <p:nvPr/>
          </p:nvSpPr>
          <p:spPr>
            <a:xfrm>
              <a:off x="3800649" y="2460828"/>
              <a:ext cx="4164027"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Danh sách $ npm</a:t>
              </a:r>
            </a:p>
          </p:txBody>
        </p:sp>
        <p:sp>
          <p:nvSpPr>
            <p:cNvPr id="29" name="직사각형 28">
              <a:extLst>
                <a:ext uri="{FF2B5EF4-FFF2-40B4-BE49-F238E27FC236}">
                  <a16:creationId xmlns:a16="http://schemas.microsoft.com/office/drawing/2014/main" id="{BC5A88F5-11B7-4A5B-830F-C7E744D8F2A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30" name="직사각형 29">
            <a:extLst>
              <a:ext uri="{FF2B5EF4-FFF2-40B4-BE49-F238E27FC236}">
                <a16:creationId xmlns:a16="http://schemas.microsoft.com/office/drawing/2014/main" id="{6873FB57-DC6B-4165-9B2B-B5BEA2ECF63D}"/>
              </a:ext>
            </a:extLst>
          </p:cNvPr>
          <p:cNvSpPr/>
          <p:nvPr/>
        </p:nvSpPr>
        <p:spPr>
          <a:xfrm>
            <a:off x="703263" y="4258044"/>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rPr>
              <a:t>Tìm </a:t>
            </a:r>
            <a:r>
              <a:rPr lang="en-US" altLang="ko-KR" sz="1300" dirty="0" err="1">
                <a:solidFill>
                  <a:schemeClr val="tx1">
                    <a:lumMod val="85000"/>
                    <a:lumOff val="15000"/>
                  </a:schemeClr>
                </a:solidFill>
                <a:latin typeface="SamsungOne-400" panose="020B0503030303020204" pitchFamily="34" charset="0"/>
              </a:rPr>
              <a:t>phiên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gói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rPr>
              <a:t> thể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chuyển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nó làm </a:t>
            </a:r>
            <a:r>
              <a:rPr lang="en-US" altLang="ko-KR" sz="1300" dirty="0" err="1">
                <a:solidFill>
                  <a:schemeClr val="tx1">
                    <a:lumMod val="85000"/>
                    <a:lumOff val="15000"/>
                  </a:schemeClr>
                </a:solidFill>
                <a:latin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số</a:t>
            </a:r>
            <a:endParaRPr lang="en-US" altLang="ko-KR" sz="1300" dirty="0">
              <a:solidFill>
                <a:schemeClr val="tx1">
                  <a:lumMod val="85000"/>
                  <a:lumOff val="15000"/>
                </a:schemeClr>
              </a:solidFill>
              <a:latin typeface="SamsungOne-400" panose="020B0503030303020204" pitchFamily="34" charset="0"/>
            </a:endParaRPr>
          </a:p>
        </p:txBody>
      </p:sp>
      <p:grpSp>
        <p:nvGrpSpPr>
          <p:cNvPr id="31" name="그룹 30">
            <a:extLst>
              <a:ext uri="{FF2B5EF4-FFF2-40B4-BE49-F238E27FC236}">
                <a16:creationId xmlns:a16="http://schemas.microsoft.com/office/drawing/2014/main" id="{B26CF0E2-1E21-440E-8EB0-2739EBE63EB2}"/>
              </a:ext>
            </a:extLst>
          </p:cNvPr>
          <p:cNvGrpSpPr/>
          <p:nvPr/>
        </p:nvGrpSpPr>
        <p:grpSpPr>
          <a:xfrm>
            <a:off x="703263" y="4658449"/>
            <a:ext cx="4248150" cy="276999"/>
            <a:chOff x="3716526" y="2460828"/>
            <a:chExt cx="4248150" cy="276999"/>
          </a:xfrm>
        </p:grpSpPr>
        <p:sp>
          <p:nvSpPr>
            <p:cNvPr id="32" name="TextBox 31">
              <a:extLst>
                <a:ext uri="{FF2B5EF4-FFF2-40B4-BE49-F238E27FC236}">
                  <a16:creationId xmlns:a16="http://schemas.microsoft.com/office/drawing/2014/main" id="{B64ED766-03CC-4DDE-B130-F9DFF7BA7992}"/>
                </a:ext>
              </a:extLst>
            </p:cNvPr>
            <p:cNvSpPr txBox="1"/>
            <p:nvPr/>
          </p:nvSpPr>
          <p:spPr>
            <a:xfrm>
              <a:off x="3800649" y="2460828"/>
              <a:ext cx="4164027"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Danh sách $ npm grunt</a:t>
              </a:r>
            </a:p>
          </p:txBody>
        </p:sp>
        <p:sp>
          <p:nvSpPr>
            <p:cNvPr id="33" name="직사각형 32">
              <a:extLst>
                <a:ext uri="{FF2B5EF4-FFF2-40B4-BE49-F238E27FC236}">
                  <a16:creationId xmlns:a16="http://schemas.microsoft.com/office/drawing/2014/main" id="{E24989C4-4A70-4643-B3AE-6C00E8DDDAD2}"/>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35663908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Cách cài đặt phiên bản chính xác trước đó của gói NPM</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5ABDC5A2-4380-4888-ACBA-CEE5072835BC}"/>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Nếu bạn phải cài đặt phiên bản cũ hơn của gói, </a:t>
            </a:r>
            <a:r>
              <a:rPr lang="en-US" altLang="ko-KR" sz="1300" dirty="0" err="1">
                <a:solidFill>
                  <a:schemeClr val="tx1">
                    <a:lumMod val="85000"/>
                    <a:lumOff val="15000"/>
                  </a:schemeClr>
                </a:solidFill>
                <a:latin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rPr>
              <a:t> làm </a:t>
            </a:r>
            <a:r>
              <a:rPr lang="en-US" altLang="ko-KR" sz="1300" dirty="0" err="1">
                <a:solidFill>
                  <a:schemeClr val="tx1">
                    <a:lumMod val="85000"/>
                    <a:lumOff val="15000"/>
                  </a:schemeClr>
                </a:solidFill>
                <a:latin typeface="SamsungOne-400" panose="020B0503030303020204" pitchFamily="34" charset="0"/>
              </a:rPr>
              <a:t>rõ</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nó.</a:t>
            </a:r>
            <a:endParaRPr lang="en-US" altLang="ko-KR" sz="1300" dirty="0">
              <a:solidFill>
                <a:schemeClr val="tx1">
                  <a:lumMod val="85000"/>
                  <a:lumOff val="15000"/>
                </a:schemeClr>
              </a:solidFill>
              <a:latin typeface="SamsungOne-400" panose="020B0503030303020204" pitchFamily="34" charset="0"/>
            </a:endParaRPr>
          </a:p>
        </p:txBody>
      </p:sp>
      <p:grpSp>
        <p:nvGrpSpPr>
          <p:cNvPr id="11" name="그룹 10">
            <a:extLst>
              <a:ext uri="{FF2B5EF4-FFF2-40B4-BE49-F238E27FC236}">
                <a16:creationId xmlns:a16="http://schemas.microsoft.com/office/drawing/2014/main" id="{3E54D760-7038-4D5E-BBDA-2D34EB7F7FD4}"/>
              </a:ext>
            </a:extLst>
          </p:cNvPr>
          <p:cNvGrpSpPr/>
          <p:nvPr/>
        </p:nvGrpSpPr>
        <p:grpSpPr>
          <a:xfrm>
            <a:off x="703263" y="2127002"/>
            <a:ext cx="4248150" cy="276999"/>
            <a:chOff x="3716526" y="2460828"/>
            <a:chExt cx="4248150" cy="276999"/>
          </a:xfrm>
        </p:grpSpPr>
        <p:sp>
          <p:nvSpPr>
            <p:cNvPr id="15" name="TextBox 14">
              <a:extLst>
                <a:ext uri="{FF2B5EF4-FFF2-40B4-BE49-F238E27FC236}">
                  <a16:creationId xmlns:a16="http://schemas.microsoft.com/office/drawing/2014/main" id="{6D8A9606-D4B1-471A-8AA8-78BC3A5F3C71}"/>
                </a:ext>
              </a:extLst>
            </p:cNvPr>
            <p:cNvSpPr txBox="1"/>
            <p:nvPr/>
          </p:nvSpPr>
          <p:spPr>
            <a:xfrm>
              <a:off x="3800649" y="2460828"/>
              <a:ext cx="4164027"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Cài đặt $ npm &lt;package&gt;@&lt;version&gt;</a:t>
              </a:r>
            </a:p>
          </p:txBody>
        </p:sp>
        <p:sp>
          <p:nvSpPr>
            <p:cNvPr id="16" name="직사각형 15">
              <a:extLst>
                <a:ext uri="{FF2B5EF4-FFF2-40B4-BE49-F238E27FC236}">
                  <a16:creationId xmlns:a16="http://schemas.microsoft.com/office/drawing/2014/main" id="{6E3DFBEE-D224-4F54-B4B5-F5A715E1265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grpSp>
        <p:nvGrpSpPr>
          <p:cNvPr id="22" name="그룹 21">
            <a:extLst>
              <a:ext uri="{FF2B5EF4-FFF2-40B4-BE49-F238E27FC236}">
                <a16:creationId xmlns:a16="http://schemas.microsoft.com/office/drawing/2014/main" id="{8AABBE48-D92F-4779-9764-D83EAD4531B0}"/>
              </a:ext>
            </a:extLst>
          </p:cNvPr>
          <p:cNvGrpSpPr/>
          <p:nvPr/>
        </p:nvGrpSpPr>
        <p:grpSpPr>
          <a:xfrm>
            <a:off x="703262" y="2810117"/>
            <a:ext cx="4248150" cy="276999"/>
            <a:chOff x="3716526" y="2460828"/>
            <a:chExt cx="4248150" cy="276999"/>
          </a:xfrm>
        </p:grpSpPr>
        <p:sp>
          <p:nvSpPr>
            <p:cNvPr id="28" name="TextBox 27">
              <a:extLst>
                <a:ext uri="{FF2B5EF4-FFF2-40B4-BE49-F238E27FC236}">
                  <a16:creationId xmlns:a16="http://schemas.microsoft.com/office/drawing/2014/main" id="{7A20037A-421E-4A02-B7FB-B891D6C8439B}"/>
                </a:ext>
              </a:extLst>
            </p:cNvPr>
            <p:cNvSpPr txBox="1"/>
            <p:nvPr/>
          </p:nvSpPr>
          <p:spPr>
            <a:xfrm>
              <a:off x="3800649" y="2460828"/>
              <a:ext cx="4164027"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Cài đặt $ npm express@3.0.0</a:t>
              </a:r>
            </a:p>
          </p:txBody>
        </p:sp>
        <p:sp>
          <p:nvSpPr>
            <p:cNvPr id="29" name="직사각형 28">
              <a:extLst>
                <a:ext uri="{FF2B5EF4-FFF2-40B4-BE49-F238E27FC236}">
                  <a16:creationId xmlns:a16="http://schemas.microsoft.com/office/drawing/2014/main" id="{BC5A88F5-11B7-4A5B-830F-C7E744D8F2A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30" name="직사각형 29">
            <a:extLst>
              <a:ext uri="{FF2B5EF4-FFF2-40B4-BE49-F238E27FC236}">
                <a16:creationId xmlns:a16="http://schemas.microsoft.com/office/drawing/2014/main" id="{6873FB57-DC6B-4165-9B2B-B5BEA2ECF63D}"/>
              </a:ext>
            </a:extLst>
          </p:cNvPr>
          <p:cNvSpPr/>
          <p:nvPr/>
        </p:nvSpPr>
        <p:spPr>
          <a:xfrm>
            <a:off x="703263" y="3256286"/>
            <a:ext cx="8496300"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Bạn cũng có thể thêm cờ </a:t>
            </a:r>
            <a:r>
              <a:rPr lang="vi-VN" altLang="ko-KR" sz="1300" dirty="0">
                <a:solidFill>
                  <a:srgbClr val="0033FF"/>
                </a:solidFill>
                <a:latin typeface="SamsungOne-400" panose="020B0503030303020204" pitchFamily="34" charset="0"/>
              </a:rPr>
              <a:t>--save </a:t>
            </a:r>
            <a:r>
              <a:rPr lang="vi-VN" altLang="ko-KR" sz="1300" dirty="0">
                <a:solidFill>
                  <a:schemeClr val="tx1">
                    <a:lumMod val="85000"/>
                    <a:lumOff val="15000"/>
                  </a:schemeClr>
                </a:solidFill>
                <a:latin typeface="SamsungOne-400" panose="020B0503030303020204" pitchFamily="34" charset="0"/>
              </a:rPr>
              <a:t>vào lệnh đó để thêm nó vào phần phụ thuộc pack.json của bạn hoặc </a:t>
            </a:r>
            <a:r>
              <a:rPr lang="vi-VN" altLang="ko-KR" sz="1300" dirty="0">
                <a:solidFill>
                  <a:srgbClr val="0033FF"/>
                </a:solidFill>
                <a:latin typeface="SamsungOne-400" panose="020B0503030303020204" pitchFamily="34" charset="0"/>
              </a:rPr>
              <a:t>cờ --save --save-exact </a:t>
            </a:r>
            <a:r>
              <a:rPr lang="vi-VN" altLang="ko-KR" sz="1300" dirty="0">
                <a:solidFill>
                  <a:schemeClr val="tx1">
                    <a:lumMod val="85000"/>
                    <a:lumOff val="15000"/>
                  </a:schemeClr>
                </a:solidFill>
                <a:latin typeface="SamsungOne-400" panose="020B0503030303020204" pitchFamily="34" charset="0"/>
              </a:rPr>
              <a:t>nếu bạn muốn phiên bản chính xác được chỉ định trong phần phụ thuộc pack.json của mình.</a:t>
            </a:r>
            <a:endParaRPr lang="en-US" altLang="ko-KR"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rPr>
              <a:t> bạn </a:t>
            </a:r>
            <a:r>
              <a:rPr lang="en-US" altLang="ko-KR" sz="1300" dirty="0" err="1">
                <a:solidFill>
                  <a:schemeClr val="tx1">
                    <a:lumMod val="85000"/>
                    <a:lumOff val="15000"/>
                  </a:schemeClr>
                </a:solidFill>
                <a:latin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chắc</a:t>
            </a:r>
            <a:r>
              <a:rPr lang="en-US" altLang="ko-KR" sz="1300" dirty="0">
                <a:solidFill>
                  <a:schemeClr val="tx1">
                    <a:lumMod val="85000"/>
                    <a:lumOff val="15000"/>
                  </a:schemeClr>
                </a:solidFill>
                <a:latin typeface="SamsungOne-400" panose="020B0503030303020204" pitchFamily="34" charset="0"/>
              </a:rPr>
              <a:t> có </a:t>
            </a:r>
            <a:r>
              <a:rPr lang="en-US" altLang="ko-KR" sz="1300" dirty="0" err="1">
                <a:solidFill>
                  <a:schemeClr val="tx1">
                    <a:lumMod val="85000"/>
                    <a:lumOff val="15000"/>
                  </a:schemeClr>
                </a:solidFill>
                <a:latin typeface="SamsungOne-400" panose="020B0503030303020204" pitchFamily="34" charset="0"/>
              </a:rPr>
              <a:t>những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phiên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rPr>
              <a:t> nào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gói</a:t>
            </a:r>
            <a:r>
              <a:rPr lang="en-US" altLang="ko-KR" sz="1300" dirty="0">
                <a:solidFill>
                  <a:schemeClr val="tx1">
                    <a:lumMod val="85000"/>
                    <a:lumOff val="15000"/>
                  </a:schemeClr>
                </a:solidFill>
                <a:latin typeface="SamsungOne-400" panose="020B0503030303020204" pitchFamily="34" charset="0"/>
              </a:rPr>
              <a:t>, bạn có thể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a:t>
            </a:r>
          </a:p>
        </p:txBody>
      </p:sp>
      <p:grpSp>
        <p:nvGrpSpPr>
          <p:cNvPr id="31" name="그룹 30">
            <a:extLst>
              <a:ext uri="{FF2B5EF4-FFF2-40B4-BE49-F238E27FC236}">
                <a16:creationId xmlns:a16="http://schemas.microsoft.com/office/drawing/2014/main" id="{B26CF0E2-1E21-440E-8EB0-2739EBE63EB2}"/>
              </a:ext>
            </a:extLst>
          </p:cNvPr>
          <p:cNvGrpSpPr/>
          <p:nvPr/>
        </p:nvGrpSpPr>
        <p:grpSpPr>
          <a:xfrm>
            <a:off x="703263" y="4190613"/>
            <a:ext cx="4248150" cy="276999"/>
            <a:chOff x="3716526" y="2460828"/>
            <a:chExt cx="4248150" cy="276999"/>
          </a:xfrm>
        </p:grpSpPr>
        <p:sp>
          <p:nvSpPr>
            <p:cNvPr id="32" name="TextBox 31">
              <a:extLst>
                <a:ext uri="{FF2B5EF4-FFF2-40B4-BE49-F238E27FC236}">
                  <a16:creationId xmlns:a16="http://schemas.microsoft.com/office/drawing/2014/main" id="{B64ED766-03CC-4DDE-B130-F9DFF7BA7992}"/>
                </a:ext>
              </a:extLst>
            </p:cNvPr>
            <p:cNvSpPr txBox="1"/>
            <p:nvPr/>
          </p:nvSpPr>
          <p:spPr>
            <a:xfrm>
              <a:off x="3800649" y="2460828"/>
              <a:ext cx="4164027"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 npm view &lt;package&gt; versions</a:t>
              </a:r>
            </a:p>
          </p:txBody>
        </p:sp>
        <p:sp>
          <p:nvSpPr>
            <p:cNvPr id="33" name="직사각형 32">
              <a:extLst>
                <a:ext uri="{FF2B5EF4-FFF2-40B4-BE49-F238E27FC236}">
                  <a16:creationId xmlns:a16="http://schemas.microsoft.com/office/drawing/2014/main" id="{E24989C4-4A70-4643-B3AE-6C00E8DDDAD2}"/>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23" name="사각형: 둥근 모서리 22">
            <a:extLst>
              <a:ext uri="{FF2B5EF4-FFF2-40B4-BE49-F238E27FC236}">
                <a16:creationId xmlns:a16="http://schemas.microsoft.com/office/drawing/2014/main" id="{60CBFA55-2E35-49D0-A8AC-519954ABC256}"/>
              </a:ext>
            </a:extLst>
          </p:cNvPr>
          <p:cNvSpPr/>
          <p:nvPr/>
        </p:nvSpPr>
        <p:spPr>
          <a:xfrm>
            <a:off x="703262" y="253642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400" panose="020B0503030303020204" pitchFamily="34" charset="0"/>
              </a:rPr>
              <a:t>Ex</a:t>
            </a:r>
            <a:endParaRPr lang="ko-KR" altLang="en-US" sz="11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25326266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báo</a:t>
            </a:r>
            <a:r>
              <a:rPr lang="vi-VN" altLang="ko-KR" sz="1400" dirty="0">
                <a:solidFill>
                  <a:schemeClr val="tx1"/>
                </a:solidFill>
                <a:latin typeface="SamsungOne-400" panose="020B0503030303020204" pitchFamily="34" charset="0"/>
                <a:ea typeface="SamsungOne-400" panose="020B0503030303020204" pitchFamily="34" charset="0"/>
              </a:rPr>
              <a:t>“</a:t>
            </a:r>
            <a:r>
              <a:rPr lang="en-US" altLang="ko-KR" sz="1400" dirty="0">
                <a:solidFill>
                  <a:schemeClr val="tx1"/>
                </a:solidFill>
                <a:latin typeface="SamsungOne-400" panose="020B0503030303020204" pitchFamily="34" charset="0"/>
                <a:ea typeface="SamsungOne-400" panose="020B0503030303020204" pitchFamily="34" charset="0"/>
              </a:rPr>
              <a:t> Message failed to fetch from registry</a:t>
            </a:r>
            <a:r>
              <a:rPr lang="vi-VN" altLang="ko-KR" sz="1400" dirty="0">
                <a:solidFill>
                  <a:schemeClr val="tx1"/>
                </a:solidFill>
                <a:latin typeface="SamsungOne-400" panose="020B0503030303020204" pitchFamily="34" charset="0"/>
                <a:ea typeface="SamsungOne-400" panose="020B0503030303020204" pitchFamily="34" charset="0"/>
              </a:rPr>
              <a:t>" trong khi cố gắng cài đặt 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kỳ</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5ABDC5A2-4380-4888-ACBA-CEE5072835BC}"/>
              </a:ext>
            </a:extLst>
          </p:cNvPr>
          <p:cNvSpPr/>
          <p:nvPr/>
        </p:nvSpPr>
        <p:spPr>
          <a:xfrm>
            <a:off x="703263" y="1751161"/>
            <a:ext cx="8496300" cy="1150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rPr>
              <a:t> bạn </a:t>
            </a:r>
            <a:r>
              <a:rPr lang="en-US" altLang="ko-KR" sz="1300" dirty="0" err="1">
                <a:solidFill>
                  <a:schemeClr val="tx1">
                    <a:lumMod val="85000"/>
                    <a:lumOff val="15000"/>
                  </a:schemeClr>
                </a:solidFill>
                <a:latin typeface="SamsungOne-400" panose="020B0503030303020204" pitchFamily="34" charset="0"/>
              </a:rPr>
              <a:t>gặp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việc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rgbClr val="0033FF"/>
                </a:solidFill>
                <a:latin typeface="SamsungOne-400" panose="020B0503030303020204" pitchFamily="34" charset="0"/>
              </a:rPr>
              <a:t>cài</a:t>
            </a:r>
            <a:r>
              <a:rPr lang="en-US" altLang="ko-KR" sz="1300" dirty="0">
                <a:solidFill>
                  <a:srgbClr val="0033FF"/>
                </a:solidFill>
                <a:latin typeface="SamsungOne-400" panose="020B0503030303020204" pitchFamily="34" charset="0"/>
              </a:rPr>
              <a:t> </a:t>
            </a:r>
            <a:r>
              <a:rPr lang="en-US" altLang="ko-KR" sz="1300" dirty="0" err="1">
                <a:solidFill>
                  <a:srgbClr val="0033FF"/>
                </a:solidFill>
                <a:latin typeface="SamsungOne-400" panose="020B0503030303020204" pitchFamily="34" charset="0"/>
              </a:rPr>
              <a:t>đặt</a:t>
            </a:r>
            <a:r>
              <a:rPr lang="en-US" altLang="ko-KR" sz="1300"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npm</a:t>
            </a:r>
            <a:r>
              <a:rPr lang="en-US" altLang="ko-KR" sz="1300" b="1" dirty="0">
                <a:solidFill>
                  <a:srgbClr val="0033FF"/>
                </a:solidFill>
                <a:latin typeface="SamsungOne-400" panose="020B0503030303020204" pitchFamily="34" charset="0"/>
              </a:rPr>
              <a:t> {node module </a:t>
            </a:r>
            <a:r>
              <a:rPr lang="en-US" altLang="ko-KR" sz="1300" b="1" dirty="0" err="1">
                <a:solidFill>
                  <a:srgbClr val="0033FF"/>
                </a:solidFill>
                <a:latin typeface="SamsungOne-400" panose="020B0503030303020204" pitchFamily="34" charset="0"/>
              </a:rPr>
              <a:t>bất</a:t>
            </a:r>
            <a:r>
              <a:rPr lang="en-US" altLang="ko-KR" sz="1300" b="1" dirty="0">
                <a:solidFill>
                  <a:srgbClr val="0033FF"/>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kỳ</a:t>
            </a:r>
            <a:r>
              <a:rPr lang="en-US" altLang="ko-KR" sz="1300" b="1" dirty="0">
                <a:solidFill>
                  <a:srgbClr val="0033FF"/>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nhật</a:t>
            </a:r>
            <a:r>
              <a:rPr lang="en-US" altLang="ko-KR" sz="1300" dirty="0">
                <a:solidFill>
                  <a:schemeClr val="tx1">
                    <a:lumMod val="85000"/>
                    <a:lumOff val="15000"/>
                  </a:schemeClr>
                </a:solidFill>
                <a:latin typeface="SamsungOne-400" panose="020B0503030303020204" pitchFamily="34" charset="0"/>
              </a:rPr>
              <a:t> node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npm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quyết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Đầu tiên, hãy gỡ cài đặt phiên bản lỗi thời (tùy chọn, điều này đã khắc phục sự cố gặp phải với các mô-đun chung không được dẫn vào).</a:t>
            </a:r>
            <a:endParaRPr lang="en-US" altLang="ko-KR" sz="1300" b="1" dirty="0">
              <a:solidFill>
                <a:srgbClr val="0033FF"/>
              </a:solidFill>
              <a:latin typeface="SamsungOne-400" panose="020B0503030303020204" pitchFamily="34" charset="0"/>
            </a:endParaRPr>
          </a:p>
        </p:txBody>
      </p:sp>
      <p:grpSp>
        <p:nvGrpSpPr>
          <p:cNvPr id="17" name="그룹 16">
            <a:extLst>
              <a:ext uri="{FF2B5EF4-FFF2-40B4-BE49-F238E27FC236}">
                <a16:creationId xmlns:a16="http://schemas.microsoft.com/office/drawing/2014/main" id="{F2238019-15D7-48AA-936F-344FB7AC6E52}"/>
              </a:ext>
            </a:extLst>
          </p:cNvPr>
          <p:cNvGrpSpPr/>
          <p:nvPr/>
        </p:nvGrpSpPr>
        <p:grpSpPr>
          <a:xfrm>
            <a:off x="703263" y="2916828"/>
            <a:ext cx="4248150" cy="276999"/>
            <a:chOff x="3716526" y="2460828"/>
            <a:chExt cx="4248150" cy="276999"/>
          </a:xfrm>
        </p:grpSpPr>
        <p:sp>
          <p:nvSpPr>
            <p:cNvPr id="18" name="TextBox 17">
              <a:extLst>
                <a:ext uri="{FF2B5EF4-FFF2-40B4-BE49-F238E27FC236}">
                  <a16:creationId xmlns:a16="http://schemas.microsoft.com/office/drawing/2014/main" id="{ABECCA25-6E94-495B-BB49-8FB32289955F}"/>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sudo</a:t>
              </a:r>
              <a:r>
                <a:rPr lang="en-US" altLang="ko-KR" sz="1200" dirty="0">
                  <a:solidFill>
                    <a:schemeClr val="bg1"/>
                  </a:solidFill>
                  <a:latin typeface="SamsungOne-400" panose="020B0503030303020204" pitchFamily="34" charset="0"/>
                  <a:ea typeface="SamsungOne-400" panose="020B0503030303020204" pitchFamily="34" charset="0"/>
                </a:rPr>
                <a:t> apt-get purge </a:t>
              </a:r>
              <a:r>
                <a:rPr lang="en-US" altLang="ko-KR" sz="1200" dirty="0" err="1">
                  <a:solidFill>
                    <a:schemeClr val="bg1"/>
                  </a:solidFill>
                  <a:latin typeface="SamsungOne-400" panose="020B0503030303020204" pitchFamily="34" charset="0"/>
                  <a:ea typeface="SamsungOne-400" panose="020B0503030303020204" pitchFamily="34" charset="0"/>
                </a:rPr>
                <a:t>nodejs</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npm</a:t>
              </a:r>
              <a:endParaRPr lang="en-US" altLang="ko-KR" sz="1200" dirty="0">
                <a:solidFill>
                  <a:schemeClr val="bg1"/>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6A43F3D8-8C0D-4C17-B8E5-005DBCAF784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21" name="직사각형 20">
            <a:extLst>
              <a:ext uri="{FF2B5EF4-FFF2-40B4-BE49-F238E27FC236}">
                <a16:creationId xmlns:a16="http://schemas.microsoft.com/office/drawing/2014/main" id="{E2375B63-C3E7-4EC2-9B08-F43E33A23E5F}"/>
              </a:ext>
            </a:extLst>
          </p:cNvPr>
          <p:cNvSpPr/>
          <p:nvPr/>
        </p:nvSpPr>
        <p:spPr>
          <a:xfrm>
            <a:off x="703263" y="3365437"/>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rPr>
              <a:t>Sau đó </a:t>
            </a:r>
            <a:r>
              <a:rPr lang="en-US" altLang="ko-KR" sz="1300" dirty="0" err="1">
                <a:solidFill>
                  <a:schemeClr val="tx1">
                    <a:lumMod val="85000"/>
                    <a:lumOff val="15000"/>
                  </a:schemeClr>
                </a:solidFill>
                <a:latin typeface="SamsungOne-400" panose="020B0503030303020204" pitchFamily="34" charset="0"/>
              </a:rPr>
              <a:t>bật</a:t>
            </a:r>
            <a:r>
              <a:rPr lang="en-US" altLang="ko-KR" sz="1300" dirty="0">
                <a:solidFill>
                  <a:schemeClr val="tx1">
                    <a:lumMod val="85000"/>
                    <a:lumOff val="15000"/>
                  </a:schemeClr>
                </a:solidFill>
                <a:latin typeface="SamsungOne-400" panose="020B0503030303020204" pitchFamily="34" charset="0"/>
              </a:rPr>
              <a:t> repo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nodesource</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a:t>
            </a:r>
          </a:p>
        </p:txBody>
      </p:sp>
      <p:grpSp>
        <p:nvGrpSpPr>
          <p:cNvPr id="24" name="그룹 23">
            <a:extLst>
              <a:ext uri="{FF2B5EF4-FFF2-40B4-BE49-F238E27FC236}">
                <a16:creationId xmlns:a16="http://schemas.microsoft.com/office/drawing/2014/main" id="{7D8F7C77-0B85-4529-9791-6CA3F86246FC}"/>
              </a:ext>
            </a:extLst>
          </p:cNvPr>
          <p:cNvGrpSpPr/>
          <p:nvPr/>
        </p:nvGrpSpPr>
        <p:grpSpPr>
          <a:xfrm>
            <a:off x="703263" y="3710864"/>
            <a:ext cx="4248149" cy="461665"/>
            <a:chOff x="3716526" y="2460828"/>
            <a:chExt cx="4248149" cy="461665"/>
          </a:xfrm>
        </p:grpSpPr>
        <p:sp>
          <p:nvSpPr>
            <p:cNvPr id="25" name="TextBox 24">
              <a:extLst>
                <a:ext uri="{FF2B5EF4-FFF2-40B4-BE49-F238E27FC236}">
                  <a16:creationId xmlns:a16="http://schemas.microsoft.com/office/drawing/2014/main" id="{B1A1B270-337C-42A4-A607-5D8527FF9F9C}"/>
                </a:ext>
              </a:extLst>
            </p:cNvPr>
            <p:cNvSpPr txBox="1"/>
            <p:nvPr/>
          </p:nvSpPr>
          <p:spPr>
            <a:xfrm>
              <a:off x="3800649" y="2460828"/>
              <a:ext cx="4164026" cy="461665"/>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curl -</a:t>
              </a:r>
              <a:r>
                <a:rPr lang="en-US" altLang="ko-KR" sz="1200" dirty="0" err="1">
                  <a:solidFill>
                    <a:schemeClr val="bg1"/>
                  </a:solidFill>
                  <a:latin typeface="SamsungOne-400" panose="020B0503030303020204" pitchFamily="34" charset="0"/>
                  <a:ea typeface="SamsungOne-400" panose="020B0503030303020204" pitchFamily="34" charset="0"/>
                </a:rPr>
                <a:t>sL</a:t>
              </a:r>
              <a:r>
                <a:rPr lang="en-US" altLang="ko-KR" sz="1200" dirty="0">
                  <a:solidFill>
                    <a:schemeClr val="bg1"/>
                  </a:solidFill>
                  <a:latin typeface="SamsungOne-400" panose="020B0503030303020204" pitchFamily="34" charset="0"/>
                  <a:ea typeface="SamsungOne-400" panose="020B0503030303020204" pitchFamily="34" charset="0"/>
                </a:rPr>
                <a:t> https://deb.nodesource.com/setup | </a:t>
              </a:r>
              <a:r>
                <a:rPr lang="en-US" altLang="ko-KR" sz="1200" dirty="0" err="1">
                  <a:solidFill>
                    <a:schemeClr val="bg1"/>
                  </a:solidFill>
                  <a:latin typeface="SamsungOne-400" panose="020B0503030303020204" pitchFamily="34" charset="0"/>
                  <a:ea typeface="SamsungOne-400" panose="020B0503030303020204" pitchFamily="34" charset="0"/>
                </a:rPr>
                <a:t>sudo</a:t>
              </a:r>
              <a:r>
                <a:rPr lang="en-US" altLang="ko-KR" sz="1200" dirty="0">
                  <a:solidFill>
                    <a:schemeClr val="bg1"/>
                  </a:solidFill>
                  <a:latin typeface="SamsungOne-400" panose="020B0503030303020204" pitchFamily="34" charset="0"/>
                  <a:ea typeface="SamsungOne-400" panose="020B0503030303020204" pitchFamily="34" charset="0"/>
                </a:rPr>
                <a:t> bash -</a:t>
              </a:r>
            </a:p>
            <a:p>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sudo</a:t>
              </a:r>
              <a:r>
                <a:rPr lang="en-US" altLang="ko-KR" sz="1200" dirty="0">
                  <a:solidFill>
                    <a:schemeClr val="bg1"/>
                  </a:solidFill>
                  <a:latin typeface="SamsungOne-400" panose="020B0503030303020204" pitchFamily="34" charset="0"/>
                  <a:ea typeface="SamsungOne-400" panose="020B0503030303020204" pitchFamily="34" charset="0"/>
                </a:rPr>
                <a:t> apt-get install -y </a:t>
              </a:r>
              <a:r>
                <a:rPr lang="en-US" altLang="ko-KR" sz="1200" dirty="0" err="1">
                  <a:solidFill>
                    <a:schemeClr val="bg1"/>
                  </a:solidFill>
                  <a:latin typeface="SamsungOne-400" panose="020B0503030303020204" pitchFamily="34" charset="0"/>
                  <a:ea typeface="SamsungOne-400" panose="020B0503030303020204" pitchFamily="34" charset="0"/>
                </a:rPr>
                <a:t>nodejs</a:t>
              </a:r>
              <a:endParaRPr lang="en-US" altLang="ko-KR" sz="1200" dirty="0">
                <a:solidFill>
                  <a:schemeClr val="bg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247CC935-A5D9-4AD2-9F72-CFF51DC78F35}"/>
                </a:ext>
              </a:extLst>
            </p:cNvPr>
            <p:cNvSpPr/>
            <p:nvPr/>
          </p:nvSpPr>
          <p:spPr>
            <a:xfrm>
              <a:off x="3716526" y="2460830"/>
              <a:ext cx="84123"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12978821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0825"/>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Khi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gắng</a:t>
            </a:r>
            <a:r>
              <a:rPr lang="en-US" altLang="ko-KR" sz="1400" dirty="0">
                <a:solidFill>
                  <a:schemeClr val="tx1"/>
                </a:solidFill>
                <a:latin typeface="SamsungOne-400" panose="020B0503030303020204" pitchFamily="34" charset="0"/>
                <a:ea typeface="SamsungOne-400" panose="020B0503030303020204" pitchFamily="34" charset="0"/>
              </a:rPr>
              <a:t> tìm </a:t>
            </a:r>
            <a:r>
              <a:rPr lang="en-US" altLang="ko-KR" sz="1400" dirty="0" err="1">
                <a:solidFill>
                  <a:schemeClr val="tx1"/>
                </a:solidFill>
                <a:latin typeface="SamsungOne-400" panose="020B0503030303020204" pitchFamily="34" charset="0"/>
                <a:ea typeface="SamsungOne-400" panose="020B0503030303020204" pitchFamily="34" charset="0"/>
              </a:rPr>
              <a:t>kiếm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a:t>
            </a:r>
            <a:r>
              <a:rPr lang="en-US" altLang="ko-KR" sz="1400" dirty="0">
                <a:solidFill>
                  <a:schemeClr val="tx1"/>
                </a:solidFill>
                <a:latin typeface="SamsungOne-400" panose="020B0503030303020204" pitchFamily="34" charset="0"/>
                <a:ea typeface="SamsungOne-400" panose="020B0503030303020204" pitchFamily="34" charset="0"/>
              </a:rPr>
              <a:t> gì đó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xảy</a:t>
            </a:r>
            <a:r>
              <a:rPr lang="en-US" altLang="ko-KR" sz="1400" dirty="0">
                <a:solidFill>
                  <a:schemeClr val="tx1"/>
                </a:solidFill>
                <a:latin typeface="SamsungOne-400" panose="020B0503030303020204" pitchFamily="34" charset="0"/>
                <a:ea typeface="SamsungOne-400" panose="020B0503030303020204" pitchFamily="34" charset="0"/>
              </a:rPr>
              <a:t> ra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nếu</a:t>
            </a:r>
            <a:r>
              <a:rPr lang="en-US" altLang="ko-KR" sz="1400" dirty="0">
                <a:solidFill>
                  <a:schemeClr val="tx1"/>
                </a:solidFill>
                <a:latin typeface="SamsungOne-400" panose="020B0503030303020204" pitchFamily="34" charset="0"/>
                <a:ea typeface="SamsungOne-400" panose="020B0503030303020204" pitchFamily="34" charset="0"/>
              </a:rPr>
              <a:t> bạn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sudo</a:t>
            </a:r>
            <a:r>
              <a:rPr lang="en-US" altLang="ko-KR" sz="1400" dirty="0">
                <a:solidFill>
                  <a:schemeClr val="tx1"/>
                </a:solidFill>
                <a:latin typeface="SamsungOne-400" panose="020B0503030303020204" pitchFamily="34" charset="0"/>
                <a:ea typeface="SamsungOne-400" panose="020B0503030303020204" pitchFamily="34" charset="0"/>
              </a:rPr>
              <a:t>’ ngay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bạn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là </a:t>
            </a:r>
            <a:r>
              <a:rPr lang="en-US" altLang="ko-KR" sz="1400" dirty="0" err="1">
                <a:solidFill>
                  <a:schemeClr val="tx1"/>
                </a:solidFill>
                <a:latin typeface="SamsungOne-400" panose="020B0503030303020204" pitchFamily="34" charset="0"/>
                <a:ea typeface="SamsungOne-400" panose="020B0503030303020204" pitchFamily="34" charset="0"/>
              </a:rPr>
              <a:t>quản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viên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0" name="직사각형 9">
            <a:extLst>
              <a:ext uri="{FF2B5EF4-FFF2-40B4-BE49-F238E27FC236}">
                <a16:creationId xmlns:a16="http://schemas.microsoft.com/office/drawing/2014/main" id="{5ABDC5A2-4380-4888-ACBA-CEE5072835BC}"/>
              </a:ext>
            </a:extLst>
          </p:cNvPr>
          <p:cNvSpPr/>
          <p:nvPr/>
        </p:nvSpPr>
        <p:spPr>
          <a:xfrm>
            <a:off x="703263" y="196071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Đây có vẻ như là sự cố về quyền trong thư mục chính của bạn. Để đòi lại quyền sở hữu thư mục .npm, hãy thực thi.</a:t>
            </a:r>
            <a:endParaRPr lang="en-US" altLang="ko-KR" sz="1300" dirty="0">
              <a:solidFill>
                <a:schemeClr val="tx1">
                  <a:lumMod val="85000"/>
                  <a:lumOff val="15000"/>
                </a:schemeClr>
              </a:solidFill>
              <a:latin typeface="SamsungOne-400" panose="020B0503030303020204" pitchFamily="34" charset="0"/>
            </a:endParaRPr>
          </a:p>
        </p:txBody>
      </p:sp>
      <p:grpSp>
        <p:nvGrpSpPr>
          <p:cNvPr id="17" name="그룹 16">
            <a:extLst>
              <a:ext uri="{FF2B5EF4-FFF2-40B4-BE49-F238E27FC236}">
                <a16:creationId xmlns:a16="http://schemas.microsoft.com/office/drawing/2014/main" id="{F2238019-15D7-48AA-936F-344FB7AC6E52}"/>
              </a:ext>
            </a:extLst>
          </p:cNvPr>
          <p:cNvGrpSpPr/>
          <p:nvPr/>
        </p:nvGrpSpPr>
        <p:grpSpPr>
          <a:xfrm>
            <a:off x="703263" y="2315137"/>
            <a:ext cx="4248150" cy="276999"/>
            <a:chOff x="3716526" y="2460828"/>
            <a:chExt cx="4248150" cy="276999"/>
          </a:xfrm>
        </p:grpSpPr>
        <p:sp>
          <p:nvSpPr>
            <p:cNvPr id="18" name="TextBox 17">
              <a:extLst>
                <a:ext uri="{FF2B5EF4-FFF2-40B4-BE49-F238E27FC236}">
                  <a16:creationId xmlns:a16="http://schemas.microsoft.com/office/drawing/2014/main" id="{ABECCA25-6E94-495B-BB49-8FB32289955F}"/>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sudo</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chown</a:t>
              </a:r>
              <a:r>
                <a:rPr lang="en-US" altLang="ko-KR" sz="1200" dirty="0">
                  <a:solidFill>
                    <a:schemeClr val="bg1"/>
                  </a:solidFill>
                  <a:latin typeface="SamsungOne-400" panose="020B0503030303020204" pitchFamily="34" charset="0"/>
                  <a:ea typeface="SamsungOne-400" panose="020B0503030303020204" pitchFamily="34" charset="0"/>
                </a:rPr>
                <a:t> -R $(</a:t>
              </a:r>
              <a:r>
                <a:rPr lang="en-US" altLang="ko-KR" sz="1200" dirty="0" err="1">
                  <a:solidFill>
                    <a:schemeClr val="bg1"/>
                  </a:solidFill>
                  <a:latin typeface="SamsungOne-400" panose="020B0503030303020204" pitchFamily="34" charset="0"/>
                  <a:ea typeface="SamsungOne-400" panose="020B0503030303020204" pitchFamily="34" charset="0"/>
                </a:rPr>
                <a:t>whoami</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npm</a:t>
              </a:r>
              <a:endParaRPr lang="en-US" altLang="ko-KR" sz="1200" dirty="0">
                <a:solidFill>
                  <a:schemeClr val="bg1"/>
                </a:solidFill>
                <a:latin typeface="SamsungOne-400" panose="020B0503030303020204" pitchFamily="34" charset="0"/>
                <a:ea typeface="SamsungOne-400" panose="020B0503030303020204" pitchFamily="34" charset="0"/>
              </a:endParaRPr>
            </a:p>
          </p:txBody>
        </p:sp>
        <p:sp>
          <p:nvSpPr>
            <p:cNvPr id="20" name="직사각형 19">
              <a:extLst>
                <a:ext uri="{FF2B5EF4-FFF2-40B4-BE49-F238E27FC236}">
                  <a16:creationId xmlns:a16="http://schemas.microsoft.com/office/drawing/2014/main" id="{6A43F3D8-8C0D-4C17-B8E5-005DBCAF784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21" name="직사각형 20">
            <a:extLst>
              <a:ext uri="{FF2B5EF4-FFF2-40B4-BE49-F238E27FC236}">
                <a16:creationId xmlns:a16="http://schemas.microsoft.com/office/drawing/2014/main" id="{E2375B63-C3E7-4EC2-9B08-F43E33A23E5F}"/>
              </a:ext>
            </a:extLst>
          </p:cNvPr>
          <p:cNvSpPr/>
          <p:nvPr/>
        </p:nvSpPr>
        <p:spPr>
          <a:xfrm>
            <a:off x="703263" y="2745538"/>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Ngoài ra, nếu </a:t>
            </a:r>
            <a:r>
              <a:rPr lang="en-US" altLang="ko-KR" sz="1300" dirty="0">
                <a:solidFill>
                  <a:schemeClr val="tx1">
                    <a:lumMod val="85000"/>
                    <a:lumOff val="15000"/>
                  </a:schemeClr>
                </a:solidFill>
                <a:latin typeface="SamsungOne-400" panose="020B0503030303020204" pitchFamily="34" charset="0"/>
              </a:rPr>
              <a:t>bắt </a:t>
            </a:r>
            <a:r>
              <a:rPr lang="en-US" altLang="ko-KR" sz="1300" dirty="0" err="1">
                <a:solidFill>
                  <a:schemeClr val="tx1">
                    <a:lumMod val="85000"/>
                    <a:lumOff val="15000"/>
                  </a:schemeClr>
                </a:solidFill>
                <a:latin typeface="SamsungOne-400" panose="020B0503030303020204" pitchFamily="34" charset="0"/>
              </a:rPr>
              <a:t>buộc</a:t>
            </a:r>
            <a:r>
              <a:rPr lang="vi-VN" altLang="ko-KR" sz="1300" dirty="0">
                <a:solidFill>
                  <a:schemeClr val="tx1">
                    <a:lumMod val="85000"/>
                    <a:lumOff val="15000"/>
                  </a:schemeClr>
                </a:solidFill>
                <a:latin typeface="SamsungOne-400" panose="020B0503030303020204" pitchFamily="34" charset="0"/>
              </a:rPr>
              <a:t>, bạn sẽ cần quyền ghi trong thư mục </a:t>
            </a:r>
            <a:r>
              <a:rPr lang="vi-VN" altLang="ko-KR" sz="1300" dirty="0">
                <a:solidFill>
                  <a:srgbClr val="0033FF"/>
                </a:solidFill>
                <a:latin typeface="SamsungOne-400" panose="020B0503030303020204" pitchFamily="34" charset="0"/>
              </a:rPr>
              <a:t>node_modules</a:t>
            </a:r>
            <a:r>
              <a:rPr lang="vi-VN" altLang="ko-KR" sz="1300" dirty="0">
                <a:solidFill>
                  <a:schemeClr val="tx1">
                    <a:lumMod val="85000"/>
                    <a:lumOff val="15000"/>
                  </a:schemeClr>
                </a:solidFill>
                <a:latin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3B943007-33CC-4B3E-B069-BE0E88D93285}"/>
              </a:ext>
            </a:extLst>
          </p:cNvPr>
          <p:cNvGrpSpPr/>
          <p:nvPr/>
        </p:nvGrpSpPr>
        <p:grpSpPr>
          <a:xfrm>
            <a:off x="703263" y="3133828"/>
            <a:ext cx="4248150" cy="276999"/>
            <a:chOff x="3716526" y="2460828"/>
            <a:chExt cx="4248150" cy="276999"/>
          </a:xfrm>
        </p:grpSpPr>
        <p:sp>
          <p:nvSpPr>
            <p:cNvPr id="14" name="TextBox 13">
              <a:extLst>
                <a:ext uri="{FF2B5EF4-FFF2-40B4-BE49-F238E27FC236}">
                  <a16:creationId xmlns:a16="http://schemas.microsoft.com/office/drawing/2014/main" id="{A9BFCFD1-B568-4824-A945-68C7E2DCD9AD}"/>
                </a:ext>
              </a:extLst>
            </p:cNvPr>
            <p:cNvSpPr txBox="1"/>
            <p:nvPr/>
          </p:nvSpPr>
          <p:spPr>
            <a:xfrm>
              <a:off x="3800649" y="2460828"/>
              <a:ext cx="4164027"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 sudo chown -R $USER /usr/local/lib/node_modules</a:t>
              </a:r>
            </a:p>
          </p:txBody>
        </p:sp>
        <p:sp>
          <p:nvSpPr>
            <p:cNvPr id="15" name="직사각형 14">
              <a:extLst>
                <a:ext uri="{FF2B5EF4-FFF2-40B4-BE49-F238E27FC236}">
                  <a16:creationId xmlns:a16="http://schemas.microsoft.com/office/drawing/2014/main" id="{2F971CAE-8567-4164-86FA-9062EFEB0C50}"/>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42840212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 WARN chưa </a:t>
            </a:r>
            <a:r>
              <a:rPr lang="en-US" altLang="ko-KR" sz="1400" dirty="0" err="1">
                <a:solidFill>
                  <a:schemeClr val="tx1"/>
                </a:solidFill>
                <a:latin typeface="SamsungOne-400" panose="020B0503030303020204" pitchFamily="34" charset="0"/>
                <a:ea typeface="SamsungOne-400" panose="020B0503030303020204" pitchFamily="34" charset="0"/>
              </a:rPr>
              <a:t>đáp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được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(unmet dependency)</a:t>
            </a:r>
          </a:p>
        </p:txBody>
      </p:sp>
      <p:sp>
        <p:nvSpPr>
          <p:cNvPr id="16" name="직사각형 15">
            <a:extLst>
              <a:ext uri="{FF2B5EF4-FFF2-40B4-BE49-F238E27FC236}">
                <a16:creationId xmlns:a16="http://schemas.microsoft.com/office/drawing/2014/main" id="{2D5000BA-18B9-49FD-9991-60C579FEB927}"/>
              </a:ext>
            </a:extLst>
          </p:cNvPr>
          <p:cNvSpPr/>
          <p:nvPr/>
        </p:nvSpPr>
        <p:spPr>
          <a:xfrm>
            <a:off x="703263" y="1751161"/>
            <a:ext cx="8496300" cy="2561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rPr>
              <a:t>Sau đây là </a:t>
            </a:r>
            <a:r>
              <a:rPr lang="en-US" altLang="ko-KR" sz="1300" dirty="0" err="1">
                <a:solidFill>
                  <a:schemeClr val="tx1">
                    <a:lumMod val="85000"/>
                    <a:lumOff val="15000"/>
                  </a:schemeClr>
                </a:solidFill>
                <a:latin typeface="SamsungOne-400" panose="020B0503030303020204" pitchFamily="34" charset="0"/>
              </a:rPr>
              <a:t>những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pháp</a:t>
            </a:r>
            <a:r>
              <a:rPr lang="en-US" altLang="ko-KR" sz="1300" dirty="0">
                <a:solidFill>
                  <a:schemeClr val="tx1">
                    <a:lumMod val="85000"/>
                    <a:lumOff val="15000"/>
                  </a:schemeClr>
                </a:solidFill>
                <a:latin typeface="SamsungOne-400" panose="020B0503030303020204" pitchFamily="34" charset="0"/>
              </a:rPr>
              <a:t> có thể</a:t>
            </a:r>
          </a:p>
          <a:p>
            <a:pPr marL="355600" lvl="1" indent="-179388">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Cần cài đặt các mô-đun cấp cao nhất theo cách thủ công, chứa 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unmet dependency: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npm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0033FF"/>
                </a:solidFill>
                <a:latin typeface="SamsungOne-400" panose="020B0503030303020204" pitchFamily="34" charset="0"/>
                <a:hlinkClick r:id="rId4">
                  <a:extLst>
                    <a:ext uri="{A12FA001-AC4F-418D-AE19-62706E023703}">
                      <ahyp:hlinkClr xmlns:ahyp="http://schemas.microsoft.com/office/drawing/2018/hyperlinkcolor" val="tx"/>
                    </a:ext>
                  </a:extLst>
                </a:hlinkClick>
              </a:rPr>
              <a:t>findup-sync@0.1.2</a:t>
            </a:r>
            <a:endParaRPr lang="en-US" altLang="ko-KR" sz="1300" b="1" dirty="0">
              <a:solidFill>
                <a:srgbClr val="0033FF"/>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lại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package.json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module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trò</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module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dưới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lại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0033FF"/>
                </a:solidFill>
                <a:latin typeface="SamsungOne-400" panose="020B0503030303020204" pitchFamily="34" charset="0"/>
                <a:ea typeface="SamsungOne-400" panose="020B0503030303020204" pitchFamily="34" charset="0"/>
              </a:rPr>
              <a:t>cài</a:t>
            </a:r>
            <a:r>
              <a:rPr lang="en-US" altLang="ko-KR" sz="1300" dirty="0">
                <a:solidFill>
                  <a:srgbClr val="0033FF"/>
                </a:solidFill>
                <a:latin typeface="SamsungOne-400" panose="020B0503030303020204" pitchFamily="34" charset="0"/>
                <a:ea typeface="SamsungOne-400" panose="020B0503030303020204" pitchFamily="34" charset="0"/>
              </a:rPr>
              <a:t> </a:t>
            </a:r>
            <a:r>
              <a:rPr lang="en-US" altLang="ko-KR" sz="1300" dirty="0" err="1">
                <a:solidFill>
                  <a:srgbClr val="0033FF"/>
                </a:solidFill>
                <a:latin typeface="SamsungOne-400" panose="020B0503030303020204" pitchFamily="34" charset="0"/>
                <a:ea typeface="SamsungOne-400" panose="020B0503030303020204" pitchFamily="34" charset="0"/>
              </a:rPr>
              <a:t>đặt</a:t>
            </a:r>
            <a:r>
              <a:rPr lang="en-US" altLang="ko-KR" sz="1300" dirty="0">
                <a:solidFill>
                  <a:srgbClr val="0033FF"/>
                </a:solidFill>
                <a:latin typeface="SamsungOne-400" panose="020B0503030303020204" pitchFamily="34" charset="0"/>
                <a:ea typeface="SamsungOne-400" panose="020B0503030303020204" pitchFamily="34" charset="0"/>
              </a:rPr>
              <a:t> </a:t>
            </a:r>
            <a:r>
              <a:rPr lang="en-US" altLang="ko-KR" sz="1300" b="1" dirty="0" err="1">
                <a:solidFill>
                  <a:srgbClr val="0033FF"/>
                </a:solidFill>
                <a:latin typeface="SamsungOne-400" panose="020B0503030303020204" pitchFamily="34" charset="0"/>
              </a:rPr>
              <a:t>npm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lvl="1"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Sự</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cố</a:t>
            </a:r>
            <a:r>
              <a:rPr lang="en-US" altLang="ko-KR" sz="1300" dirty="0">
                <a:solidFill>
                  <a:schemeClr val="tx1">
                    <a:lumMod val="85000"/>
                    <a:lumOff val="15000"/>
                  </a:schemeClr>
                </a:solidFill>
                <a:latin typeface="SamsungOne-400" panose="020B0503030303020204" pitchFamily="34" charset="0"/>
              </a:rPr>
              <a:t> có thể do </a:t>
            </a:r>
            <a:r>
              <a:rPr lang="en-US" altLang="ko-KR" sz="1300" dirty="0" err="1">
                <a:solidFill>
                  <a:schemeClr val="tx1">
                    <a:lumMod val="85000"/>
                    <a:lumOff val="15000"/>
                  </a:schemeClr>
                </a:solidFill>
                <a:latin typeface="SamsungOne-400" panose="020B0503030303020204" pitchFamily="34" charset="0"/>
              </a:rPr>
              <a:t>npm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rPr>
              <a:t> thể </a:t>
            </a:r>
            <a:r>
              <a:rPr lang="en-US" altLang="ko-KR" sz="1300" dirty="0" err="1">
                <a:solidFill>
                  <a:schemeClr val="tx1">
                    <a:lumMod val="85000"/>
                    <a:lumOff val="15000"/>
                  </a:schemeClr>
                </a:solidFill>
                <a:latin typeface="SamsungOne-400" panose="020B0503030303020204" pitchFamily="34" charset="0"/>
              </a:rPr>
              <a:t>tải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xuống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gói</a:t>
            </a:r>
            <a:r>
              <a:rPr lang="en-US" altLang="ko-KR" sz="1300" dirty="0">
                <a:solidFill>
                  <a:schemeClr val="tx1">
                    <a:lumMod val="85000"/>
                    <a:lumOff val="15000"/>
                  </a:schemeClr>
                </a:solidFill>
                <a:latin typeface="SamsungOne-400" panose="020B0503030303020204" pitchFamily="34" charset="0"/>
              </a:rPr>
              <a:t> do </a:t>
            </a:r>
            <a:r>
              <a:rPr lang="en-US" altLang="ko-KR" sz="1300" dirty="0" err="1">
                <a:solidFill>
                  <a:schemeClr val="tx1">
                    <a:lumMod val="85000"/>
                    <a:lumOff val="15000"/>
                  </a:schemeClr>
                </a:solidFill>
                <a:latin typeface="SamsungOne-400" panose="020B0503030303020204" pitchFamily="34" charset="0"/>
              </a:rPr>
              <a:t>hết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chờ</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rPr>
              <a:t> do </a:t>
            </a:r>
            <a:r>
              <a:rPr lang="en-US" altLang="ko-KR" sz="1300" dirty="0" err="1">
                <a:solidFill>
                  <a:schemeClr val="tx1">
                    <a:lumMod val="85000"/>
                    <a:lumOff val="15000"/>
                  </a:schemeClr>
                </a:solidFill>
                <a:latin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rPr>
              <a:t> </a:t>
            </a:r>
          </a:p>
          <a:p>
            <a:pPr marL="1825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rPr>
              <a:t>Bạn có thể </a:t>
            </a:r>
            <a:r>
              <a:rPr lang="en-US" altLang="ko-KR" sz="1300" dirty="0" err="1">
                <a:solidFill>
                  <a:schemeClr val="tx1">
                    <a:lumMod val="85000"/>
                    <a:lumOff val="15000"/>
                  </a:schemeClr>
                </a:solidFill>
                <a:latin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gói</a:t>
            </a:r>
            <a:r>
              <a:rPr lang="en-US" altLang="ko-KR" sz="1300" dirty="0">
                <a:solidFill>
                  <a:schemeClr val="tx1">
                    <a:lumMod val="85000"/>
                    <a:lumOff val="15000"/>
                  </a:schemeClr>
                </a:solidFill>
                <a:latin typeface="SamsungOne-400" panose="020B0503030303020204" pitchFamily="34" charset="0"/>
              </a:rPr>
              <a:t> bị </a:t>
            </a:r>
            <a:r>
              <a:rPr lang="en-US" altLang="ko-KR" sz="1300" dirty="0" err="1">
                <a:solidFill>
                  <a:schemeClr val="tx1">
                    <a:lumMod val="85000"/>
                    <a:lumOff val="15000"/>
                  </a:schemeClr>
                </a:solidFill>
                <a:latin typeface="SamsungOne-400" panose="020B0503030303020204" pitchFamily="34" charset="0"/>
              </a:rPr>
              <a:t>lỗi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thủ</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npm</a:t>
            </a:r>
            <a:r>
              <a:rPr lang="en-US" altLang="ko-KR" sz="1300" dirty="0">
                <a:solidFill>
                  <a:schemeClr val="tx1">
                    <a:lumMod val="85000"/>
                    <a:lumOff val="15000"/>
                  </a:schemeClr>
                </a:solidFill>
                <a:latin typeface="SamsungOne-400" panose="020B0503030303020204" pitchFamily="34" charset="0"/>
              </a:rPr>
              <a:t> install </a:t>
            </a:r>
            <a:r>
              <a:rPr lang="en-US" altLang="ko-KR" sz="1300" b="1" dirty="0">
                <a:solidFill>
                  <a:srgbClr val="0033FF"/>
                </a:solidFill>
                <a:latin typeface="SamsungOne-400" panose="020B0503030303020204" pitchFamily="34" charset="0"/>
                <a:hlinkClick r:id="rId4">
                  <a:extLst>
                    <a:ext uri="{A12FA001-AC4F-418D-AE19-62706E023703}">
                      <ahyp:hlinkClr xmlns:ahyp="http://schemas.microsoft.com/office/drawing/2018/hyperlinkcolor" val="tx"/>
                    </a:ext>
                  </a:extLst>
                </a:hlinkClick>
              </a:rPr>
              <a:t>findup-sync@0.1.2</a:t>
            </a:r>
            <a:r>
              <a:rPr lang="en-US" altLang="ko-KR" sz="1300" b="1" dirty="0">
                <a:solidFill>
                  <a:srgbClr val="0033FF"/>
                </a:solidFill>
                <a:latin typeface="SamsungOne-400" panose="020B0503030303020204" pitchFamily="34" charset="0"/>
              </a:rPr>
              <a:t>.</a:t>
            </a:r>
          </a:p>
          <a:p>
            <a:pPr marL="182563" lvl="1"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Nếu bạn gặp thông báo lỗi như thế này khi cố gắng cài đặt npm từ gói gốc.</a:t>
            </a:r>
            <a:endParaRPr lang="en-US" altLang="ko-KR" sz="1300" b="1" dirty="0">
              <a:solidFill>
                <a:srgbClr val="0033FF"/>
              </a:solidFill>
              <a:latin typeface="SamsungOne-400" panose="020B0503030303020204" pitchFamily="34" charset="0"/>
            </a:endParaRPr>
          </a:p>
        </p:txBody>
      </p:sp>
      <p:grpSp>
        <p:nvGrpSpPr>
          <p:cNvPr id="23" name="그룹 22">
            <a:extLst>
              <a:ext uri="{FF2B5EF4-FFF2-40B4-BE49-F238E27FC236}">
                <a16:creationId xmlns:a16="http://schemas.microsoft.com/office/drawing/2014/main" id="{4A280379-005D-46C7-84F9-8A5CB4A30B16}"/>
              </a:ext>
            </a:extLst>
          </p:cNvPr>
          <p:cNvGrpSpPr/>
          <p:nvPr/>
        </p:nvGrpSpPr>
        <p:grpSpPr>
          <a:xfrm>
            <a:off x="703263" y="4338250"/>
            <a:ext cx="8496299" cy="461665"/>
            <a:chOff x="3716526" y="2460828"/>
            <a:chExt cx="8496299" cy="461665"/>
          </a:xfrm>
        </p:grpSpPr>
        <p:sp>
          <p:nvSpPr>
            <p:cNvPr id="24" name="TextBox 23">
              <a:extLst>
                <a:ext uri="{FF2B5EF4-FFF2-40B4-BE49-F238E27FC236}">
                  <a16:creationId xmlns:a16="http://schemas.microsoft.com/office/drawing/2014/main" id="{51D19EB8-642D-445A-B6E9-4E3DE9B1F1F8}"/>
                </a:ext>
              </a:extLst>
            </p:cNvPr>
            <p:cNvSpPr txBox="1"/>
            <p:nvPr/>
          </p:nvSpPr>
          <p:spPr>
            <a:xfrm>
              <a:off x="3800649" y="2460828"/>
              <a:ext cx="8412176" cy="461665"/>
            </a:xfrm>
            <a:prstGeom prst="rect">
              <a:avLst/>
            </a:prstGeom>
            <a:solidFill>
              <a:schemeClr val="tx1"/>
            </a:solidFill>
          </p:spPr>
          <p:txBody>
            <a:bodyPr wrap="square" rtlCol="0">
              <a:spAutoFit/>
            </a:bodyPr>
            <a:lstStyle/>
            <a:p>
              <a:r>
                <a:rPr lang="en-US" altLang="ko-KR" sz="1200" dirty="0" err="1">
                  <a:solidFill>
                    <a:schemeClr val="bg1"/>
                  </a:solidFill>
                  <a:latin typeface="SamsungOne-400" panose="020B0503030303020204" pitchFamily="34" charset="0"/>
                  <a:ea typeface="SamsungOne-400" panose="020B0503030303020204" pitchFamily="34" charset="0"/>
                </a:rPr>
                <a:t>npm</a:t>
              </a:r>
              <a:r>
                <a:rPr lang="en-US" altLang="ko-KR" sz="1200" dirty="0">
                  <a:solidFill>
                    <a:schemeClr val="bg1"/>
                  </a:solidFill>
                  <a:latin typeface="SamsungOne-400" panose="020B0503030303020204" pitchFamily="34" charset="0"/>
                  <a:ea typeface="SamsungOne-400" panose="020B0503030303020204" pitchFamily="34" charset="0"/>
                </a:rPr>
                <a:t> WARN unmet dependency /Users/</a:t>
              </a:r>
              <a:r>
                <a:rPr lang="en-US" altLang="ko-KR" sz="1200" dirty="0" err="1">
                  <a:solidFill>
                    <a:schemeClr val="bg1"/>
                  </a:solidFill>
                  <a:latin typeface="SamsungOne-400" panose="020B0503030303020204" pitchFamily="34" charset="0"/>
                  <a:ea typeface="SamsungOne-400" panose="020B0503030303020204" pitchFamily="34" charset="0"/>
                </a:rPr>
                <a:t>seanmackesey</a:t>
              </a:r>
              <a:r>
                <a:rPr lang="en-US" altLang="ko-KR" sz="1200" dirty="0">
                  <a:solidFill>
                    <a:schemeClr val="bg1"/>
                  </a:solidFill>
                  <a:latin typeface="SamsungOne-400" panose="020B0503030303020204" pitchFamily="34" charset="0"/>
                  <a:ea typeface="SamsungOne-400" panose="020B0503030303020204" pitchFamily="34" charset="0"/>
                </a:rPr>
                <a:t>/</a:t>
              </a:r>
              <a:r>
                <a:rPr lang="en-US" altLang="ko-KR" sz="1200" dirty="0" err="1">
                  <a:solidFill>
                    <a:schemeClr val="bg1"/>
                  </a:solidFill>
                  <a:latin typeface="SamsungOne-400" panose="020B0503030303020204" pitchFamily="34" charset="0"/>
                  <a:ea typeface="SamsungOne-400" panose="020B0503030303020204" pitchFamily="34" charset="0"/>
                </a:rPr>
                <a:t>google_drive</a:t>
              </a:r>
              <a:r>
                <a:rPr lang="en-US" altLang="ko-KR" sz="1200" dirty="0">
                  <a:solidFill>
                    <a:schemeClr val="bg1"/>
                  </a:solidFill>
                  <a:latin typeface="SamsungOne-400" panose="020B0503030303020204" pitchFamily="34" charset="0"/>
                  <a:ea typeface="SamsungOne-400" panose="020B0503030303020204" pitchFamily="34" charset="0"/>
                </a:rPr>
                <a:t>/code/explore/generator/</a:t>
              </a:r>
              <a:r>
                <a:rPr lang="en-US" altLang="ko-KR" sz="1200" dirty="0" err="1">
                  <a:solidFill>
                    <a:schemeClr val="bg1"/>
                  </a:solidFill>
                  <a:latin typeface="SamsungOne-400" panose="020B0503030303020204" pitchFamily="34" charset="0"/>
                  <a:ea typeface="SamsungOne-400" panose="020B0503030303020204" pitchFamily="34" charset="0"/>
                </a:rPr>
                <a:t>node_modules</a:t>
              </a:r>
              <a:r>
                <a:rPr lang="en-US" altLang="ko-KR" sz="1200" dirty="0">
                  <a:solidFill>
                    <a:schemeClr val="bg1"/>
                  </a:solidFill>
                  <a:latin typeface="SamsungOne-400" panose="020B0503030303020204" pitchFamily="34" charset="0"/>
                  <a:ea typeface="SamsungOne-400" panose="020B0503030303020204" pitchFamily="34" charset="0"/>
                </a:rPr>
                <a:t>/</a:t>
              </a:r>
              <a:r>
                <a:rPr lang="en-US" altLang="ko-KR" sz="1200" dirty="0" err="1">
                  <a:solidFill>
                    <a:schemeClr val="bg1"/>
                  </a:solidFill>
                  <a:latin typeface="SamsungOne-400" panose="020B0503030303020204" pitchFamily="34" charset="0"/>
                  <a:ea typeface="SamsungOne-400" panose="020B0503030303020204" pitchFamily="34" charset="0"/>
                </a:rPr>
                <a:t>findup</a:t>
              </a:r>
              <a:r>
                <a:rPr lang="en-US" altLang="ko-KR" sz="1200" dirty="0">
                  <a:solidFill>
                    <a:schemeClr val="bg1"/>
                  </a:solidFill>
                  <a:latin typeface="SamsungOne-400" panose="020B0503030303020204" pitchFamily="34" charset="0"/>
                  <a:ea typeface="SamsungOne-400" panose="020B0503030303020204" pitchFamily="34" charset="0"/>
                </a:rPr>
                <a:t>-sync/</a:t>
              </a:r>
              <a:r>
                <a:rPr lang="en-US" altLang="ko-KR" sz="1200" dirty="0" err="1">
                  <a:solidFill>
                    <a:schemeClr val="bg1"/>
                  </a:solidFill>
                  <a:latin typeface="SamsungOne-400" panose="020B0503030303020204" pitchFamily="34" charset="0"/>
                  <a:ea typeface="SamsungOne-400" panose="020B0503030303020204" pitchFamily="34" charset="0"/>
                </a:rPr>
                <a:t>node_modules</a:t>
              </a:r>
              <a:r>
                <a:rPr lang="en-US" altLang="ko-KR" sz="1200" dirty="0">
                  <a:solidFill>
                    <a:schemeClr val="bg1"/>
                  </a:solidFill>
                  <a:latin typeface="SamsungOne-400" panose="020B0503030303020204" pitchFamily="34" charset="0"/>
                  <a:ea typeface="SamsungOne-400" panose="020B0503030303020204" pitchFamily="34" charset="0"/>
                </a:rPr>
                <a:t>/glob requires graceful-fs@'~1.2.0' but will load</a:t>
              </a:r>
            </a:p>
          </p:txBody>
        </p:sp>
        <p:sp>
          <p:nvSpPr>
            <p:cNvPr id="25" name="직사각형 24">
              <a:extLst>
                <a:ext uri="{FF2B5EF4-FFF2-40B4-BE49-F238E27FC236}">
                  <a16:creationId xmlns:a16="http://schemas.microsoft.com/office/drawing/2014/main" id="{407D2D7E-7DBB-4089-8883-F8B29F01F0A6}"/>
                </a:ext>
              </a:extLst>
            </p:cNvPr>
            <p:cNvSpPr/>
            <p:nvPr/>
          </p:nvSpPr>
          <p:spPr>
            <a:xfrm>
              <a:off x="3716526" y="2460830"/>
              <a:ext cx="84123"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26" name="직사각형 25">
            <a:extLst>
              <a:ext uri="{FF2B5EF4-FFF2-40B4-BE49-F238E27FC236}">
                <a16:creationId xmlns:a16="http://schemas.microsoft.com/office/drawing/2014/main" id="{9919E93E-76B2-4BE5-9ADF-03596ABB98D6}"/>
              </a:ext>
            </a:extLst>
          </p:cNvPr>
          <p:cNvSpPr/>
          <p:nvPr/>
        </p:nvSpPr>
        <p:spPr>
          <a:xfrm>
            <a:off x="703263" y="4863520"/>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Khả năng do độ phân giải phụ thuộc bị hỏng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nhẹ</a:t>
            </a:r>
            <a:r>
              <a:rPr lang="vi-VN" altLang="ko-KR" sz="1300" dirty="0">
                <a:solidFill>
                  <a:schemeClr val="tx1">
                    <a:lumMod val="85000"/>
                    <a:lumOff val="15000"/>
                  </a:schemeClr>
                </a:solidFill>
                <a:latin typeface="SamsungOne-400" panose="020B0503030303020204" pitchFamily="34" charset="0"/>
              </a:rPr>
              <a:t>, xem</a:t>
            </a:r>
            <a:endParaRPr lang="en-US" altLang="ko-KR" sz="1300" dirty="0">
              <a:solidFill>
                <a:schemeClr val="tx1">
                  <a:lumMod val="85000"/>
                  <a:lumOff val="15000"/>
                </a:schemeClr>
              </a:solidFill>
              <a:latin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hlinkClick r:id="rId5"/>
              </a:rPr>
              <a:t>https://github.com/npm/npm/issues/1341#issuecomment-20634338</a:t>
            </a:r>
            <a:endParaRPr lang="en-US" altLang="ko-KR"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40519313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Xử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lý</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lỗi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khắc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phục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sự</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cố</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p>
        </p:txBody>
      </p:sp>
      <p:grpSp>
        <p:nvGrpSpPr>
          <p:cNvPr id="6" name="그룹 5">
            <a:extLst>
              <a:ext uri="{FF2B5EF4-FFF2-40B4-BE49-F238E27FC236}">
                <a16:creationId xmlns:a16="http://schemas.microsoft.com/office/drawing/2014/main" id="{7DC226D0-099E-4455-9F66-1B2E96261E38}"/>
              </a:ext>
            </a:extLst>
          </p:cNvPr>
          <p:cNvGrpSpPr/>
          <p:nvPr/>
        </p:nvGrpSpPr>
        <p:grpSpPr>
          <a:xfrm>
            <a:off x="1054112" y="3759433"/>
            <a:ext cx="8005438" cy="2575064"/>
            <a:chOff x="1054112" y="3759433"/>
            <a:chExt cx="8005438" cy="2575064"/>
          </a:xfrm>
        </p:grpSpPr>
        <p:sp>
          <p:nvSpPr>
            <p:cNvPr id="7" name="직사각형 6">
              <a:extLst>
                <a:ext uri="{FF2B5EF4-FFF2-40B4-BE49-F238E27FC236}">
                  <a16:creationId xmlns:a16="http://schemas.microsoft.com/office/drawing/2014/main" id="{5E60B6CC-F73F-44F9-BCED-C508AEF50CD4}"/>
                </a:ext>
              </a:extLst>
            </p:cNvPr>
            <p:cNvSpPr/>
            <p:nvPr/>
          </p:nvSpPr>
          <p:spPr>
            <a:xfrm>
              <a:off x="1054112" y="3759433"/>
              <a:ext cx="3897300" cy="2575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1600" dirty="0">
                  <a:solidFill>
                    <a:srgbClr val="A6A6A6"/>
                  </a:solidFill>
                  <a:latin typeface="SamsungOne-400" panose="020B0503030303020204" pitchFamily="34" charset="0"/>
                  <a:ea typeface="SamsungOne-400" panose="020B0503030303020204" pitchFamily="34" charset="0"/>
                </a:rPr>
                <a:t>4.1.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cài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đặt</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4.2.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Các</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lỗi</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phổ</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biến</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nhất</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về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thông</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báo</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lỗi</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lập</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trình</a:t>
              </a:r>
              <a:endPar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4.3. </a:t>
              </a:r>
              <a:r>
                <a:rPr lang="en-US" altLang="ko-KR" sz="1600" dirty="0" err="1">
                  <a:solidFill>
                    <a:srgbClr val="A6A6A6"/>
                  </a:solidFill>
                  <a:latin typeface="SamsungOne-400" panose="020B0503030303020204" pitchFamily="34" charset="0"/>
                  <a:ea typeface="SamsungOne-400" panose="020B0503030303020204" pitchFamily="34" charset="0"/>
                </a:rPr>
                <a:t>Sử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dụng</a:t>
              </a:r>
              <a:r>
                <a:rPr lang="en-US" altLang="ko-KR" sz="1600" dirty="0">
                  <a:solidFill>
                    <a:srgbClr val="A6A6A6"/>
                  </a:solidFill>
                  <a:latin typeface="SamsungOne-400" panose="020B0503030303020204" pitchFamily="34" charset="0"/>
                  <a:ea typeface="SamsungOne-400" panose="020B0503030303020204" pitchFamily="34" charset="0"/>
                </a:rPr>
                <a:t> Async-Await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promises để async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không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đồng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bộ</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4.4. </a:t>
              </a:r>
              <a:r>
                <a:rPr lang="vi-VN" altLang="ko-KR" sz="1600" dirty="0">
                  <a:solidFill>
                    <a:srgbClr val="A6A6A6"/>
                  </a:solidFill>
                  <a:latin typeface="SamsungOne-400" panose="020B0503030303020204" pitchFamily="34" charset="0"/>
                  <a:ea typeface="SamsungOne-400" panose="020B0503030303020204" pitchFamily="34" charset="0"/>
                </a:rPr>
                <a:t>Chỉ sử dụng đối tượng Lỗi tích hợp</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4.5. </a:t>
              </a:r>
              <a:r>
                <a:rPr lang="en-US" altLang="ko-KR" sz="1600" dirty="0" err="1">
                  <a:solidFill>
                    <a:srgbClr val="A6A6A6"/>
                  </a:solidFill>
                  <a:latin typeface="SamsungOne-400" panose="020B0503030303020204" pitchFamily="34" charset="0"/>
                  <a:ea typeface="SamsungOne-400" panose="020B0503030303020204" pitchFamily="34" charset="0"/>
                </a:rPr>
                <a:t>Phân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biệt</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vận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hành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viên</a:t>
              </a:r>
              <a:endParaRPr lang="en-US" altLang="ko-KR" sz="1600" dirty="0">
                <a:solidFill>
                  <a:srgbClr val="A6A6A6"/>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B54F7AC7-54C4-48E5-9606-543378A97A6A}"/>
                </a:ext>
              </a:extLst>
            </p:cNvPr>
            <p:cNvSpPr/>
            <p:nvPr/>
          </p:nvSpPr>
          <p:spPr>
            <a:xfrm>
              <a:off x="5162250" y="3759433"/>
              <a:ext cx="3897300"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4.6.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trung</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4.7. </a:t>
              </a:r>
              <a:r>
                <a:rPr lang="vi-VN" altLang="ko-KR" sz="1600" dirty="0">
                  <a:solidFill>
                    <a:srgbClr val="A6A6A6"/>
                  </a:solidFill>
                  <a:latin typeface="SamsungOne-400" panose="020B0503030303020204" pitchFamily="34" charset="0"/>
                  <a:ea typeface="SamsungOne-400" panose="020B0503030303020204" pitchFamily="34" charset="0"/>
                </a:rPr>
                <a:t>Sử dụng trình ghi nhật ký </a:t>
              </a:r>
              <a:r>
                <a:rPr lang="en-US" altLang="ko-KR" sz="1600" dirty="0" err="1">
                  <a:solidFill>
                    <a:srgbClr val="A6A6A6"/>
                  </a:solidFill>
                  <a:latin typeface="SamsungOne-400" panose="020B0503030303020204" pitchFamily="34" charset="0"/>
                  <a:ea typeface="SamsungOne-400" panose="020B0503030303020204" pitchFamily="34" charset="0"/>
                </a:rPr>
                <a:t>cập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nhật</a:t>
              </a:r>
              <a:r>
                <a:rPr lang="vi-VN" altLang="ko-KR" sz="1600" dirty="0">
                  <a:solidFill>
                    <a:srgbClr val="A6A6A6"/>
                  </a:solidFill>
                  <a:latin typeface="SamsungOne-400" panose="020B0503030303020204" pitchFamily="34" charset="0"/>
                  <a:ea typeface="SamsungOne-400" panose="020B0503030303020204" pitchFamily="34" charset="0"/>
                </a:rPr>
                <a:t> để tăng khả năng hiển thị lỗi</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4.8. </a:t>
              </a:r>
              <a:r>
                <a:rPr lang="vi-VN" altLang="ko-KR" sz="1600" dirty="0">
                  <a:solidFill>
                    <a:srgbClr val="A6A6A6"/>
                  </a:solidFill>
                  <a:latin typeface="SamsungOne-400" panose="020B0503030303020204" pitchFamily="34" charset="0"/>
                  <a:ea typeface="SamsungOne-400" panose="020B0503030303020204" pitchFamily="34" charset="0"/>
                </a:rPr>
                <a:t>Nắm bắt các chỉ lệnh promises chưa được xử lý</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4.9. </a:t>
              </a:r>
              <a:r>
                <a:rPr lang="vi-VN" altLang="ko-KR" sz="1600" dirty="0">
                  <a:solidFill>
                    <a:srgbClr val="A6A6A6"/>
                  </a:solidFill>
                  <a:latin typeface="SamsungOne-400" panose="020B0503030303020204" pitchFamily="34" charset="0"/>
                  <a:ea typeface="SamsungOne-400" panose="020B0503030303020204" pitchFamily="34" charset="0"/>
                </a:rPr>
                <a:t>Thất bại nhanh chóng, xác thực các đối số bằng thư viện chuyên dụng</a:t>
              </a:r>
              <a:endParaRPr lang="en-US" altLang="ko-KR" sz="1600"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1554932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819154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Xử</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lỗi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về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cài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đặt</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Tìm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gói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0" name="직사각형 9">
            <a:extLst>
              <a:ext uri="{FF2B5EF4-FFF2-40B4-BE49-F238E27FC236}">
                <a16:creationId xmlns:a16="http://schemas.microsoft.com/office/drawing/2014/main" id="{5ABDC5A2-4380-4888-ACBA-CEE5072835BC}"/>
              </a:ext>
            </a:extLst>
          </p:cNvPr>
          <p:cNvSpPr/>
          <p:nvPr/>
        </p:nvSpPr>
        <p:spPr>
          <a:xfrm>
            <a:off x="703263" y="21748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Node.js </a:t>
            </a:r>
            <a:r>
              <a:rPr lang="en-US" altLang="ko-KR" sz="1300" b="1" dirty="0" err="1">
                <a:solidFill>
                  <a:srgbClr val="0033FF"/>
                </a:solidFill>
                <a:latin typeface="SamsungOne-400" panose="020B0503030303020204" pitchFamily="34" charset="0"/>
              </a:rPr>
              <a:t>console.time</a:t>
            </a:r>
            <a:r>
              <a:rPr lang="en-US" altLang="ko-KR" sz="1300" b="1" dirty="0">
                <a:solidFill>
                  <a:srgbClr val="0033FF"/>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b="1" dirty="0" err="1">
                <a:solidFill>
                  <a:srgbClr val="0033FF"/>
                </a:solidFill>
                <a:latin typeface="SamsungOne-400" panose="020B0503030303020204" pitchFamily="34" charset="0"/>
              </a:rPr>
              <a:t>console.timeEnd</a:t>
            </a:r>
            <a:r>
              <a:rPr lang="en-US" altLang="ko-KR" sz="1300" b="1" dirty="0">
                <a:solidFill>
                  <a:srgbClr val="0033FF"/>
                </a:solidFill>
                <a:latin typeface="SamsungOne-400" panose="020B0503030303020204" pitchFamily="34" charset="0"/>
              </a:rPr>
              <a:t>()</a:t>
            </a:r>
          </a:p>
        </p:txBody>
      </p:sp>
      <p:sp>
        <p:nvSpPr>
          <p:cNvPr id="18" name="사각형: 둥근 모서리 17">
            <a:extLst>
              <a:ext uri="{FF2B5EF4-FFF2-40B4-BE49-F238E27FC236}">
                <a16:creationId xmlns:a16="http://schemas.microsoft.com/office/drawing/2014/main" id="{71C49A64-B09B-4FDC-BA15-06277D08412F}"/>
              </a:ext>
            </a:extLst>
          </p:cNvPr>
          <p:cNvSpPr/>
          <p:nvPr/>
        </p:nvSpPr>
        <p:spPr>
          <a:xfrm>
            <a:off x="703262" y="253642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400" panose="020B0503030303020204" pitchFamily="34" charset="0"/>
              </a:rPr>
              <a:t>Ex</a:t>
            </a:r>
            <a:endParaRPr lang="ko-KR" altLang="en-US" sz="1100" b="1" dirty="0">
              <a:solidFill>
                <a:schemeClr val="bg1"/>
              </a:solidFill>
              <a:latin typeface="SamsungOne-400" panose="020B0503030303020204" pitchFamily="34" charset="0"/>
            </a:endParaRPr>
          </a:p>
        </p:txBody>
      </p:sp>
      <p:pic>
        <p:nvPicPr>
          <p:cNvPr id="20" name="그림 19">
            <a:extLst>
              <a:ext uri="{FF2B5EF4-FFF2-40B4-BE49-F238E27FC236}">
                <a16:creationId xmlns:a16="http://schemas.microsoft.com/office/drawing/2014/main" id="{1FAE7D16-CB67-4EF1-B657-AD2F6AD389BC}"/>
              </a:ext>
            </a:extLst>
          </p:cNvPr>
          <p:cNvPicPr>
            <a:picLocks noChangeAspect="1"/>
          </p:cNvPicPr>
          <p:nvPr/>
        </p:nvPicPr>
        <p:blipFill>
          <a:blip r:embed="rId4"/>
          <a:stretch>
            <a:fillRect/>
          </a:stretch>
        </p:blipFill>
        <p:spPr>
          <a:xfrm>
            <a:off x="703263" y="2818445"/>
            <a:ext cx="6096982" cy="2772729"/>
          </a:xfrm>
          <a:prstGeom prst="rect">
            <a:avLst/>
          </a:prstGeom>
        </p:spPr>
      </p:pic>
    </p:spTree>
    <p:extLst>
      <p:ext uri="{BB962C8B-B14F-4D97-AF65-F5344CB8AC3E}">
        <p14:creationId xmlns:p14="http://schemas.microsoft.com/office/powerpoint/2010/main" val="1258102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Node.js Overview</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 mô-đun giúp các node dễ sử dụng hơn</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JavaScript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riêng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biệt</a:t>
            </a:r>
            <a:r>
              <a:rPr lang="en-US" altLang="ko-KR" sz="1400" dirty="0">
                <a:solidFill>
                  <a:schemeClr val="tx1"/>
                </a:solidFill>
                <a:latin typeface="SamsungOne-400" panose="020B0503030303020204" pitchFamily="34" charset="0"/>
                <a:ea typeface="SamsungOne-400" panose="020B0503030303020204" pitchFamily="34" charset="0"/>
              </a:rPr>
              <a:t> có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mở</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rộng</a:t>
            </a:r>
            <a:r>
              <a:rPr lang="en-US" altLang="ko-KR" sz="1400" dirty="0">
                <a:solidFill>
                  <a:schemeClr val="tx1"/>
                </a:solidFill>
                <a:latin typeface="SamsungOne-400" panose="020B0503030303020204" pitchFamily="34" charset="0"/>
                <a:ea typeface="SamsungOne-400" panose="020B0503030303020204" pitchFamily="34" charset="0"/>
              </a:rPr>
              <a:t> là </a:t>
            </a:r>
            <a:r>
              <a:rPr lang="en-US" altLang="ko-KR" sz="1400" dirty="0" err="1">
                <a:solidFill>
                  <a:schemeClr val="tx1"/>
                </a:solidFill>
                <a:latin typeface="SamsungOne-400" panose="020B0503030303020204" pitchFamily="34" charset="0"/>
                <a:ea typeface="SamsungOne-400" panose="020B0503030303020204" pitchFamily="34" charset="0"/>
              </a:rPr>
              <a:t>js</a:t>
            </a:r>
            <a:r>
              <a:rPr lang="en-US" altLang="ko-KR" sz="1400" dirty="0">
                <a:solidFill>
                  <a:schemeClr val="tx1"/>
                </a:solidFill>
                <a:latin typeface="SamsungOne-400" panose="020B0503030303020204" pitchFamily="34" charset="0"/>
                <a:ea typeface="SamsungOne-400" panose="020B0503030303020204" pitchFamily="34" charset="0"/>
              </a:rPr>
              <a:t> </a:t>
            </a:r>
          </a:p>
          <a:p>
            <a:pPr marL="115888" indent="-115888">
              <a:spcAft>
                <a:spcPts val="1000"/>
              </a:spcAft>
              <a:buSzPct val="120000"/>
              <a:buBlip>
                <a:blip r:embed="rId3"/>
              </a:buBlip>
              <a:defRPr/>
            </a:pPr>
            <a:r>
              <a:rPr lang="en-US" altLang="ko-KR" sz="1400" b="1" dirty="0" err="1">
                <a:solidFill>
                  <a:schemeClr val="tx1"/>
                </a:solidFill>
                <a:latin typeface="SamsungOne-400" panose="020B0503030303020204" pitchFamily="34" charset="0"/>
                <a:ea typeface="SamsungOne-400" panose="020B0503030303020204" pitchFamily="34" charset="0"/>
              </a:rPr>
              <a:t>Tuân</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thủ</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thông</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số</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tiêu</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chuẩn</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CommonJs</a:t>
            </a:r>
            <a:endParaRPr lang="en-US" altLang="ko-KR" sz="1400" b="1" dirty="0">
              <a:solidFill>
                <a:schemeClr val="tx1"/>
              </a:solidFill>
              <a:latin typeface="SamsungOne-400" panose="020B0503030303020204" pitchFamily="34" charset="0"/>
              <a:ea typeface="SamsungOne-400" panose="020B0503030303020204" pitchFamily="34" charset="0"/>
            </a:endParaRPr>
          </a:p>
        </p:txBody>
      </p:sp>
      <p:grpSp>
        <p:nvGrpSpPr>
          <p:cNvPr id="6" name="그룹 5">
            <a:extLst>
              <a:ext uri="{FF2B5EF4-FFF2-40B4-BE49-F238E27FC236}">
                <a16:creationId xmlns:a16="http://schemas.microsoft.com/office/drawing/2014/main" id="{638B9D6D-C385-46D1-BC35-A62870E48B66}"/>
              </a:ext>
            </a:extLst>
          </p:cNvPr>
          <p:cNvGrpSpPr/>
          <p:nvPr/>
        </p:nvGrpSpPr>
        <p:grpSpPr>
          <a:xfrm>
            <a:off x="2141018" y="2855502"/>
            <a:ext cx="5677747" cy="3225188"/>
            <a:chOff x="2141018" y="2911488"/>
            <a:chExt cx="5677747" cy="3225188"/>
          </a:xfrm>
        </p:grpSpPr>
        <p:grpSp>
          <p:nvGrpSpPr>
            <p:cNvPr id="2" name="그룹 1"/>
            <p:cNvGrpSpPr/>
            <p:nvPr/>
          </p:nvGrpSpPr>
          <p:grpSpPr>
            <a:xfrm>
              <a:off x="2141018" y="2911488"/>
              <a:ext cx="5677747" cy="3225188"/>
              <a:chOff x="2142606" y="2976465"/>
              <a:chExt cx="5677747" cy="3225188"/>
            </a:xfrm>
          </p:grpSpPr>
          <p:grpSp>
            <p:nvGrpSpPr>
              <p:cNvPr id="16" name="그룹 15">
                <a:extLst>
                  <a:ext uri="{FF2B5EF4-FFF2-40B4-BE49-F238E27FC236}">
                    <a16:creationId xmlns:a16="http://schemas.microsoft.com/office/drawing/2014/main" id="{AC8E867B-C8A8-4B2C-9849-0FFD72EE7602}"/>
                  </a:ext>
                </a:extLst>
              </p:cNvPr>
              <p:cNvGrpSpPr/>
              <p:nvPr/>
            </p:nvGrpSpPr>
            <p:grpSpPr>
              <a:xfrm>
                <a:off x="2142606" y="2976465"/>
                <a:ext cx="5413895" cy="3225188"/>
                <a:chOff x="2142606" y="2976465"/>
                <a:chExt cx="5413895" cy="3225188"/>
              </a:xfrm>
            </p:grpSpPr>
            <p:pic>
              <p:nvPicPr>
                <p:cNvPr id="17" name="_x168071216" descr="EMB000039540031">
                  <a:extLst>
                    <a:ext uri="{FF2B5EF4-FFF2-40B4-BE49-F238E27FC236}">
                      <a16:creationId xmlns:a16="http://schemas.microsoft.com/office/drawing/2014/main" id="{3E6E918E-DC5F-4A72-BB92-EB45E9A1617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70136" r="9340"/>
                <a:stretch/>
              </p:blipFill>
              <p:spPr bwMode="auto">
                <a:xfrm>
                  <a:off x="6107724" y="2976465"/>
                  <a:ext cx="1176996" cy="322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직사각형 17">
                  <a:extLst>
                    <a:ext uri="{FF2B5EF4-FFF2-40B4-BE49-F238E27FC236}">
                      <a16:creationId xmlns:a16="http://schemas.microsoft.com/office/drawing/2014/main" id="{C07D2C04-E30D-43C7-9829-EF4450951AE0}"/>
                    </a:ext>
                  </a:extLst>
                </p:cNvPr>
                <p:cNvSpPr/>
                <p:nvPr/>
              </p:nvSpPr>
              <p:spPr>
                <a:xfrm>
                  <a:off x="6383117" y="3657597"/>
                  <a:ext cx="601883" cy="177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DF53EAF8-D6D3-4A01-9741-53ADC03969FF}"/>
                    </a:ext>
                  </a:extLst>
                </p:cNvPr>
                <p:cNvSpPr/>
                <p:nvPr/>
              </p:nvSpPr>
              <p:spPr>
                <a:xfrm>
                  <a:off x="6383117" y="4241797"/>
                  <a:ext cx="601883" cy="177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C4E6C5EF-CBBC-42FB-9550-55895E60A225}"/>
                    </a:ext>
                  </a:extLst>
                </p:cNvPr>
                <p:cNvSpPr/>
                <p:nvPr/>
              </p:nvSpPr>
              <p:spPr>
                <a:xfrm>
                  <a:off x="6383117" y="4991097"/>
                  <a:ext cx="601883" cy="177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6C481A61-0A3A-42C4-9D65-A651926E27C9}"/>
                    </a:ext>
                  </a:extLst>
                </p:cNvPr>
                <p:cNvSpPr/>
                <p:nvPr/>
              </p:nvSpPr>
              <p:spPr>
                <a:xfrm>
                  <a:off x="6210301" y="3323941"/>
                  <a:ext cx="1346200" cy="193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2F3E6C82-D884-4A4B-8F89-DF20D113A563}"/>
                    </a:ext>
                  </a:extLst>
                </p:cNvPr>
                <p:cNvSpPr/>
                <p:nvPr/>
              </p:nvSpPr>
              <p:spPr>
                <a:xfrm>
                  <a:off x="5299758" y="3577939"/>
                  <a:ext cx="792000" cy="193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67A57E3D-E8D7-48F4-BBC1-1D3ED21078B6}"/>
                    </a:ext>
                  </a:extLst>
                </p:cNvPr>
                <p:cNvSpPr/>
                <p:nvPr/>
              </p:nvSpPr>
              <p:spPr>
                <a:xfrm>
                  <a:off x="2142606" y="3129982"/>
                  <a:ext cx="792000" cy="193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F219C2BA-5979-492D-B1D0-52FC50D82BB2}"/>
                    </a:ext>
                  </a:extLst>
                </p:cNvPr>
                <p:cNvSpPr/>
                <p:nvPr/>
              </p:nvSpPr>
              <p:spPr>
                <a:xfrm>
                  <a:off x="2934606" y="5583710"/>
                  <a:ext cx="1573894" cy="25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직사각형 33">
                <a:extLst>
                  <a:ext uri="{FF2B5EF4-FFF2-40B4-BE49-F238E27FC236}">
                    <a16:creationId xmlns:a16="http://schemas.microsoft.com/office/drawing/2014/main" id="{4244B142-57E3-44D4-BBC5-545A5EBE044A}"/>
                  </a:ext>
                </a:extLst>
              </p:cNvPr>
              <p:cNvSpPr/>
              <p:nvPr/>
            </p:nvSpPr>
            <p:spPr>
              <a:xfrm>
                <a:off x="6059591" y="3297149"/>
                <a:ext cx="1760762" cy="22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(1)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Tạo</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tệp</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Mô-đun</a:t>
                </a:r>
                <a:endPar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35" name="직사각형 34">
                <a:extLst>
                  <a:ext uri="{FF2B5EF4-FFF2-40B4-BE49-F238E27FC236}">
                    <a16:creationId xmlns:a16="http://schemas.microsoft.com/office/drawing/2014/main" id="{2B16501D-4567-4B63-B878-4244AD431582}"/>
                  </a:ext>
                </a:extLst>
              </p:cNvPr>
              <p:cNvSpPr/>
              <p:nvPr/>
            </p:nvSpPr>
            <p:spPr>
              <a:xfrm>
                <a:off x="5280782" y="3519714"/>
                <a:ext cx="807966" cy="22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(2)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Gọi</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Mô-đun</a:t>
                </a:r>
                <a:endPar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37" name="직사각형 36">
                <a:extLst>
                  <a:ext uri="{FF2B5EF4-FFF2-40B4-BE49-F238E27FC236}">
                    <a16:creationId xmlns:a16="http://schemas.microsoft.com/office/drawing/2014/main" id="{51EE231C-05B2-4481-BE7E-D9CCA4B7C66B}"/>
                  </a:ext>
                </a:extLst>
              </p:cNvPr>
              <p:cNvSpPr/>
              <p:nvPr/>
            </p:nvSpPr>
            <p:spPr>
              <a:xfrm>
                <a:off x="6270810" y="3644860"/>
                <a:ext cx="807967" cy="1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38" name="직사각형 37">
                <a:extLst>
                  <a:ext uri="{FF2B5EF4-FFF2-40B4-BE49-F238E27FC236}">
                    <a16:creationId xmlns:a16="http://schemas.microsoft.com/office/drawing/2014/main" id="{695E1589-2343-4D7F-9C69-E6EC8EAE873E}"/>
                  </a:ext>
                </a:extLst>
              </p:cNvPr>
              <p:cNvSpPr/>
              <p:nvPr/>
            </p:nvSpPr>
            <p:spPr>
              <a:xfrm>
                <a:off x="6290591" y="4258168"/>
                <a:ext cx="807967" cy="1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39" name="직사각형 38">
                <a:extLst>
                  <a:ext uri="{FF2B5EF4-FFF2-40B4-BE49-F238E27FC236}">
                    <a16:creationId xmlns:a16="http://schemas.microsoft.com/office/drawing/2014/main" id="{BED270DD-33CD-4A48-ACE4-9177F27B33D5}"/>
                  </a:ext>
                </a:extLst>
              </p:cNvPr>
              <p:cNvSpPr/>
              <p:nvPr/>
            </p:nvSpPr>
            <p:spPr>
              <a:xfrm>
                <a:off x="6290594" y="5000052"/>
                <a:ext cx="807967" cy="17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41" name="직사각형 40">
                <a:extLst>
                  <a:ext uri="{FF2B5EF4-FFF2-40B4-BE49-F238E27FC236}">
                    <a16:creationId xmlns:a16="http://schemas.microsoft.com/office/drawing/2014/main" id="{8724F658-2BE0-44B4-8CD3-FC13A92D9F5C}"/>
                  </a:ext>
                </a:extLst>
              </p:cNvPr>
              <p:cNvSpPr/>
              <p:nvPr/>
            </p:nvSpPr>
            <p:spPr>
              <a:xfrm>
                <a:off x="2916751" y="5596263"/>
                <a:ext cx="1980494" cy="22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(3)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Sử</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dụng</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các</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hàm</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Mô-đun</a:t>
                </a:r>
                <a:endPar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43" name="직사각형 42">
                <a:extLst>
                  <a:ext uri="{FF2B5EF4-FFF2-40B4-BE49-F238E27FC236}">
                    <a16:creationId xmlns:a16="http://schemas.microsoft.com/office/drawing/2014/main" id="{5AE14A6B-DDA2-4403-BBBC-296D36486EAF}"/>
                  </a:ext>
                </a:extLst>
              </p:cNvPr>
              <p:cNvSpPr/>
              <p:nvPr/>
            </p:nvSpPr>
            <p:spPr>
              <a:xfrm>
                <a:off x="2189200" y="3090146"/>
                <a:ext cx="1648761" cy="222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lvl="0">
                  <a:defRPr/>
                </a:pPr>
                <a:r>
                  <a:rPr lang="en-US" altLang="ko-KR" sz="1400" dirty="0" err="1">
                    <a:solidFill>
                      <a:schemeClr val="tx1">
                        <a:lumMod val="85000"/>
                        <a:lumOff val="15000"/>
                      </a:schemeClr>
                    </a:solidFill>
                    <a:latin typeface="SamsungOne-700" pitchFamily="34" charset="0"/>
                    <a:ea typeface="맑은 고딕" panose="020B0503020000020004" pitchFamily="50" charset="-127"/>
                  </a:rPr>
                  <a:t>Chương</a:t>
                </a:r>
                <a:r>
                  <a:rPr lang="en-US" altLang="ko-KR" sz="1400" dirty="0">
                    <a:solidFill>
                      <a:schemeClr val="tx1">
                        <a:lumMod val="85000"/>
                        <a:lumOff val="15000"/>
                      </a:schemeClr>
                    </a:solidFill>
                    <a:latin typeface="SamsungOne-700" pitchFamily="34" charset="0"/>
                    <a:ea typeface="맑은 고딕" panose="020B0503020000020004" pitchFamily="50" charset="-127"/>
                  </a:rPr>
                  <a:t> </a:t>
                </a:r>
                <a:r>
                  <a:rPr lang="en-US" altLang="ko-KR" sz="1400" dirty="0" err="1">
                    <a:solidFill>
                      <a:schemeClr val="tx1">
                        <a:lumMod val="85000"/>
                        <a:lumOff val="15000"/>
                      </a:schemeClr>
                    </a:solidFill>
                    <a:latin typeface="SamsungOne-700" pitchFamily="34" charset="0"/>
                    <a:ea typeface="맑은 고딕" panose="020B0503020000020004" pitchFamily="50" charset="-127"/>
                  </a:rPr>
                  <a:t>trình</a:t>
                </a:r>
                <a:endParaRPr lang="en-US" altLang="ko-KR" sz="1400" dirty="0">
                  <a:solidFill>
                    <a:schemeClr val="tx1">
                      <a:lumMod val="85000"/>
                      <a:lumOff val="15000"/>
                    </a:schemeClr>
                  </a:solidFill>
                  <a:latin typeface="SamsungOne-700" pitchFamily="34" charset="0"/>
                  <a:ea typeface="맑은 고딕" panose="020B0503020000020004" pitchFamily="50" charset="-127"/>
                </a:endParaRPr>
              </a:p>
            </p:txBody>
          </p:sp>
        </p:grpSp>
        <p:sp>
          <p:nvSpPr>
            <p:cNvPr id="51" name="직사각형 50">
              <a:extLst>
                <a:ext uri="{FF2B5EF4-FFF2-40B4-BE49-F238E27FC236}">
                  <a16:creationId xmlns:a16="http://schemas.microsoft.com/office/drawing/2014/main" id="{8F2BF9E6-6881-4FD6-AB6D-AE10FB29A958}"/>
                </a:ext>
              </a:extLst>
            </p:cNvPr>
            <p:cNvSpPr/>
            <p:nvPr/>
          </p:nvSpPr>
          <p:spPr>
            <a:xfrm>
              <a:off x="2277514" y="3432552"/>
              <a:ext cx="2946724" cy="2530097"/>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2" name="_x168071216" descr="EMB000039540031">
              <a:extLst>
                <a:ext uri="{FF2B5EF4-FFF2-40B4-BE49-F238E27FC236}">
                  <a16:creationId xmlns:a16="http://schemas.microsoft.com/office/drawing/2014/main" id="{D80678A4-58D3-461B-AD49-ED2D882B499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5981" t="18154" r="48416" b="21101"/>
            <a:stretch/>
          </p:blipFill>
          <p:spPr bwMode="auto">
            <a:xfrm>
              <a:off x="2450913" y="3496718"/>
              <a:ext cx="2615165" cy="195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2" descr="C:\Users\USER\Downloads\document.png">
              <a:extLst>
                <a:ext uri="{FF2B5EF4-FFF2-40B4-BE49-F238E27FC236}">
                  <a16:creationId xmlns:a16="http://schemas.microsoft.com/office/drawing/2014/main" id="{51903BAF-4BBD-4D49-BC4C-7D3F334490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3876" y="3529325"/>
              <a:ext cx="489942" cy="48994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USER\Downloads\document.png">
              <a:extLst>
                <a:ext uri="{FF2B5EF4-FFF2-40B4-BE49-F238E27FC236}">
                  <a16:creationId xmlns:a16="http://schemas.microsoft.com/office/drawing/2014/main" id="{968FFC46-5A9A-4769-8B67-541BB79609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3876" y="4134318"/>
              <a:ext cx="489942" cy="48994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Users\USER\Downloads\document.png">
              <a:extLst>
                <a:ext uri="{FF2B5EF4-FFF2-40B4-BE49-F238E27FC236}">
                  <a16:creationId xmlns:a16="http://schemas.microsoft.com/office/drawing/2014/main" id="{CF1ABED1-962A-44BC-B5D9-37C539D376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3876" y="4858952"/>
              <a:ext cx="489942" cy="4899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직선 화살표 연결선 4">
              <a:extLst>
                <a:ext uri="{FF2B5EF4-FFF2-40B4-BE49-F238E27FC236}">
                  <a16:creationId xmlns:a16="http://schemas.microsoft.com/office/drawing/2014/main" id="{812E63CC-39B3-43E8-B3DA-0FAB48640375}"/>
                </a:ext>
              </a:extLst>
            </p:cNvPr>
            <p:cNvCxnSpPr/>
            <p:nvPr/>
          </p:nvCxnSpPr>
          <p:spPr>
            <a:xfrm flipH="1">
              <a:off x="5058458" y="3789473"/>
              <a:ext cx="1047678" cy="0"/>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8260AEE5-BD1F-40A3-A85F-6CF85B9AFCB6}"/>
                </a:ext>
              </a:extLst>
            </p:cNvPr>
            <p:cNvCxnSpPr/>
            <p:nvPr/>
          </p:nvCxnSpPr>
          <p:spPr>
            <a:xfrm flipH="1">
              <a:off x="5058458" y="4379289"/>
              <a:ext cx="1047678" cy="0"/>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281E5D62-BB38-48C6-BE1A-4FB70DFB7846}"/>
                </a:ext>
              </a:extLst>
            </p:cNvPr>
            <p:cNvCxnSpPr/>
            <p:nvPr/>
          </p:nvCxnSpPr>
          <p:spPr>
            <a:xfrm flipH="1">
              <a:off x="5058458" y="5113125"/>
              <a:ext cx="1047678" cy="0"/>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38525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8094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1" name="직사각형 10">
            <a:extLst>
              <a:ext uri="{FF2B5EF4-FFF2-40B4-BE49-F238E27FC236}">
                <a16:creationId xmlns:a16="http://schemas.microsoft.com/office/drawing/2014/main" id="{0C289A14-C28A-4796-8935-39F665A32B8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in </a:t>
            </a:r>
            <a:r>
              <a:rPr lang="en-US" altLang="ko-KR" sz="1400" dirty="0" err="1">
                <a:solidFill>
                  <a:schemeClr val="tx1"/>
                </a:solidFill>
                <a:latin typeface="SamsungOne-400" panose="020B0503030303020204" pitchFamily="34" charset="0"/>
                <a:ea typeface="SamsungOne-400" panose="020B0503030303020204" pitchFamily="34" charset="0"/>
              </a:rPr>
              <a:t>dấu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xếp</a:t>
            </a:r>
            <a:r>
              <a:rPr lang="en-US" altLang="ko-KR" sz="1400" dirty="0">
                <a:solidFill>
                  <a:schemeClr val="tx1"/>
                </a:solidFill>
                <a:latin typeface="SamsungOne-400" panose="020B0503030303020204" pitchFamily="34" charset="0"/>
                <a:ea typeface="SamsungOne-400" panose="020B0503030303020204" pitchFamily="34" charset="0"/>
              </a:rPr>
              <a:t> trong Node.js</a:t>
            </a:r>
          </a:p>
        </p:txBody>
      </p:sp>
      <p:sp>
        <p:nvSpPr>
          <p:cNvPr id="13" name="직사각형 12">
            <a:extLst>
              <a:ext uri="{FF2B5EF4-FFF2-40B4-BE49-F238E27FC236}">
                <a16:creationId xmlns:a16="http://schemas.microsoft.com/office/drawing/2014/main" id="{002AFF45-4696-4CD3-B011-3192C9595936}"/>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Bất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cứ</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tượng</a:t>
            </a:r>
            <a:r>
              <a:rPr lang="en-US" altLang="ko-KR" sz="1300" dirty="0">
                <a:solidFill>
                  <a:schemeClr val="tx1">
                    <a:lumMod val="85000"/>
                    <a:lumOff val="15000"/>
                  </a:schemeClr>
                </a:solidFill>
                <a:latin typeface="SamsungOne-400" panose="020B0503030303020204" pitchFamily="34" charset="0"/>
              </a:rPr>
              <a:t> </a:t>
            </a:r>
            <a:r>
              <a:rPr lang="en-US" altLang="ko-KR" sz="1300" dirty="0">
                <a:solidFill>
                  <a:srgbClr val="0033FF"/>
                </a:solidFill>
                <a:latin typeface="SamsungOne-400" panose="020B0503030303020204" pitchFamily="34" charset="0"/>
              </a:rPr>
              <a:t>Error</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cũng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chứa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rgbClr val="0033FF"/>
                </a:solidFill>
                <a:latin typeface="SamsungOne-400" panose="020B0503030303020204" pitchFamily="34" charset="0"/>
              </a:rPr>
              <a:t>ngăn</a:t>
            </a:r>
            <a:r>
              <a:rPr lang="en-US" altLang="ko-KR" sz="1300" dirty="0">
                <a:solidFill>
                  <a:srgbClr val="0033FF"/>
                </a:solidFill>
                <a:latin typeface="SamsungOne-400" panose="020B0503030303020204" pitchFamily="34" charset="0"/>
              </a:rPr>
              <a:t> </a:t>
            </a:r>
            <a:r>
              <a:rPr lang="en-US" altLang="ko-KR" sz="1300" dirty="0" err="1">
                <a:solidFill>
                  <a:srgbClr val="0033FF"/>
                </a:solidFill>
                <a:latin typeface="SamsungOne-400" panose="020B0503030303020204" pitchFamily="34" charset="0"/>
              </a:rPr>
              <a:t>xếp</a:t>
            </a:r>
            <a:r>
              <a:rPr lang="en-US" altLang="ko-KR" sz="1300" dirty="0">
                <a:solidFill>
                  <a:srgbClr val="0033FF"/>
                </a:solidFill>
                <a:latin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rPr>
              <a:t>có </a:t>
            </a:r>
            <a:r>
              <a:rPr lang="en-US" altLang="ko-KR" sz="1300" dirty="0" err="1">
                <a:solidFill>
                  <a:schemeClr val="tx1">
                    <a:lumMod val="85000"/>
                    <a:lumOff val="15000"/>
                  </a:schemeClr>
                </a:solidFill>
                <a:latin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dừng</a:t>
            </a:r>
            <a:r>
              <a:rPr lang="en-US" altLang="ko-KR" sz="1300" dirty="0">
                <a:solidFill>
                  <a:schemeClr val="tx1">
                    <a:lumMod val="85000"/>
                    <a:lumOff val="15000"/>
                  </a:schemeClr>
                </a:solidFill>
                <a:latin typeface="SamsungOne-400" panose="020B0503030303020204" pitchFamily="34" charset="0"/>
              </a:rPr>
              <a:t> con </a:t>
            </a:r>
            <a:r>
              <a:rPr lang="en-US" altLang="ko-KR" sz="1300" dirty="0" err="1">
                <a:solidFill>
                  <a:schemeClr val="tx1">
                    <a:lumMod val="85000"/>
                    <a:lumOff val="15000"/>
                  </a:schemeClr>
                </a:solidFill>
                <a:latin typeface="SamsungOne-400" panose="020B0503030303020204" pitchFamily="34" charset="0"/>
              </a:rPr>
              <a:t>trỏ</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vị</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trí</a:t>
            </a:r>
            <a:r>
              <a:rPr lang="en-US" altLang="ko-KR" sz="1300" dirty="0">
                <a:solidFill>
                  <a:schemeClr val="tx1">
                    <a:lumMod val="85000"/>
                    <a:lumOff val="15000"/>
                  </a:schemeClr>
                </a:solidFill>
                <a:latin typeface="SamsungOne-400" panose="020B0503030303020204" pitchFamily="34" charset="0"/>
              </a:rPr>
              <a:t> mà nó được </a:t>
            </a:r>
            <a:r>
              <a:rPr lang="en-US" altLang="ko-KR" sz="1300" dirty="0" err="1">
                <a:solidFill>
                  <a:schemeClr val="tx1">
                    <a:lumMod val="85000"/>
                    <a:lumOff val="15000"/>
                  </a:schemeClr>
                </a:solidFill>
                <a:latin typeface="SamsungOne-400" panose="020B0503030303020204" pitchFamily="34" charset="0"/>
              </a:rPr>
              <a:t>gọi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tớ</a:t>
            </a:r>
            <a:r>
              <a:rPr lang="en-US" altLang="ko-KR" sz="1300" dirty="0">
                <a:solidFill>
                  <a:schemeClr val="tx1">
                    <a:lumMod val="85000"/>
                    <a:lumOff val="15000"/>
                  </a:schemeClr>
                </a:solidFill>
                <a:latin typeface="SamsungOne-400" panose="020B0503030303020204" pitchFamily="34" charset="0"/>
              </a:rPr>
              <a:t>.</a:t>
            </a:r>
          </a:p>
        </p:txBody>
      </p:sp>
      <p:pic>
        <p:nvPicPr>
          <p:cNvPr id="14" name="그림 13">
            <a:extLst>
              <a:ext uri="{FF2B5EF4-FFF2-40B4-BE49-F238E27FC236}">
                <a16:creationId xmlns:a16="http://schemas.microsoft.com/office/drawing/2014/main" id="{9E39A1BE-8429-4998-ABA3-7AB66A1B3E29}"/>
              </a:ext>
            </a:extLst>
          </p:cNvPr>
          <p:cNvPicPr>
            <a:picLocks noChangeAspect="1"/>
          </p:cNvPicPr>
          <p:nvPr/>
        </p:nvPicPr>
        <p:blipFill>
          <a:blip r:embed="rId4"/>
          <a:stretch>
            <a:fillRect/>
          </a:stretch>
        </p:blipFill>
        <p:spPr>
          <a:xfrm>
            <a:off x="703263" y="2111480"/>
            <a:ext cx="6339706" cy="630651"/>
          </a:xfrm>
          <a:prstGeom prst="rect">
            <a:avLst/>
          </a:prstGeom>
        </p:spPr>
      </p:pic>
      <p:sp>
        <p:nvSpPr>
          <p:cNvPr id="15" name="직사각형 14">
            <a:extLst>
              <a:ext uri="{FF2B5EF4-FFF2-40B4-BE49-F238E27FC236}">
                <a16:creationId xmlns:a16="http://schemas.microsoft.com/office/drawing/2014/main" id="{7E8A80C3-F07D-4C97-9E9B-12DFDEABE3E0}"/>
              </a:ext>
            </a:extLst>
          </p:cNvPr>
          <p:cNvSpPr/>
          <p:nvPr/>
        </p:nvSpPr>
        <p:spPr>
          <a:xfrm>
            <a:off x="703263" y="2884636"/>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hoặc đơn giản hơn như dưới đây.</a:t>
            </a:r>
            <a:endParaRPr lang="en-US" altLang="ko-KR" sz="1300" dirty="0">
              <a:solidFill>
                <a:schemeClr val="tx1">
                  <a:lumMod val="85000"/>
                  <a:lumOff val="15000"/>
                </a:schemeClr>
              </a:solidFill>
              <a:latin typeface="SamsungOne-400" panose="020B0503030303020204" pitchFamily="34" charset="0"/>
            </a:endParaRPr>
          </a:p>
        </p:txBody>
      </p:sp>
      <p:pic>
        <p:nvPicPr>
          <p:cNvPr id="17" name="그림 16">
            <a:extLst>
              <a:ext uri="{FF2B5EF4-FFF2-40B4-BE49-F238E27FC236}">
                <a16:creationId xmlns:a16="http://schemas.microsoft.com/office/drawing/2014/main" id="{E5082D5E-55FB-4FF0-B7DD-8E4B4E56A0D8}"/>
              </a:ext>
            </a:extLst>
          </p:cNvPr>
          <p:cNvPicPr>
            <a:picLocks noChangeAspect="1"/>
          </p:cNvPicPr>
          <p:nvPr/>
        </p:nvPicPr>
        <p:blipFill>
          <a:blip r:embed="rId5"/>
          <a:stretch>
            <a:fillRect/>
          </a:stretch>
        </p:blipFill>
        <p:spPr>
          <a:xfrm>
            <a:off x="703263" y="3238219"/>
            <a:ext cx="6339706" cy="291960"/>
          </a:xfrm>
          <a:prstGeom prst="rect">
            <a:avLst/>
          </a:prstGeom>
        </p:spPr>
      </p:pic>
    </p:spTree>
    <p:extLst>
      <p:ext uri="{BB962C8B-B14F-4D97-AF65-F5344CB8AC3E}">
        <p14:creationId xmlns:p14="http://schemas.microsoft.com/office/powerpoint/2010/main" val="17777119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96294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1" name="직사각형 10">
            <a:extLst>
              <a:ext uri="{FF2B5EF4-FFF2-40B4-BE49-F238E27FC236}">
                <a16:creationId xmlns:a16="http://schemas.microsoft.com/office/drawing/2014/main" id="{0C289A14-C28A-4796-8935-39F665A32B8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EACCES: </a:t>
            </a:r>
            <a:r>
              <a:rPr lang="en-US" altLang="ko-KR" sz="1400" dirty="0" err="1">
                <a:solidFill>
                  <a:schemeClr val="tx1"/>
                </a:solidFill>
                <a:latin typeface="SamsungOne-400" panose="020B0503030303020204" pitchFamily="34" charset="0"/>
                <a:ea typeface="SamsungOne-400" panose="020B0503030303020204" pitchFamily="34" charset="0"/>
              </a:rPr>
              <a:t>quyền</a:t>
            </a:r>
            <a:r>
              <a:rPr lang="en-US" altLang="ko-KR" sz="1400" dirty="0">
                <a:solidFill>
                  <a:schemeClr val="tx1"/>
                </a:solidFill>
                <a:latin typeface="SamsungOne-400" panose="020B0503030303020204" pitchFamily="34" charset="0"/>
                <a:ea typeface="SamsungOne-400" panose="020B0503030303020204" pitchFamily="34" charset="0"/>
              </a:rPr>
              <a:t> bị từ </a:t>
            </a:r>
            <a:r>
              <a:rPr lang="en-US" altLang="ko-KR" sz="1400" dirty="0" err="1">
                <a:solidFill>
                  <a:schemeClr val="tx1"/>
                </a:solidFill>
                <a:latin typeface="SamsungOne-400" panose="020B0503030303020204" pitchFamily="34" charset="0"/>
                <a:ea typeface="SamsungOne-400" panose="020B0503030303020204" pitchFamily="34" charset="0"/>
              </a:rPr>
              <a:t>chối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usr</a:t>
            </a:r>
            <a:r>
              <a:rPr lang="en-US" altLang="ko-KR" sz="1400" dirty="0">
                <a:solidFill>
                  <a:schemeClr val="tx1"/>
                </a:solidFill>
                <a:latin typeface="SamsungOne-400" panose="020B0503030303020204" pitchFamily="34" charset="0"/>
                <a:ea typeface="SamsungOne-400" panose="020B0503030303020204" pitchFamily="34" charset="0"/>
              </a:rPr>
              <a:t>/local/lib/</a:t>
            </a:r>
            <a:r>
              <a:rPr lang="en-US" altLang="ko-KR" sz="1400" dirty="0" err="1">
                <a:solidFill>
                  <a:schemeClr val="tx1"/>
                </a:solidFill>
                <a:latin typeface="SamsungOne-400" panose="020B0503030303020204" pitchFamily="34" charset="0"/>
                <a:ea typeface="SamsungOne-400" panose="020B0503030303020204" pitchFamily="34" charset="0"/>
              </a:rPr>
              <a:t>node_modules</a:t>
            </a:r>
            <a:r>
              <a:rPr lang="en-US" altLang="ko-KR" sz="1400" dirty="0">
                <a:solidFill>
                  <a:schemeClr val="tx1"/>
                </a:solidFill>
                <a:latin typeface="SamsungOne-400" panose="020B0503030303020204" pitchFamily="34" charset="0"/>
                <a:ea typeface="SamsungOne-400" panose="020B0503030303020204" pitchFamily="34" charset="0"/>
              </a:rPr>
              <a:t>’(1)</a:t>
            </a:r>
          </a:p>
        </p:txBody>
      </p:sp>
      <p:sp>
        <p:nvSpPr>
          <p:cNvPr id="13" name="직사각형 12">
            <a:extLst>
              <a:ext uri="{FF2B5EF4-FFF2-40B4-BE49-F238E27FC236}">
                <a16:creationId xmlns:a16="http://schemas.microsoft.com/office/drawing/2014/main" id="{002AFF45-4696-4CD3-B011-3192C9595936}"/>
              </a:ext>
            </a:extLst>
          </p:cNvPr>
          <p:cNvSpPr/>
          <p:nvPr/>
        </p:nvSpPr>
        <p:spPr>
          <a:xfrm>
            <a:off x="703263"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quyền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bạn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Trước tiên, hãy kiểm tra xem ai sở hữu thư mục.</a:t>
            </a:r>
            <a:endParaRPr lang="en-US" altLang="ko-KR" sz="1300" dirty="0">
              <a:solidFill>
                <a:schemeClr val="tx1">
                  <a:lumMod val="85000"/>
                  <a:lumOff val="15000"/>
                </a:schemeClr>
              </a:solidFill>
              <a:latin typeface="SamsungOne-400" panose="020B0503030303020204" pitchFamily="34" charset="0"/>
            </a:endParaRPr>
          </a:p>
        </p:txBody>
      </p:sp>
      <p:grpSp>
        <p:nvGrpSpPr>
          <p:cNvPr id="9" name="그룹 8">
            <a:extLst>
              <a:ext uri="{FF2B5EF4-FFF2-40B4-BE49-F238E27FC236}">
                <a16:creationId xmlns:a16="http://schemas.microsoft.com/office/drawing/2014/main" id="{5ED759F2-DE8D-4630-A96F-868A282B2ADC}"/>
              </a:ext>
            </a:extLst>
          </p:cNvPr>
          <p:cNvGrpSpPr/>
          <p:nvPr/>
        </p:nvGrpSpPr>
        <p:grpSpPr>
          <a:xfrm>
            <a:off x="703263" y="2414127"/>
            <a:ext cx="4248150" cy="276999"/>
            <a:chOff x="3716526" y="2460828"/>
            <a:chExt cx="4248150" cy="276999"/>
          </a:xfrm>
        </p:grpSpPr>
        <p:sp>
          <p:nvSpPr>
            <p:cNvPr id="10" name="TextBox 9">
              <a:extLst>
                <a:ext uri="{FF2B5EF4-FFF2-40B4-BE49-F238E27FC236}">
                  <a16:creationId xmlns:a16="http://schemas.microsoft.com/office/drawing/2014/main" id="{5E1BF118-E92F-4A72-B517-B2E646947BDF}"/>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ls -la /</a:t>
              </a:r>
              <a:r>
                <a:rPr lang="en-US" altLang="ko-KR" sz="1200" dirty="0" err="1">
                  <a:solidFill>
                    <a:schemeClr val="bg1"/>
                  </a:solidFill>
                  <a:latin typeface="SamsungOne-400" panose="020B0503030303020204" pitchFamily="34" charset="0"/>
                  <a:ea typeface="SamsungOne-400" panose="020B0503030303020204" pitchFamily="34" charset="0"/>
                </a:rPr>
                <a:t>usr</a:t>
              </a:r>
              <a:r>
                <a:rPr lang="en-US" altLang="ko-KR" sz="1200" dirty="0">
                  <a:solidFill>
                    <a:schemeClr val="bg1"/>
                  </a:solidFill>
                  <a:latin typeface="SamsungOne-400" panose="020B0503030303020204" pitchFamily="34" charset="0"/>
                  <a:ea typeface="SamsungOne-400" panose="020B0503030303020204" pitchFamily="34" charset="0"/>
                </a:rPr>
                <a:t>/local/lib/</a:t>
              </a:r>
              <a:r>
                <a:rPr lang="en-US" altLang="ko-KR" sz="1200" dirty="0" err="1">
                  <a:solidFill>
                    <a:schemeClr val="bg1"/>
                  </a:solidFill>
                  <a:latin typeface="SamsungOne-400" panose="020B0503030303020204" pitchFamily="34" charset="0"/>
                  <a:ea typeface="SamsungOne-400" panose="020B0503030303020204" pitchFamily="34" charset="0"/>
                </a:rPr>
                <a:t>node_modules</a:t>
              </a:r>
              <a:endParaRPr lang="en-US" altLang="ko-KR" sz="1200" dirty="0">
                <a:solidFill>
                  <a:schemeClr val="bg1"/>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8823FB66-EB92-4A12-B350-505CF3ABD75E}"/>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20" name="직사각형 19">
            <a:extLst>
              <a:ext uri="{FF2B5EF4-FFF2-40B4-BE49-F238E27FC236}">
                <a16:creationId xmlns:a16="http://schemas.microsoft.com/office/drawing/2014/main" id="{EE583622-CCCF-45A3-A700-92BDE95909BF}"/>
              </a:ext>
            </a:extLst>
          </p:cNvPr>
          <p:cNvSpPr/>
          <p:nvPr/>
        </p:nvSpPr>
        <p:spPr>
          <a:xfrm>
            <a:off x="703263" y="2766034"/>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nó đang từ chối quyền truy cập vì thư mục node_module được sở hữu bởi root.</a:t>
            </a:r>
            <a:endParaRPr lang="en-US" altLang="ko-KR" sz="1300" dirty="0">
              <a:solidFill>
                <a:schemeClr val="tx1">
                  <a:lumMod val="85000"/>
                  <a:lumOff val="15000"/>
                </a:schemeClr>
              </a:solidFill>
              <a:latin typeface="SamsungOne-400" panose="020B0503030303020204" pitchFamily="34" charset="0"/>
            </a:endParaRPr>
          </a:p>
        </p:txBody>
      </p:sp>
      <p:grpSp>
        <p:nvGrpSpPr>
          <p:cNvPr id="21" name="그룹 20">
            <a:extLst>
              <a:ext uri="{FF2B5EF4-FFF2-40B4-BE49-F238E27FC236}">
                <a16:creationId xmlns:a16="http://schemas.microsoft.com/office/drawing/2014/main" id="{238A7A17-1FD7-4852-9770-9065DCC25FDB}"/>
              </a:ext>
            </a:extLst>
          </p:cNvPr>
          <p:cNvGrpSpPr/>
          <p:nvPr/>
        </p:nvGrpSpPr>
        <p:grpSpPr>
          <a:xfrm>
            <a:off x="703263" y="3152001"/>
            <a:ext cx="5335587" cy="276999"/>
            <a:chOff x="3716526" y="2460828"/>
            <a:chExt cx="5335587" cy="276999"/>
          </a:xfrm>
        </p:grpSpPr>
        <p:sp>
          <p:nvSpPr>
            <p:cNvPr id="22" name="TextBox 21">
              <a:extLst>
                <a:ext uri="{FF2B5EF4-FFF2-40B4-BE49-F238E27FC236}">
                  <a16:creationId xmlns:a16="http://schemas.microsoft.com/office/drawing/2014/main" id="{E67C555E-C5B0-4138-9066-565B0F24BDF6}"/>
                </a:ext>
              </a:extLst>
            </p:cNvPr>
            <p:cNvSpPr txBox="1"/>
            <p:nvPr/>
          </p:nvSpPr>
          <p:spPr>
            <a:xfrm>
              <a:off x="3800649" y="2460828"/>
              <a:ext cx="5251464" cy="276999"/>
            </a:xfrm>
            <a:prstGeom prst="rect">
              <a:avLst/>
            </a:prstGeom>
            <a:solidFill>
              <a:schemeClr val="tx1"/>
            </a:solidFill>
          </p:spPr>
          <p:txBody>
            <a:bodyPr wrap="square" rtlCol="0">
              <a:spAutoFit/>
            </a:bodyPr>
            <a:lstStyle/>
            <a:p>
              <a:r>
                <a:rPr lang="en-US" altLang="ko-KR" sz="1200" dirty="0" err="1">
                  <a:solidFill>
                    <a:schemeClr val="bg1"/>
                  </a:solidFill>
                  <a:latin typeface="SamsungOne-400" panose="020B0503030303020204" pitchFamily="34" charset="0"/>
                  <a:ea typeface="SamsungOne-400" panose="020B0503030303020204" pitchFamily="34" charset="0"/>
                </a:rPr>
                <a:t>drwxr</a:t>
              </a:r>
              <a:r>
                <a:rPr lang="en-US" altLang="ko-KR" sz="1200" dirty="0">
                  <a:solidFill>
                    <a:schemeClr val="bg1"/>
                  </a:solidFill>
                  <a:latin typeface="SamsungOne-400" panose="020B0503030303020204" pitchFamily="34" charset="0"/>
                  <a:ea typeface="SamsungOne-400" panose="020B0503030303020204" pitchFamily="34" charset="0"/>
                </a:rPr>
                <a:t>-</a:t>
              </a:r>
              <a:r>
                <a:rPr lang="en-US" altLang="ko-KR" sz="1200" dirty="0" err="1">
                  <a:solidFill>
                    <a:schemeClr val="bg1"/>
                  </a:solidFill>
                  <a:latin typeface="SamsungOne-400" panose="020B0503030303020204" pitchFamily="34" charset="0"/>
                  <a:ea typeface="SamsungOne-400" panose="020B0503030303020204" pitchFamily="34" charset="0"/>
                </a:rPr>
                <a:t>xr</a:t>
              </a:r>
              <a:r>
                <a:rPr lang="en-US" altLang="ko-KR" sz="1200" dirty="0">
                  <a:solidFill>
                    <a:schemeClr val="bg1"/>
                  </a:solidFill>
                  <a:latin typeface="SamsungOne-400" panose="020B0503030303020204" pitchFamily="34" charset="0"/>
                  <a:ea typeface="SamsungOne-400" panose="020B0503030303020204" pitchFamily="34" charset="0"/>
                </a:rPr>
                <a:t>-x   3 root    wheel  102 Jun 24 23:24 </a:t>
              </a:r>
              <a:r>
                <a:rPr lang="en-US" altLang="ko-KR" sz="1200" dirty="0" err="1">
                  <a:solidFill>
                    <a:schemeClr val="bg1"/>
                  </a:solidFill>
                  <a:latin typeface="SamsungOne-400" panose="020B0503030303020204" pitchFamily="34" charset="0"/>
                  <a:ea typeface="SamsungOne-400" panose="020B0503030303020204" pitchFamily="34" charset="0"/>
                </a:rPr>
                <a:t>node_modules</a:t>
              </a:r>
              <a:endParaRPr lang="en-US" altLang="ko-KR" sz="1200" dirty="0">
                <a:solidFill>
                  <a:schemeClr val="bg1"/>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E89D6BC4-0814-4FEF-A390-973C471B4C3C}"/>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24" name="직사각형 23">
            <a:extLst>
              <a:ext uri="{FF2B5EF4-FFF2-40B4-BE49-F238E27FC236}">
                <a16:creationId xmlns:a16="http://schemas.microsoft.com/office/drawing/2014/main" id="{04523A96-99BA-4165-B792-DE4E9409AB0C}"/>
              </a:ext>
            </a:extLst>
          </p:cNvPr>
          <p:cNvSpPr/>
          <p:nvPr/>
        </p:nvSpPr>
        <p:spPr>
          <a:xfrm>
            <a:off x="703263" y="3573826"/>
            <a:ext cx="8496300" cy="745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Vì vậy, điều này cần được thay đổi bằng cách thay đổi quyền root thành người dùng của bạn, nhưng trước tiên, hãy chạy lệnh bên dưới để kiểm 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tình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trạng</a:t>
            </a:r>
            <a:r>
              <a:rPr lang="vi-VN" altLang="ko-KR" sz="1300" dirty="0">
                <a:solidFill>
                  <a:schemeClr val="tx1">
                    <a:lumMod val="85000"/>
                    <a:lumOff val="15000"/>
                  </a:schemeClr>
                </a:solidFill>
                <a:latin typeface="SamsungOne-400" panose="020B0503030303020204" pitchFamily="34" charset="0"/>
              </a:rPr>
              <a:t> người dùng hiện tại </a:t>
            </a:r>
            <a:r>
              <a:rPr lang="vi-VN" altLang="ko-KR" sz="1300" dirty="0">
                <a:solidFill>
                  <a:srgbClr val="0033FF"/>
                </a:solidFill>
                <a:latin typeface="SamsungOne-400" panose="020B0503030303020204" pitchFamily="34" charset="0"/>
              </a:rPr>
              <a:t>Làm cách nào để biết tên của người dùng đang hoạt động thông qua dòng lệnh trong OS X?</a:t>
            </a:r>
            <a:endParaRPr lang="en-US" altLang="ko-KR" sz="1300" b="1" dirty="0">
              <a:solidFill>
                <a:srgbClr val="0033FF"/>
              </a:solidFill>
              <a:latin typeface="SamsungOne-400" panose="020B0503030303020204" pitchFamily="34" charset="0"/>
            </a:endParaRPr>
          </a:p>
        </p:txBody>
      </p:sp>
    </p:spTree>
    <p:extLst>
      <p:ext uri="{BB962C8B-B14F-4D97-AF65-F5344CB8AC3E}">
        <p14:creationId xmlns:p14="http://schemas.microsoft.com/office/powerpoint/2010/main" val="4673112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76DF0BCF-4E90-493D-9B15-D219B7ED446D}"/>
              </a:ext>
            </a:extLst>
          </p:cNvPr>
          <p:cNvGrpSpPr/>
          <p:nvPr/>
        </p:nvGrpSpPr>
        <p:grpSpPr>
          <a:xfrm>
            <a:off x="703263" y="2137128"/>
            <a:ext cx="1773237" cy="276999"/>
            <a:chOff x="3716526" y="2460828"/>
            <a:chExt cx="1773237" cy="276999"/>
          </a:xfrm>
        </p:grpSpPr>
        <p:sp>
          <p:nvSpPr>
            <p:cNvPr id="18" name="TextBox 17">
              <a:extLst>
                <a:ext uri="{FF2B5EF4-FFF2-40B4-BE49-F238E27FC236}">
                  <a16:creationId xmlns:a16="http://schemas.microsoft.com/office/drawing/2014/main" id="{1534178B-651F-4C76-B68B-A00ECEE14372}"/>
                </a:ext>
              </a:extLst>
            </p:cNvPr>
            <p:cNvSpPr txBox="1"/>
            <p:nvPr/>
          </p:nvSpPr>
          <p:spPr>
            <a:xfrm>
              <a:off x="3791125" y="2460828"/>
              <a:ext cx="1698638"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id -un</a:t>
              </a:r>
            </a:p>
          </p:txBody>
        </p:sp>
        <p:sp>
          <p:nvSpPr>
            <p:cNvPr id="25" name="직사각형 24">
              <a:extLst>
                <a:ext uri="{FF2B5EF4-FFF2-40B4-BE49-F238E27FC236}">
                  <a16:creationId xmlns:a16="http://schemas.microsoft.com/office/drawing/2014/main" id="{FD128C9E-E38C-4AFD-A521-D1003B4CAF06}"/>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813878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1" name="직사각형 10">
            <a:extLst>
              <a:ext uri="{FF2B5EF4-FFF2-40B4-BE49-F238E27FC236}">
                <a16:creationId xmlns:a16="http://schemas.microsoft.com/office/drawing/2014/main" id="{0C289A14-C28A-4796-8935-39F665A32B8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EACCES: </a:t>
            </a:r>
            <a:r>
              <a:rPr lang="en-US" altLang="ko-KR" sz="1400" dirty="0" err="1">
                <a:solidFill>
                  <a:schemeClr val="tx1"/>
                </a:solidFill>
                <a:latin typeface="SamsungOne-400" panose="020B0503030303020204" pitchFamily="34" charset="0"/>
                <a:ea typeface="SamsungOne-400" panose="020B0503030303020204" pitchFamily="34" charset="0"/>
              </a:rPr>
              <a:t>quyền</a:t>
            </a:r>
            <a:r>
              <a:rPr lang="en-US" altLang="ko-KR" sz="1400" dirty="0">
                <a:solidFill>
                  <a:schemeClr val="tx1"/>
                </a:solidFill>
                <a:latin typeface="SamsungOne-400" panose="020B0503030303020204" pitchFamily="34" charset="0"/>
                <a:ea typeface="SamsungOne-400" panose="020B0503030303020204" pitchFamily="34" charset="0"/>
              </a:rPr>
              <a:t> bị từ </a:t>
            </a:r>
            <a:r>
              <a:rPr lang="en-US" altLang="ko-KR" sz="1400" dirty="0" err="1">
                <a:solidFill>
                  <a:schemeClr val="tx1"/>
                </a:solidFill>
                <a:latin typeface="SamsungOne-400" panose="020B0503030303020204" pitchFamily="34" charset="0"/>
                <a:ea typeface="SamsungOne-400" panose="020B0503030303020204" pitchFamily="34" charset="0"/>
              </a:rPr>
              <a:t>chối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quyền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usr</a:t>
            </a:r>
            <a:r>
              <a:rPr lang="en-US" altLang="ko-KR" sz="1400" dirty="0">
                <a:solidFill>
                  <a:schemeClr val="tx1"/>
                </a:solidFill>
                <a:latin typeface="SamsungOne-400" panose="020B0503030303020204" pitchFamily="34" charset="0"/>
                <a:ea typeface="SamsungOne-400" panose="020B0503030303020204" pitchFamily="34" charset="0"/>
              </a:rPr>
              <a:t>/local/lib/</a:t>
            </a:r>
            <a:r>
              <a:rPr lang="en-US" altLang="ko-KR" sz="1400" dirty="0" err="1">
                <a:solidFill>
                  <a:schemeClr val="tx1"/>
                </a:solidFill>
                <a:latin typeface="SamsungOne-400" panose="020B0503030303020204" pitchFamily="34" charset="0"/>
                <a:ea typeface="SamsungOne-400" panose="020B0503030303020204" pitchFamily="34" charset="0"/>
              </a:rPr>
              <a:t>node_modules</a:t>
            </a:r>
            <a:r>
              <a:rPr lang="en-US" altLang="ko-KR" sz="1400" dirty="0">
                <a:solidFill>
                  <a:schemeClr val="tx1"/>
                </a:solidFill>
                <a:latin typeface="SamsungOne-400" panose="020B0503030303020204" pitchFamily="34" charset="0"/>
                <a:ea typeface="SamsungOne-400" panose="020B0503030303020204" pitchFamily="34" charset="0"/>
              </a:rPr>
              <a:t>’(2)</a:t>
            </a:r>
          </a:p>
        </p:txBody>
      </p:sp>
      <p:sp>
        <p:nvSpPr>
          <p:cNvPr id="13" name="직사각형 12">
            <a:extLst>
              <a:ext uri="{FF2B5EF4-FFF2-40B4-BE49-F238E27FC236}">
                <a16:creationId xmlns:a16="http://schemas.microsoft.com/office/drawing/2014/main" id="{002AFF45-4696-4CD3-B011-3192C9595936}"/>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a:solidFill>
                  <a:srgbClr val="0033FF"/>
                </a:solidFill>
                <a:latin typeface="SamsungOne-400" panose="020B0503030303020204" pitchFamily="34" charset="0"/>
              </a:rPr>
              <a:t>id –un </a:t>
            </a:r>
            <a:r>
              <a:rPr lang="en-US" altLang="ko-KR" sz="1300" dirty="0">
                <a:solidFill>
                  <a:schemeClr val="tx1">
                    <a:lumMod val="85000"/>
                    <a:lumOff val="15000"/>
                  </a:schemeClr>
                </a:solidFill>
                <a:latin typeface="SamsungOne-400" panose="020B0503030303020204" pitchFamily="34" charset="0"/>
              </a:rPr>
              <a:t>HOẶC </a:t>
            </a:r>
            <a:r>
              <a:rPr lang="en-US" altLang="ko-KR" sz="1300" b="1" dirty="0" err="1">
                <a:solidFill>
                  <a:srgbClr val="0033FF"/>
                </a:solidFill>
                <a:latin typeface="SamsungOne-400" panose="020B0503030303020204" pitchFamily="34" charset="0"/>
              </a:rPr>
              <a:t>whoami</a:t>
            </a:r>
            <a:endParaRPr lang="en-US" altLang="ko-KR" sz="1300" b="1" dirty="0">
              <a:solidFill>
                <a:srgbClr val="0033FF"/>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EE583622-CCCF-45A3-A700-92BDE95909BF}"/>
              </a:ext>
            </a:extLst>
          </p:cNvPr>
          <p:cNvSpPr/>
          <p:nvPr/>
        </p:nvSpPr>
        <p:spPr>
          <a:xfrm>
            <a:off x="703263" y="259332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rPr>
              <a:t> đó, </a:t>
            </a:r>
            <a:r>
              <a:rPr lang="en-US" altLang="ko-KR" sz="1300" dirty="0" err="1">
                <a:solidFill>
                  <a:schemeClr val="tx1">
                    <a:lumMod val="85000"/>
                    <a:lumOff val="15000"/>
                  </a:schemeClr>
                </a:solidFill>
                <a:latin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rPr>
              <a:t> người </a:t>
            </a:r>
            <a:r>
              <a:rPr lang="en-US" altLang="ko-KR" sz="1300" dirty="0" err="1">
                <a:solidFill>
                  <a:schemeClr val="tx1">
                    <a:lumMod val="85000"/>
                    <a:lumOff val="15000"/>
                  </a:schemeClr>
                </a:solidFill>
                <a:latin typeface="SamsungOne-400" panose="020B0503030303020204" pitchFamily="34" charset="0"/>
              </a:rPr>
              <a:t>sở</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hữu</a:t>
            </a:r>
            <a:endParaRPr lang="en-US" altLang="ko-KR" sz="1300" dirty="0">
              <a:solidFill>
                <a:schemeClr val="tx1">
                  <a:lumMod val="85000"/>
                  <a:lumOff val="15000"/>
                </a:schemeClr>
              </a:solidFill>
              <a:latin typeface="SamsungOne-400" panose="020B0503030303020204" pitchFamily="34" charset="0"/>
            </a:endParaRPr>
          </a:p>
        </p:txBody>
      </p:sp>
      <p:grpSp>
        <p:nvGrpSpPr>
          <p:cNvPr id="21" name="그룹 20">
            <a:extLst>
              <a:ext uri="{FF2B5EF4-FFF2-40B4-BE49-F238E27FC236}">
                <a16:creationId xmlns:a16="http://schemas.microsoft.com/office/drawing/2014/main" id="{238A7A17-1FD7-4852-9770-9065DCC25FDB}"/>
              </a:ext>
            </a:extLst>
          </p:cNvPr>
          <p:cNvGrpSpPr/>
          <p:nvPr/>
        </p:nvGrpSpPr>
        <p:grpSpPr>
          <a:xfrm>
            <a:off x="703263" y="2979288"/>
            <a:ext cx="5335587" cy="276999"/>
            <a:chOff x="3716526" y="2460828"/>
            <a:chExt cx="5335587" cy="276999"/>
          </a:xfrm>
        </p:grpSpPr>
        <p:sp>
          <p:nvSpPr>
            <p:cNvPr id="22" name="TextBox 21">
              <a:extLst>
                <a:ext uri="{FF2B5EF4-FFF2-40B4-BE49-F238E27FC236}">
                  <a16:creationId xmlns:a16="http://schemas.microsoft.com/office/drawing/2014/main" id="{E67C555E-C5B0-4138-9066-565B0F24BDF6}"/>
                </a:ext>
              </a:extLst>
            </p:cNvPr>
            <p:cNvSpPr txBox="1"/>
            <p:nvPr/>
          </p:nvSpPr>
          <p:spPr>
            <a:xfrm>
              <a:off x="3800649" y="2460828"/>
              <a:ext cx="5251464"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sudo</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chown</a:t>
              </a:r>
              <a:r>
                <a:rPr lang="en-US" altLang="ko-KR" sz="1200" dirty="0">
                  <a:solidFill>
                    <a:schemeClr val="bg1"/>
                  </a:solidFill>
                  <a:latin typeface="SamsungOne-400" panose="020B0503030303020204" pitchFamily="34" charset="0"/>
                  <a:ea typeface="SamsungOne-400" panose="020B0503030303020204" pitchFamily="34" charset="0"/>
                </a:rPr>
                <a:t> -R [owner]:[owner] /</a:t>
              </a:r>
              <a:r>
                <a:rPr lang="en-US" altLang="ko-KR" sz="1200" dirty="0" err="1">
                  <a:solidFill>
                    <a:schemeClr val="bg1"/>
                  </a:solidFill>
                  <a:latin typeface="SamsungOne-400" panose="020B0503030303020204" pitchFamily="34" charset="0"/>
                  <a:ea typeface="SamsungOne-400" panose="020B0503030303020204" pitchFamily="34" charset="0"/>
                </a:rPr>
                <a:t>usr</a:t>
              </a:r>
              <a:r>
                <a:rPr lang="en-US" altLang="ko-KR" sz="1200" dirty="0">
                  <a:solidFill>
                    <a:schemeClr val="bg1"/>
                  </a:solidFill>
                  <a:latin typeface="SamsungOne-400" panose="020B0503030303020204" pitchFamily="34" charset="0"/>
                  <a:ea typeface="SamsungOne-400" panose="020B0503030303020204" pitchFamily="34" charset="0"/>
                </a:rPr>
                <a:t>/local/lib/</a:t>
              </a:r>
              <a:r>
                <a:rPr lang="en-US" altLang="ko-KR" sz="1200" dirty="0" err="1">
                  <a:solidFill>
                    <a:schemeClr val="bg1"/>
                  </a:solidFill>
                  <a:latin typeface="SamsungOne-400" panose="020B0503030303020204" pitchFamily="34" charset="0"/>
                  <a:ea typeface="SamsungOne-400" panose="020B0503030303020204" pitchFamily="34" charset="0"/>
                </a:rPr>
                <a:t>node_modules</a:t>
              </a:r>
              <a:endParaRPr lang="en-US" altLang="ko-KR" sz="1200" dirty="0">
                <a:solidFill>
                  <a:schemeClr val="bg1"/>
                </a:solidFill>
                <a:latin typeface="SamsungOne-400" panose="020B0503030303020204" pitchFamily="34" charset="0"/>
                <a:ea typeface="SamsungOne-400" panose="020B0503030303020204" pitchFamily="34" charset="0"/>
              </a:endParaRPr>
            </a:p>
          </p:txBody>
        </p:sp>
        <p:sp>
          <p:nvSpPr>
            <p:cNvPr id="23" name="직사각형 22">
              <a:extLst>
                <a:ext uri="{FF2B5EF4-FFF2-40B4-BE49-F238E27FC236}">
                  <a16:creationId xmlns:a16="http://schemas.microsoft.com/office/drawing/2014/main" id="{E89D6BC4-0814-4FEF-A390-973C471B4C3C}"/>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grpSp>
        <p:nvGrpSpPr>
          <p:cNvPr id="14" name="그룹 13">
            <a:extLst>
              <a:ext uri="{FF2B5EF4-FFF2-40B4-BE49-F238E27FC236}">
                <a16:creationId xmlns:a16="http://schemas.microsoft.com/office/drawing/2014/main" id="{692E13E7-E590-4FDF-AED4-56E8855176A0}"/>
              </a:ext>
            </a:extLst>
          </p:cNvPr>
          <p:cNvGrpSpPr/>
          <p:nvPr/>
        </p:nvGrpSpPr>
        <p:grpSpPr>
          <a:xfrm>
            <a:off x="2659049" y="2137128"/>
            <a:ext cx="1773237" cy="276999"/>
            <a:chOff x="3716526" y="2460828"/>
            <a:chExt cx="1773237" cy="276999"/>
          </a:xfrm>
        </p:grpSpPr>
        <p:sp>
          <p:nvSpPr>
            <p:cNvPr id="15" name="TextBox 14">
              <a:extLst>
                <a:ext uri="{FF2B5EF4-FFF2-40B4-BE49-F238E27FC236}">
                  <a16:creationId xmlns:a16="http://schemas.microsoft.com/office/drawing/2014/main" id="{012C6C31-5453-4624-AE2E-C465EBE19FAD}"/>
                </a:ext>
              </a:extLst>
            </p:cNvPr>
            <p:cNvSpPr txBox="1"/>
            <p:nvPr/>
          </p:nvSpPr>
          <p:spPr>
            <a:xfrm>
              <a:off x="3791125" y="2460828"/>
              <a:ext cx="1698638"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whoami</a:t>
              </a:r>
              <a:endParaRPr lang="en-US" altLang="ko-KR" sz="1200" dirty="0">
                <a:solidFill>
                  <a:schemeClr val="bg1"/>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61163693-6E52-4C62-870B-06A1591D3394}"/>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26" name="직사각형 25">
            <a:extLst>
              <a:ext uri="{FF2B5EF4-FFF2-40B4-BE49-F238E27FC236}">
                <a16:creationId xmlns:a16="http://schemas.microsoft.com/office/drawing/2014/main" id="{8D67E4A1-BAF7-4057-8687-F74AFC89BB80}"/>
              </a:ext>
            </a:extLst>
          </p:cNvPr>
          <p:cNvSpPr/>
          <p:nvPr/>
        </p:nvSpPr>
        <p:spPr>
          <a:xfrm>
            <a:off x="685800" y="3262767"/>
            <a:ext cx="851376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err="1">
                <a:solidFill>
                  <a:schemeClr val="tx1">
                    <a:lumMod val="85000"/>
                    <a:lumOff val="15000"/>
                  </a:schemeClr>
                </a:solidFill>
                <a:latin typeface="SamsungOne-400" panose="020B0503030303020204" pitchFamily="34" charset="0"/>
              </a:rPr>
              <a:t>Hoặc</a:t>
            </a:r>
            <a:endParaRPr lang="en-US" altLang="ko-KR" sz="1300" dirty="0">
              <a:solidFill>
                <a:schemeClr val="tx1">
                  <a:lumMod val="85000"/>
                  <a:lumOff val="15000"/>
                </a:schemeClr>
              </a:solidFill>
              <a:latin typeface="SamsungOne-400" panose="020B0503030303020204" pitchFamily="34" charset="0"/>
            </a:endParaRPr>
          </a:p>
        </p:txBody>
      </p:sp>
      <p:grpSp>
        <p:nvGrpSpPr>
          <p:cNvPr id="27" name="그룹 26">
            <a:extLst>
              <a:ext uri="{FF2B5EF4-FFF2-40B4-BE49-F238E27FC236}">
                <a16:creationId xmlns:a16="http://schemas.microsoft.com/office/drawing/2014/main" id="{4733565E-335C-4C87-BC44-5E751515A439}"/>
              </a:ext>
            </a:extLst>
          </p:cNvPr>
          <p:cNvGrpSpPr/>
          <p:nvPr/>
        </p:nvGrpSpPr>
        <p:grpSpPr>
          <a:xfrm>
            <a:off x="703263" y="3648734"/>
            <a:ext cx="5335587" cy="276999"/>
            <a:chOff x="3716526" y="2460828"/>
            <a:chExt cx="5335587" cy="276999"/>
          </a:xfrm>
        </p:grpSpPr>
        <p:sp>
          <p:nvSpPr>
            <p:cNvPr id="28" name="TextBox 27">
              <a:extLst>
                <a:ext uri="{FF2B5EF4-FFF2-40B4-BE49-F238E27FC236}">
                  <a16:creationId xmlns:a16="http://schemas.microsoft.com/office/drawing/2014/main" id="{668BFFA6-E8C1-493F-B4C1-99F2338C03BC}"/>
                </a:ext>
              </a:extLst>
            </p:cNvPr>
            <p:cNvSpPr txBox="1"/>
            <p:nvPr/>
          </p:nvSpPr>
          <p:spPr>
            <a:xfrm>
              <a:off x="3800649" y="2460828"/>
              <a:ext cx="5251464"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sudo</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chown</a:t>
              </a:r>
              <a:r>
                <a:rPr lang="en-US" altLang="ko-KR" sz="1200" dirty="0">
                  <a:solidFill>
                    <a:schemeClr val="bg1"/>
                  </a:solidFill>
                  <a:latin typeface="SamsungOne-400" panose="020B0503030303020204" pitchFamily="34" charset="0"/>
                  <a:ea typeface="SamsungOne-400" panose="020B0503030303020204" pitchFamily="34" charset="0"/>
                </a:rPr>
                <a:t> -R </a:t>
              </a:r>
              <a:r>
                <a:rPr lang="en-US" altLang="ko-KR" sz="1200" dirty="0" err="1">
                  <a:solidFill>
                    <a:schemeClr val="bg1"/>
                  </a:solidFill>
                  <a:latin typeface="SamsungOne-400" panose="020B0503030303020204" pitchFamily="34" charset="0"/>
                  <a:ea typeface="SamsungOne-400" panose="020B0503030303020204" pitchFamily="34" charset="0"/>
                </a:rPr>
                <a:t>ownerName</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usr</a:t>
              </a:r>
              <a:r>
                <a:rPr lang="en-US" altLang="ko-KR" sz="1200" dirty="0">
                  <a:solidFill>
                    <a:schemeClr val="bg1"/>
                  </a:solidFill>
                  <a:latin typeface="SamsungOne-400" panose="020B0503030303020204" pitchFamily="34" charset="0"/>
                  <a:ea typeface="SamsungOne-400" panose="020B0503030303020204" pitchFamily="34" charset="0"/>
                </a:rPr>
                <a:t>/local/lib/</a:t>
              </a:r>
              <a:r>
                <a:rPr lang="en-US" altLang="ko-KR" sz="1200" dirty="0" err="1">
                  <a:solidFill>
                    <a:schemeClr val="bg1"/>
                  </a:solidFill>
                  <a:latin typeface="SamsungOne-400" panose="020B0503030303020204" pitchFamily="34" charset="0"/>
                  <a:ea typeface="SamsungOne-400" panose="020B0503030303020204" pitchFamily="34" charset="0"/>
                </a:rPr>
                <a:t>node_modulest</a:t>
              </a:r>
              <a:endParaRPr lang="en-US" altLang="ko-KR" sz="1200" dirty="0">
                <a:solidFill>
                  <a:schemeClr val="bg1"/>
                </a:solidFill>
                <a:latin typeface="SamsungOne-400" panose="020B0503030303020204" pitchFamily="34" charset="0"/>
                <a:ea typeface="SamsungOne-400" panose="020B0503030303020204" pitchFamily="34" charset="0"/>
              </a:endParaRPr>
            </a:p>
          </p:txBody>
        </p:sp>
        <p:sp>
          <p:nvSpPr>
            <p:cNvPr id="29" name="직사각형 28">
              <a:extLst>
                <a:ext uri="{FF2B5EF4-FFF2-40B4-BE49-F238E27FC236}">
                  <a16:creationId xmlns:a16="http://schemas.microsoft.com/office/drawing/2014/main" id="{53300F42-6C7C-46F5-BC6F-EA2F5A687F61}"/>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Tree>
    <p:extLst>
      <p:ext uri="{BB962C8B-B14F-4D97-AF65-F5344CB8AC3E}">
        <p14:creationId xmlns:p14="http://schemas.microsoft.com/office/powerpoint/2010/main" val="9438603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8926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1" name="직사각형 10">
            <a:extLst>
              <a:ext uri="{FF2B5EF4-FFF2-40B4-BE49-F238E27FC236}">
                <a16:creationId xmlns:a16="http://schemas.microsoft.com/office/drawing/2014/main" id="{0C289A14-C28A-4796-8935-39F665A32B8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ENOSPC</a:t>
            </a:r>
          </a:p>
        </p:txBody>
      </p:sp>
      <p:sp>
        <p:nvSpPr>
          <p:cNvPr id="13" name="직사각형 12">
            <a:extLst>
              <a:ext uri="{FF2B5EF4-FFF2-40B4-BE49-F238E27FC236}">
                <a16:creationId xmlns:a16="http://schemas.microsoft.com/office/drawing/2014/main" id="{002AFF45-4696-4CD3-B011-3192C9595936}"/>
              </a:ext>
            </a:extLst>
          </p:cNvPr>
          <p:cNvSpPr/>
          <p:nvPr/>
        </p:nvSpPr>
        <p:spPr>
          <a:xfrm>
            <a:off x="703263"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“ENOSPC" có nghĩa là không có dung lượng trống trên ổ đĩa.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Chạy lệnh dưới đây để tránh ENOSPC.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1" name="그룹 20">
            <a:extLst>
              <a:ext uri="{FF2B5EF4-FFF2-40B4-BE49-F238E27FC236}">
                <a16:creationId xmlns:a16="http://schemas.microsoft.com/office/drawing/2014/main" id="{238A7A17-1FD7-4852-9770-9065DCC25FDB}"/>
              </a:ext>
            </a:extLst>
          </p:cNvPr>
          <p:cNvGrpSpPr/>
          <p:nvPr/>
        </p:nvGrpSpPr>
        <p:grpSpPr>
          <a:xfrm>
            <a:off x="703263" y="2439775"/>
            <a:ext cx="6461141" cy="276999"/>
            <a:chOff x="3716526" y="2460828"/>
            <a:chExt cx="6461141" cy="276999"/>
          </a:xfrm>
        </p:grpSpPr>
        <p:sp>
          <p:nvSpPr>
            <p:cNvPr id="22" name="TextBox 21">
              <a:extLst>
                <a:ext uri="{FF2B5EF4-FFF2-40B4-BE49-F238E27FC236}">
                  <a16:creationId xmlns:a16="http://schemas.microsoft.com/office/drawing/2014/main" id="{E67C555E-C5B0-4138-9066-565B0F24BDF6}"/>
                </a:ext>
              </a:extLst>
            </p:cNvPr>
            <p:cNvSpPr txBox="1"/>
            <p:nvPr/>
          </p:nvSpPr>
          <p:spPr>
            <a:xfrm>
              <a:off x="3800649" y="2460828"/>
              <a:ext cx="6377018"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echo </a:t>
              </a:r>
              <a:r>
                <a:rPr lang="en-US" altLang="ko-KR" sz="1200" dirty="0" err="1">
                  <a:solidFill>
                    <a:schemeClr val="bg1"/>
                  </a:solidFill>
                  <a:latin typeface="SamsungOne-400" panose="020B0503030303020204" pitchFamily="34" charset="0"/>
                  <a:ea typeface="SamsungOne-400" panose="020B0503030303020204" pitchFamily="34" charset="0"/>
                </a:rPr>
                <a:t>fs.inotify.max_user_watches</a:t>
              </a:r>
              <a:r>
                <a:rPr lang="en-US" altLang="ko-KR" sz="1200" dirty="0">
                  <a:solidFill>
                    <a:schemeClr val="bg1"/>
                  </a:solidFill>
                  <a:latin typeface="SamsungOne-400" panose="020B0503030303020204" pitchFamily="34" charset="0"/>
                  <a:ea typeface="SamsungOne-400" panose="020B0503030303020204" pitchFamily="34" charset="0"/>
                </a:rPr>
                <a:t>=524288 | </a:t>
              </a:r>
              <a:r>
                <a:rPr lang="en-US" altLang="ko-KR" sz="1200" dirty="0" err="1">
                  <a:solidFill>
                    <a:schemeClr val="bg1"/>
                  </a:solidFill>
                  <a:latin typeface="SamsungOne-400" panose="020B0503030303020204" pitchFamily="34" charset="0"/>
                  <a:ea typeface="SamsungOne-400" panose="020B0503030303020204" pitchFamily="34" charset="0"/>
                </a:rPr>
                <a:t>sudo</a:t>
              </a:r>
              <a:r>
                <a:rPr lang="en-US" altLang="ko-KR" sz="1200" dirty="0">
                  <a:solidFill>
                    <a:schemeClr val="bg1"/>
                  </a:solidFill>
                  <a:latin typeface="SamsungOne-400" panose="020B0503030303020204" pitchFamily="34" charset="0"/>
                  <a:ea typeface="SamsungOne-400" panose="020B0503030303020204" pitchFamily="34" charset="0"/>
                </a:rPr>
                <a:t> tee -a /</a:t>
              </a:r>
              <a:r>
                <a:rPr lang="en-US" altLang="ko-KR" sz="1200" dirty="0" err="1">
                  <a:solidFill>
                    <a:schemeClr val="bg1"/>
                  </a:solidFill>
                  <a:latin typeface="SamsungOne-400" panose="020B0503030303020204" pitchFamily="34" charset="0"/>
                  <a:ea typeface="SamsungOne-400" panose="020B0503030303020204" pitchFamily="34" charset="0"/>
                </a:rPr>
                <a:t>etc</a:t>
              </a:r>
              <a:r>
                <a:rPr lang="en-US" altLang="ko-KR" sz="1200" dirty="0">
                  <a:solidFill>
                    <a:schemeClr val="bg1"/>
                  </a:solidFill>
                  <a:latin typeface="SamsungOne-400" panose="020B0503030303020204" pitchFamily="34" charset="0"/>
                  <a:ea typeface="SamsungOne-400" panose="020B0503030303020204" pitchFamily="34" charset="0"/>
                </a:rPr>
                <a:t>/</a:t>
              </a:r>
              <a:r>
                <a:rPr lang="en-US" altLang="ko-KR" sz="1200" dirty="0" err="1">
                  <a:solidFill>
                    <a:schemeClr val="bg1"/>
                  </a:solidFill>
                  <a:latin typeface="SamsungOne-400" panose="020B0503030303020204" pitchFamily="34" charset="0"/>
                  <a:ea typeface="SamsungOne-400" panose="020B0503030303020204" pitchFamily="34" charset="0"/>
                </a:rPr>
                <a:t>sysctl.conf</a:t>
              </a:r>
              <a:r>
                <a:rPr lang="en-US" altLang="ko-KR" sz="1200" dirty="0">
                  <a:solidFill>
                    <a:schemeClr val="bg1"/>
                  </a:solidFill>
                  <a:latin typeface="SamsungOne-400" panose="020B0503030303020204" pitchFamily="34" charset="0"/>
                  <a:ea typeface="SamsungOne-400" panose="020B0503030303020204" pitchFamily="34" charset="0"/>
                </a:rPr>
                <a:t> &amp;&amp; </a:t>
              </a:r>
              <a:r>
                <a:rPr lang="en-US" altLang="ko-KR" sz="1200" dirty="0" err="1">
                  <a:solidFill>
                    <a:schemeClr val="bg1"/>
                  </a:solidFill>
                  <a:latin typeface="SamsungOne-400" panose="020B0503030303020204" pitchFamily="34" charset="0"/>
                  <a:ea typeface="SamsungOne-400" panose="020B0503030303020204" pitchFamily="34" charset="0"/>
                </a:rPr>
                <a:t>sudo</a:t>
              </a:r>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sysctl</a:t>
              </a:r>
              <a:r>
                <a:rPr lang="en-US" altLang="ko-KR" sz="1200" dirty="0">
                  <a:solidFill>
                    <a:schemeClr val="bg1"/>
                  </a:solidFill>
                  <a:latin typeface="SamsungOne-400" panose="020B0503030303020204" pitchFamily="34" charset="0"/>
                  <a:ea typeface="SamsungOne-400" panose="020B0503030303020204" pitchFamily="34" charset="0"/>
                </a:rPr>
                <a:t> -p</a:t>
              </a:r>
            </a:p>
          </p:txBody>
        </p:sp>
        <p:sp>
          <p:nvSpPr>
            <p:cNvPr id="23" name="직사각형 22">
              <a:extLst>
                <a:ext uri="{FF2B5EF4-FFF2-40B4-BE49-F238E27FC236}">
                  <a16:creationId xmlns:a16="http://schemas.microsoft.com/office/drawing/2014/main" id="{E89D6BC4-0814-4FEF-A390-973C471B4C3C}"/>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26" name="직사각형 25">
            <a:extLst>
              <a:ext uri="{FF2B5EF4-FFF2-40B4-BE49-F238E27FC236}">
                <a16:creationId xmlns:a16="http://schemas.microsoft.com/office/drawing/2014/main" id="{8D67E4A1-BAF7-4057-8687-F74AFC89BB80}"/>
              </a:ext>
            </a:extLst>
          </p:cNvPr>
          <p:cNvSpPr/>
          <p:nvPr/>
        </p:nvSpPr>
        <p:spPr>
          <a:xfrm>
            <a:off x="685800" y="2872242"/>
            <a:ext cx="851376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với Arch Linux, hãy thêm lệnh bên dưới vào /etc/sysctl.d/99-sysctl.conf.</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4733565E-335C-4C87-BC44-5E751515A439}"/>
              </a:ext>
            </a:extLst>
          </p:cNvPr>
          <p:cNvGrpSpPr/>
          <p:nvPr/>
        </p:nvGrpSpPr>
        <p:grpSpPr>
          <a:xfrm>
            <a:off x="703263" y="3258209"/>
            <a:ext cx="5335587" cy="276999"/>
            <a:chOff x="3716526" y="2460828"/>
            <a:chExt cx="5335587" cy="276999"/>
          </a:xfrm>
        </p:grpSpPr>
        <p:sp>
          <p:nvSpPr>
            <p:cNvPr id="28" name="TextBox 27">
              <a:extLst>
                <a:ext uri="{FF2B5EF4-FFF2-40B4-BE49-F238E27FC236}">
                  <a16:creationId xmlns:a16="http://schemas.microsoft.com/office/drawing/2014/main" id="{668BFFA6-E8C1-493F-B4C1-99F2338C03BC}"/>
                </a:ext>
              </a:extLst>
            </p:cNvPr>
            <p:cNvSpPr txBox="1"/>
            <p:nvPr/>
          </p:nvSpPr>
          <p:spPr>
            <a:xfrm>
              <a:off x="3800649" y="2460828"/>
              <a:ext cx="5251464" cy="276999"/>
            </a:xfrm>
            <a:prstGeom prst="rect">
              <a:avLst/>
            </a:prstGeom>
            <a:solidFill>
              <a:schemeClr val="tx1"/>
            </a:solidFill>
          </p:spPr>
          <p:txBody>
            <a:bodyPr wrap="square" rtlCol="0">
              <a:spAutoFit/>
            </a:bodyPr>
            <a:lstStyle/>
            <a:p>
              <a:r>
                <a:rPr lang="en-US" altLang="ko-KR" sz="1200" dirty="0" err="1">
                  <a:solidFill>
                    <a:schemeClr val="bg1"/>
                  </a:solidFill>
                  <a:latin typeface="SamsungOne-400" panose="020B0503030303020204" pitchFamily="34" charset="0"/>
                  <a:ea typeface="SamsungOne-400" panose="020B0503030303020204" pitchFamily="34" charset="0"/>
                </a:rPr>
                <a:t>fs.inotify.max_user_watches</a:t>
              </a:r>
              <a:r>
                <a:rPr lang="en-US" altLang="ko-KR" sz="1200" dirty="0">
                  <a:solidFill>
                    <a:schemeClr val="bg1"/>
                  </a:solidFill>
                  <a:latin typeface="SamsungOne-400" panose="020B0503030303020204" pitchFamily="34" charset="0"/>
                  <a:ea typeface="SamsungOne-400" panose="020B0503030303020204" pitchFamily="34" charset="0"/>
                </a:rPr>
                <a:t>=524288</a:t>
              </a:r>
            </a:p>
          </p:txBody>
        </p:sp>
        <p:sp>
          <p:nvSpPr>
            <p:cNvPr id="29" name="직사각형 28">
              <a:extLst>
                <a:ext uri="{FF2B5EF4-FFF2-40B4-BE49-F238E27FC236}">
                  <a16:creationId xmlns:a16="http://schemas.microsoft.com/office/drawing/2014/main" id="{53300F42-6C7C-46F5-BC6F-EA2F5A687F61}"/>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24" name="직사각형 23">
            <a:extLst>
              <a:ext uri="{FF2B5EF4-FFF2-40B4-BE49-F238E27FC236}">
                <a16:creationId xmlns:a16="http://schemas.microsoft.com/office/drawing/2014/main" id="{0AA663C8-9E3B-46F8-83B0-3C46CC395C03}"/>
              </a:ext>
            </a:extLst>
          </p:cNvPr>
          <p:cNvSpPr/>
          <p:nvPr/>
        </p:nvSpPr>
        <p:spPr>
          <a:xfrm>
            <a:off x="685800" y="3690676"/>
            <a:ext cx="851376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30" name="그룹 29">
            <a:extLst>
              <a:ext uri="{FF2B5EF4-FFF2-40B4-BE49-F238E27FC236}">
                <a16:creationId xmlns:a16="http://schemas.microsoft.com/office/drawing/2014/main" id="{4187A1AB-30B7-48B8-B459-88568611A023}"/>
              </a:ext>
            </a:extLst>
          </p:cNvPr>
          <p:cNvGrpSpPr/>
          <p:nvPr/>
        </p:nvGrpSpPr>
        <p:grpSpPr>
          <a:xfrm>
            <a:off x="703263" y="4076643"/>
            <a:ext cx="5335587" cy="276999"/>
            <a:chOff x="3716526" y="2460828"/>
            <a:chExt cx="5335587" cy="276999"/>
          </a:xfrm>
        </p:grpSpPr>
        <p:sp>
          <p:nvSpPr>
            <p:cNvPr id="31" name="TextBox 30">
              <a:extLst>
                <a:ext uri="{FF2B5EF4-FFF2-40B4-BE49-F238E27FC236}">
                  <a16:creationId xmlns:a16="http://schemas.microsoft.com/office/drawing/2014/main" id="{C18FDA6B-C72F-4CB1-B1DB-EF4AF8EF2B4A}"/>
                </a:ext>
              </a:extLst>
            </p:cNvPr>
            <p:cNvSpPr txBox="1"/>
            <p:nvPr/>
          </p:nvSpPr>
          <p:spPr>
            <a:xfrm>
              <a:off x="3800649" y="2460828"/>
              <a:ext cx="5251464"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sysctl</a:t>
              </a:r>
              <a:r>
                <a:rPr lang="en-US" altLang="ko-KR" sz="1200" dirty="0">
                  <a:solidFill>
                    <a:schemeClr val="bg1"/>
                  </a:solidFill>
                  <a:latin typeface="SamsungOne-400" panose="020B0503030303020204" pitchFamily="34" charset="0"/>
                  <a:ea typeface="SamsungOne-400" panose="020B0503030303020204" pitchFamily="34" charset="0"/>
                </a:rPr>
                <a:t> --system</a:t>
              </a:r>
            </a:p>
          </p:txBody>
        </p:sp>
        <p:sp>
          <p:nvSpPr>
            <p:cNvPr id="32" name="직사각형 31">
              <a:extLst>
                <a:ext uri="{FF2B5EF4-FFF2-40B4-BE49-F238E27FC236}">
                  <a16:creationId xmlns:a16="http://schemas.microsoft.com/office/drawing/2014/main" id="{7E1D6462-32A7-4F9C-B215-E98207302AE7}"/>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Tree>
    <p:extLst>
      <p:ext uri="{BB962C8B-B14F-4D97-AF65-F5344CB8AC3E}">
        <p14:creationId xmlns:p14="http://schemas.microsoft.com/office/powerpoint/2010/main" val="28200324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8662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1" name="직사각형 10">
            <a:extLst>
              <a:ext uri="{FF2B5EF4-FFF2-40B4-BE49-F238E27FC236}">
                <a16:creationId xmlns:a16="http://schemas.microsoft.com/office/drawing/2014/main" id="{0C289A14-C28A-4796-8935-39F665A32B8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Lỗi: Không thể đặt tiêu đề sau khi được gửi tới máy khách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002AFF45-4696-4CD3-B011-3192C9595936}"/>
              </a:ext>
            </a:extLst>
          </p:cNvPr>
          <p:cNvSpPr/>
          <p:nvPr/>
        </p:nvSpPr>
        <p:spPr>
          <a:xfrm>
            <a:off x="703263" y="1751161"/>
            <a:ext cx="8496300" cy="1750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này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bNode.js 4.10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Express 2.4.3.</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Đối tượng </a:t>
            </a:r>
            <a:r>
              <a:rPr lang="vi-VN" altLang="ko-KR" sz="1300" b="1" dirty="0">
                <a:solidFill>
                  <a:srgbClr val="0033FF"/>
                </a:solidFill>
                <a:latin typeface="SamsungOne-400" panose="020B0503030303020204" pitchFamily="34" charset="0"/>
                <a:ea typeface="SamsungOne-400" panose="020B0503030303020204" pitchFamily="34" charset="0"/>
              </a:rPr>
              <a:t>res</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trong Express là một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con </a:t>
            </a:r>
            <a:r>
              <a:rPr lang="vi-VN" altLang="ko-KR" sz="1300" dirty="0">
                <a:solidFill>
                  <a:srgbClr val="0033FF"/>
                </a:solidFill>
                <a:latin typeface="SamsungOne-400" panose="020B0503030303020204" pitchFamily="34" charset="0"/>
                <a:ea typeface="SamsungOne-400" panose="020B0503030303020204" pitchFamily="34" charset="0"/>
              </a:rPr>
              <a:t>của </a:t>
            </a:r>
            <a:r>
              <a:rPr lang="vi-VN" altLang="ko-KR" sz="1300" b="1" dirty="0">
                <a:solidFill>
                  <a:srgbClr val="0033FF"/>
                </a:solidFill>
                <a:latin typeface="SamsungOne-400" panose="020B0503030303020204" pitchFamily="34" charset="0"/>
                <a:ea typeface="SamsungOne-400" panose="020B0503030303020204" pitchFamily="34" charset="0"/>
              </a:rPr>
              <a:t>httpServerResponse</a:t>
            </a:r>
            <a:r>
              <a:rPr lang="vi-VN" altLang="ko-KR" sz="1300" dirty="0">
                <a:solidFill>
                  <a:srgbClr val="0033FF"/>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của Node.js (đọc nguồn http.js). Bạn được phép gọi </a:t>
            </a:r>
            <a:r>
              <a:rPr lang="vi-VN" altLang="ko-KR" sz="1300" b="1" dirty="0">
                <a:solidFill>
                  <a:srgbClr val="0033FF"/>
                </a:solidFill>
                <a:latin typeface="SamsungOne-400" panose="020B0503030303020204" pitchFamily="34" charset="0"/>
                <a:ea typeface="SamsungOne-400" panose="020B0503030303020204" pitchFamily="34" charset="0"/>
              </a:rPr>
              <a:t>res.setHeader(tên, giá trị)</a:t>
            </a:r>
            <a:r>
              <a:rPr lang="vi-VN" altLang="ko-KR" sz="1300" dirty="0">
                <a:solidFill>
                  <a:srgbClr val="0033FF"/>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bao nhiêu lần tùy thích cho đến khi bạn gọi </a:t>
            </a:r>
            <a:r>
              <a:rPr lang="vi-VN" altLang="ko-KR" sz="1300" b="1" dirty="0">
                <a:solidFill>
                  <a:srgbClr val="0033FF"/>
                </a:solidFill>
                <a:latin typeface="SamsungOne-400" panose="020B0503030303020204" pitchFamily="34" charset="0"/>
                <a:ea typeface="SamsungOne-400" panose="020B0503030303020204" pitchFamily="34" charset="0"/>
              </a:rPr>
              <a:t>res.writeHead(statusCode</a:t>
            </a:r>
            <a:r>
              <a:rPr lang="vi-VN" altLang="ko-KR" sz="1300" dirty="0">
                <a:solidFill>
                  <a:srgbClr val="0033FF"/>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Sau </a:t>
            </a:r>
            <a:r>
              <a:rPr lang="vi-VN" altLang="ko-KR" sz="1300" b="1" dirty="0">
                <a:solidFill>
                  <a:srgbClr val="0033FF"/>
                </a:solidFill>
                <a:latin typeface="SamsungOne-400" panose="020B0503030303020204" pitchFamily="34" charset="0"/>
                <a:ea typeface="SamsungOne-400" panose="020B0503030303020204" pitchFamily="34" charset="0"/>
              </a:rPr>
              <a:t>writeHead</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các tiêu đề được đưa vào và bạn chỉ có thể gọi </a:t>
            </a:r>
            <a:r>
              <a:rPr lang="vi-VN" altLang="ko-KR" sz="1300" b="1" dirty="0">
                <a:solidFill>
                  <a:srgbClr val="0033FF"/>
                </a:solidFill>
                <a:latin typeface="SamsungOne-400" panose="020B0503030303020204" pitchFamily="34" charset="0"/>
                <a:ea typeface="SamsungOne-400" panose="020B0503030303020204" pitchFamily="34" charset="0"/>
              </a:rPr>
              <a:t>res.write(data)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cuối cùng là </a:t>
            </a:r>
            <a:r>
              <a:rPr lang="vi-VN" altLang="ko-KR" sz="1300" b="1" dirty="0">
                <a:solidFill>
                  <a:srgbClr val="0033FF"/>
                </a:solidFill>
                <a:latin typeface="SamsungOne-400" panose="020B0503030303020204" pitchFamily="34" charset="0"/>
                <a:ea typeface="SamsungOne-400" panose="020B0503030303020204" pitchFamily="34" charset="0"/>
              </a:rPr>
              <a:t>res.end(data).</a:t>
            </a:r>
            <a:endParaRPr lang="en-US" altLang="ko-KR" sz="1300" b="1" dirty="0">
              <a:solidFill>
                <a:srgbClr val="0033FF"/>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Lỗi "Lỗi: Không thể đặt tiêu đề sau khi được gửi." có nghĩa là bạn đã ở trạng thái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Đang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hoặc Đã hoàn thành, nhưng một số chức năng đã cố đặt tiêu đề hoặc Mã trạng thái. Khi bạn thấy lỗi này, hãy cố gắng tìm kiếm bất kỳ thứ gì cố gắng gửi tiêu đề sau khi một phần nội dung đã được viết.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7" name="그룹 16">
            <a:extLst>
              <a:ext uri="{FF2B5EF4-FFF2-40B4-BE49-F238E27FC236}">
                <a16:creationId xmlns:a16="http://schemas.microsoft.com/office/drawing/2014/main" id="{7894EA9D-9A39-4C53-922B-0C3ADE94618A}"/>
              </a:ext>
            </a:extLst>
          </p:cNvPr>
          <p:cNvGrpSpPr/>
          <p:nvPr/>
        </p:nvGrpSpPr>
        <p:grpSpPr>
          <a:xfrm>
            <a:off x="882708" y="3517453"/>
            <a:ext cx="8137409" cy="200055"/>
            <a:chOff x="712182" y="1757635"/>
            <a:chExt cx="8137409" cy="200055"/>
          </a:xfrm>
        </p:grpSpPr>
        <p:sp>
          <p:nvSpPr>
            <p:cNvPr id="18" name="직사각형 17">
              <a:extLst>
                <a:ext uri="{FF2B5EF4-FFF2-40B4-BE49-F238E27FC236}">
                  <a16:creationId xmlns:a16="http://schemas.microsoft.com/office/drawing/2014/main" id="{CA90ADAB-C48C-4023-969A-76D2367059D1}"/>
                </a:ext>
              </a:extLst>
            </p:cNvPr>
            <p:cNvSpPr/>
            <p:nvPr/>
          </p:nvSpPr>
          <p:spPr>
            <a:xfrm>
              <a:off x="1095271" y="1757635"/>
              <a:ext cx="775432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vi-VN" altLang="ko-KR" sz="1300" dirty="0">
                  <a:solidFill>
                    <a:prstClr val="black">
                      <a:lumMod val="85000"/>
                      <a:lumOff val="15000"/>
                    </a:prstClr>
                  </a:solidFill>
                  <a:latin typeface="SamsungOne-400" panose="020B0503030303020204" pitchFamily="34" charset="0"/>
                </a:rPr>
                <a:t>tìm kiếm các </a:t>
              </a:r>
              <a:r>
                <a:rPr lang="en-US" altLang="ko-KR" sz="1300" dirty="0">
                  <a:solidFill>
                    <a:prstClr val="black">
                      <a:lumMod val="85000"/>
                      <a:lumOff val="15000"/>
                    </a:prstClr>
                  </a:solidFill>
                  <a:latin typeface="SamsungOne-400" panose="020B0503030303020204" pitchFamily="34" charset="0"/>
                </a:rPr>
                <a:t>Callbacks </a:t>
              </a:r>
              <a:r>
                <a:rPr lang="vi-VN" altLang="ko-KR" sz="1300" dirty="0">
                  <a:solidFill>
                    <a:prstClr val="black">
                      <a:lumMod val="85000"/>
                      <a:lumOff val="15000"/>
                    </a:prstClr>
                  </a:solidFill>
                  <a:latin typeface="SamsungOne-400" panose="020B0503030303020204" pitchFamily="34" charset="0"/>
                </a:rPr>
                <a:t>lại vô tình được gọi hai lần hoặc bất kỳ lỗi nào xảy ra sau khi nội dung được gửi.</a:t>
              </a:r>
              <a:endParaRPr lang="en-US" altLang="ko-KR" sz="1300" dirty="0">
                <a:solidFill>
                  <a:prstClr val="black">
                    <a:lumMod val="85000"/>
                    <a:lumOff val="15000"/>
                  </a:prstClr>
                </a:solidFill>
                <a:latin typeface="SamsungOne-400" panose="020B0503030303020204" pitchFamily="34" charset="0"/>
              </a:endParaRPr>
            </a:p>
          </p:txBody>
        </p:sp>
        <p:sp>
          <p:nvSpPr>
            <p:cNvPr id="20" name="사각형: 둥근 모서리 19">
              <a:extLst>
                <a:ext uri="{FF2B5EF4-FFF2-40B4-BE49-F238E27FC236}">
                  <a16:creationId xmlns:a16="http://schemas.microsoft.com/office/drawing/2014/main" id="{5EEF9E0E-A812-4B64-9AE8-F2E6A8980B02}"/>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400" panose="020B0503030303020204" pitchFamily="34" charset="0"/>
                </a:rPr>
                <a:t>Ex</a:t>
              </a:r>
              <a:endParaRPr lang="ko-KR" altLang="en-US" sz="11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819191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812999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1" name="직사각형 10">
            <a:extLst>
              <a:ext uri="{FF2B5EF4-FFF2-40B4-BE49-F238E27FC236}">
                <a16:creationId xmlns:a16="http://schemas.microsoft.com/office/drawing/2014/main" id="{0C289A14-C28A-4796-8935-39F665A32B8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 ERR! code ELIFECYCLE"</a:t>
            </a:r>
          </a:p>
        </p:txBody>
      </p:sp>
      <p:sp>
        <p:nvSpPr>
          <p:cNvPr id="13" name="직사각형 12">
            <a:extLst>
              <a:ext uri="{FF2B5EF4-FFF2-40B4-BE49-F238E27FC236}">
                <a16:creationId xmlns:a16="http://schemas.microsoft.com/office/drawing/2014/main" id="{002AFF45-4696-4CD3-B011-3192C9595936}"/>
              </a:ext>
            </a:extLst>
          </p:cNvPr>
          <p:cNvSpPr/>
          <p:nvPr/>
        </p:nvSpPr>
        <p:spPr>
          <a:xfrm>
            <a:off x="703263" y="175116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bạn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gặp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ELFECYCLE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chạy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npm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start:</a:t>
            </a:r>
          </a:p>
          <a:p>
            <a:pPr>
              <a:spcAft>
                <a:spcPts val="8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1</a:t>
            </a:r>
          </a:p>
        </p:txBody>
      </p:sp>
      <p:grpSp>
        <p:nvGrpSpPr>
          <p:cNvPr id="9" name="그룹 8">
            <a:extLst>
              <a:ext uri="{FF2B5EF4-FFF2-40B4-BE49-F238E27FC236}">
                <a16:creationId xmlns:a16="http://schemas.microsoft.com/office/drawing/2014/main" id="{31EC8E5A-9BD8-425F-8DDF-AACB446C5ABA}"/>
              </a:ext>
            </a:extLst>
          </p:cNvPr>
          <p:cNvGrpSpPr/>
          <p:nvPr/>
        </p:nvGrpSpPr>
        <p:grpSpPr>
          <a:xfrm>
            <a:off x="703263" y="2439775"/>
            <a:ext cx="4248150" cy="276999"/>
            <a:chOff x="3716526" y="2460828"/>
            <a:chExt cx="4248150" cy="276999"/>
          </a:xfrm>
        </p:grpSpPr>
        <p:sp>
          <p:nvSpPr>
            <p:cNvPr id="10" name="TextBox 9">
              <a:extLst>
                <a:ext uri="{FF2B5EF4-FFF2-40B4-BE49-F238E27FC236}">
                  <a16:creationId xmlns:a16="http://schemas.microsoft.com/office/drawing/2014/main" id="{36C37C65-023F-4326-9B1E-1645055430B4}"/>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a:t>
              </a:r>
              <a:r>
                <a:rPr lang="en-US" altLang="ko-KR" sz="1200" dirty="0" err="1">
                  <a:solidFill>
                    <a:schemeClr val="bg1"/>
                  </a:solidFill>
                  <a:latin typeface="D2Coding" panose="020B0609020101020101" pitchFamily="49" charset="-127"/>
                  <a:ea typeface="D2Coding" panose="020B0609020101020101" pitchFamily="49" charset="-127"/>
                </a:rPr>
                <a:t>npm</a:t>
              </a:r>
              <a:r>
                <a:rPr lang="en-US" altLang="ko-KR" sz="1200" dirty="0">
                  <a:solidFill>
                    <a:schemeClr val="bg1"/>
                  </a:solidFill>
                  <a:latin typeface="D2Coding" panose="020B0609020101020101" pitchFamily="49" charset="-127"/>
                  <a:ea typeface="D2Coding" panose="020B0609020101020101" pitchFamily="49" charset="-127"/>
                </a:rPr>
                <a:t> cache clean --force</a:t>
              </a:r>
            </a:p>
          </p:txBody>
        </p:sp>
        <p:sp>
          <p:nvSpPr>
            <p:cNvPr id="12" name="직사각형 11">
              <a:extLst>
                <a:ext uri="{FF2B5EF4-FFF2-40B4-BE49-F238E27FC236}">
                  <a16:creationId xmlns:a16="http://schemas.microsoft.com/office/drawing/2014/main" id="{9A54764E-BE02-4E4B-951F-DD970A18AE63}"/>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sp>
        <p:nvSpPr>
          <p:cNvPr id="14" name="직사각형 13">
            <a:extLst>
              <a:ext uri="{FF2B5EF4-FFF2-40B4-BE49-F238E27FC236}">
                <a16:creationId xmlns:a16="http://schemas.microsoft.com/office/drawing/2014/main" id="{5ECBF21E-E294-4FB9-9126-506F85DED5F7}"/>
              </a:ext>
            </a:extLst>
          </p:cNvPr>
          <p:cNvSpPr/>
          <p:nvPr/>
        </p:nvSpPr>
        <p:spPr>
          <a:xfrm>
            <a:off x="703263" y="2846536"/>
            <a:ext cx="8496300" cy="165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Xóa thư mục node_modules bằng thư mục </a:t>
            </a:r>
            <a:r>
              <a:rPr lang="vi-VN" altLang="ko-KR" sz="1300" dirty="0">
                <a:solidFill>
                  <a:srgbClr val="0033FF"/>
                </a:solidFill>
                <a:latin typeface="SamsungOne-400" panose="020B0503030303020204" pitchFamily="34" charset="0"/>
                <a:ea typeface="SamsungOne-400" panose="020B0503030303020204" pitchFamily="34" charset="0"/>
              </a:rPr>
              <a:t>$ rm -rf node_modules (rmdir /S /Q node_modules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windows) hoặc xóa thủ công bằng cách vào thư mục. Nhấp chuột phải &gt; xóa/di chuyển vào thùng rác. Nếu không cập nhật các gói của mình, bạn có thể xóa tệp pack-lock.json.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3</a:t>
            </a:r>
          </a:p>
        </p:txBody>
      </p:sp>
      <p:grpSp>
        <p:nvGrpSpPr>
          <p:cNvPr id="15" name="그룹 14">
            <a:extLst>
              <a:ext uri="{FF2B5EF4-FFF2-40B4-BE49-F238E27FC236}">
                <a16:creationId xmlns:a16="http://schemas.microsoft.com/office/drawing/2014/main" id="{41B306DB-3412-4E87-B3E3-BA183DFBA913}"/>
              </a:ext>
            </a:extLst>
          </p:cNvPr>
          <p:cNvGrpSpPr/>
          <p:nvPr/>
        </p:nvGrpSpPr>
        <p:grpSpPr>
          <a:xfrm>
            <a:off x="703263" y="4520483"/>
            <a:ext cx="4248150" cy="276999"/>
            <a:chOff x="3716526" y="2460828"/>
            <a:chExt cx="4248150" cy="276999"/>
          </a:xfrm>
        </p:grpSpPr>
        <p:sp>
          <p:nvSpPr>
            <p:cNvPr id="16" name="TextBox 15">
              <a:extLst>
                <a:ext uri="{FF2B5EF4-FFF2-40B4-BE49-F238E27FC236}">
                  <a16:creationId xmlns:a16="http://schemas.microsoft.com/office/drawing/2014/main" id="{978762AC-CBFC-48EF-89C0-FED023E2813A}"/>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a:t>
              </a:r>
              <a:r>
                <a:rPr lang="en-US" altLang="ko-KR" sz="1200" dirty="0" err="1">
                  <a:solidFill>
                    <a:schemeClr val="bg1"/>
                  </a:solidFill>
                  <a:latin typeface="D2Coding" panose="020B0609020101020101" pitchFamily="49" charset="-127"/>
                  <a:ea typeface="D2Coding" panose="020B0609020101020101" pitchFamily="49" charset="-127"/>
                </a:rPr>
                <a:t>npm</a:t>
              </a:r>
              <a:r>
                <a:rPr lang="en-US" altLang="ko-KR" sz="1200" dirty="0">
                  <a:solidFill>
                    <a:schemeClr val="bg1"/>
                  </a:solidFill>
                  <a:latin typeface="D2Coding" panose="020B0609020101020101" pitchFamily="49" charset="-127"/>
                  <a:ea typeface="D2Coding" panose="020B0609020101020101" pitchFamily="49" charset="-127"/>
                </a:rPr>
                <a:t> install</a:t>
              </a:r>
            </a:p>
          </p:txBody>
        </p:sp>
        <p:sp>
          <p:nvSpPr>
            <p:cNvPr id="21" name="직사각형 20">
              <a:extLst>
                <a:ext uri="{FF2B5EF4-FFF2-40B4-BE49-F238E27FC236}">
                  <a16:creationId xmlns:a16="http://schemas.microsoft.com/office/drawing/2014/main" id="{DC8A742A-0645-407F-9740-EF5F25A0F1EC}"/>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sp>
        <p:nvSpPr>
          <p:cNvPr id="22" name="직사각형 21">
            <a:extLst>
              <a:ext uri="{FF2B5EF4-FFF2-40B4-BE49-F238E27FC236}">
                <a16:creationId xmlns:a16="http://schemas.microsoft.com/office/drawing/2014/main" id="{9BD81A3C-FEF6-4456-BD5D-49492A3C2A30}"/>
              </a:ext>
            </a:extLst>
          </p:cNvPr>
          <p:cNvSpPr/>
          <p:nvPr/>
        </p:nvSpPr>
        <p:spPr>
          <a:xfrm>
            <a:off x="703263" y="4967784"/>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4: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lại </a:t>
            </a:r>
          </a:p>
        </p:txBody>
      </p:sp>
      <p:grpSp>
        <p:nvGrpSpPr>
          <p:cNvPr id="23" name="그룹 22">
            <a:extLst>
              <a:ext uri="{FF2B5EF4-FFF2-40B4-BE49-F238E27FC236}">
                <a16:creationId xmlns:a16="http://schemas.microsoft.com/office/drawing/2014/main" id="{4DB47B02-FEF3-4433-BAC7-B9C4453D3CBB}"/>
              </a:ext>
            </a:extLst>
          </p:cNvPr>
          <p:cNvGrpSpPr/>
          <p:nvPr/>
        </p:nvGrpSpPr>
        <p:grpSpPr>
          <a:xfrm>
            <a:off x="703263" y="5379713"/>
            <a:ext cx="4248150" cy="276999"/>
            <a:chOff x="3716526" y="2460828"/>
            <a:chExt cx="4248150" cy="276999"/>
          </a:xfrm>
        </p:grpSpPr>
        <p:sp>
          <p:nvSpPr>
            <p:cNvPr id="24" name="TextBox 23">
              <a:extLst>
                <a:ext uri="{FF2B5EF4-FFF2-40B4-BE49-F238E27FC236}">
                  <a16:creationId xmlns:a16="http://schemas.microsoft.com/office/drawing/2014/main" id="{C42FA04A-7C21-4C11-BE6A-4485066AB348}"/>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a:t>
              </a:r>
              <a:r>
                <a:rPr lang="en-US" altLang="ko-KR" sz="1200" dirty="0" err="1">
                  <a:solidFill>
                    <a:schemeClr val="bg1"/>
                  </a:solidFill>
                  <a:latin typeface="D2Coding" panose="020B0609020101020101" pitchFamily="49" charset="-127"/>
                  <a:ea typeface="D2Coding" panose="020B0609020101020101" pitchFamily="49" charset="-127"/>
                </a:rPr>
                <a:t>npm</a:t>
              </a:r>
              <a:r>
                <a:rPr lang="en-US" altLang="ko-KR" sz="1200" dirty="0">
                  <a:solidFill>
                    <a:schemeClr val="bg1"/>
                  </a:solidFill>
                  <a:latin typeface="D2Coding" panose="020B0609020101020101" pitchFamily="49" charset="-127"/>
                  <a:ea typeface="D2Coding" panose="020B0609020101020101" pitchFamily="49" charset="-127"/>
                </a:rPr>
                <a:t> start</a:t>
              </a:r>
            </a:p>
          </p:txBody>
        </p:sp>
        <p:sp>
          <p:nvSpPr>
            <p:cNvPr id="25" name="직사각형 24">
              <a:extLst>
                <a:ext uri="{FF2B5EF4-FFF2-40B4-BE49-F238E27FC236}">
                  <a16:creationId xmlns:a16="http://schemas.microsoft.com/office/drawing/2014/main" id="{4FEDA724-D6E3-4109-9F46-C60D82218771}"/>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grpSp>
        <p:nvGrpSpPr>
          <p:cNvPr id="17" name="그룹 16">
            <a:extLst>
              <a:ext uri="{FF2B5EF4-FFF2-40B4-BE49-F238E27FC236}">
                <a16:creationId xmlns:a16="http://schemas.microsoft.com/office/drawing/2014/main" id="{DC7F42BC-977F-4947-9FBC-2620527BD259}"/>
              </a:ext>
            </a:extLst>
          </p:cNvPr>
          <p:cNvGrpSpPr/>
          <p:nvPr/>
        </p:nvGrpSpPr>
        <p:grpSpPr>
          <a:xfrm>
            <a:off x="703262" y="3662901"/>
            <a:ext cx="4248150" cy="276999"/>
            <a:chOff x="3716526" y="2460828"/>
            <a:chExt cx="4248150" cy="276999"/>
          </a:xfrm>
        </p:grpSpPr>
        <p:sp>
          <p:nvSpPr>
            <p:cNvPr id="18" name="TextBox 17">
              <a:extLst>
                <a:ext uri="{FF2B5EF4-FFF2-40B4-BE49-F238E27FC236}">
                  <a16:creationId xmlns:a16="http://schemas.microsoft.com/office/drawing/2014/main" id="{39131E4F-8015-4EFF-893C-6823067943C4}"/>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a:solidFill>
                    <a:schemeClr val="bg1"/>
                  </a:solidFill>
                  <a:latin typeface="D2Coding" panose="020B0609020101020101" pitchFamily="49" charset="-127"/>
                  <a:ea typeface="D2Coding" panose="020B0609020101020101" pitchFamily="49" charset="-127"/>
                </a:rPr>
                <a:t>$ rm -rf </a:t>
              </a:r>
              <a:r>
                <a:rPr lang="en-US" altLang="ko-KR" sz="1200" dirty="0" err="1">
                  <a:solidFill>
                    <a:schemeClr val="bg1"/>
                  </a:solidFill>
                  <a:latin typeface="D2Coding" panose="020B0609020101020101" pitchFamily="49" charset="-127"/>
                  <a:ea typeface="D2Coding" panose="020B0609020101020101" pitchFamily="49" charset="-127"/>
                </a:rPr>
                <a:t>node_modules</a:t>
              </a:r>
              <a:r>
                <a:rPr lang="en-US" altLang="ko-KR" sz="1200" dirty="0">
                  <a:solidFill>
                    <a:schemeClr val="bg1"/>
                  </a:solidFill>
                  <a:latin typeface="D2Coding" panose="020B0609020101020101" pitchFamily="49" charset="-127"/>
                  <a:ea typeface="D2Coding" panose="020B0609020101020101" pitchFamily="49" charset="-127"/>
                </a:rPr>
                <a:t> package-</a:t>
              </a:r>
              <a:r>
                <a:rPr lang="en-US" altLang="ko-KR" sz="1200" dirty="0" err="1">
                  <a:solidFill>
                    <a:schemeClr val="bg1"/>
                  </a:solidFill>
                  <a:latin typeface="D2Coding" panose="020B0609020101020101" pitchFamily="49" charset="-127"/>
                  <a:ea typeface="D2Coding" panose="020B0609020101020101" pitchFamily="49" charset="-127"/>
                </a:rPr>
                <a:t>lock.json</a:t>
              </a:r>
              <a:endParaRPr lang="en-US" altLang="ko-KR" sz="1200" dirty="0">
                <a:solidFill>
                  <a:schemeClr val="bg1"/>
                </a:solidFill>
                <a:latin typeface="D2Coding" panose="020B0609020101020101" pitchFamily="49" charset="-127"/>
                <a:ea typeface="D2Coding" panose="020B0609020101020101" pitchFamily="49" charset="-127"/>
              </a:endParaRPr>
            </a:p>
          </p:txBody>
        </p:sp>
        <p:sp>
          <p:nvSpPr>
            <p:cNvPr id="20" name="직사각형 19">
              <a:extLst>
                <a:ext uri="{FF2B5EF4-FFF2-40B4-BE49-F238E27FC236}">
                  <a16:creationId xmlns:a16="http://schemas.microsoft.com/office/drawing/2014/main" id="{3D91B859-0637-4CCD-BE3B-ACEB1C2CE140}"/>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0689373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1" name="직사각형 10">
            <a:extLst>
              <a:ext uri="{FF2B5EF4-FFF2-40B4-BE49-F238E27FC236}">
                <a16:creationId xmlns:a16="http://schemas.microsoft.com/office/drawing/2014/main" id="{0C289A14-C28A-4796-8935-39F665A32B8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SyntaxError</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const trong </a:t>
            </a:r>
            <a:r>
              <a:rPr lang="en-US" altLang="ko-KR" sz="1400" dirty="0" err="1">
                <a:solidFill>
                  <a:schemeClr val="tx1"/>
                </a:solidFill>
                <a:latin typeface="SamsungOne-400" panose="020B0503030303020204" pitchFamily="34" charset="0"/>
                <a:ea typeface="SamsungOne-400" panose="020B0503030303020204" pitchFamily="34" charset="0"/>
              </a:rPr>
              <a:t>chế</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nghiệm </a:t>
            </a:r>
            <a:r>
              <a:rPr lang="en-US" altLang="ko-KR" sz="1400" dirty="0" err="1">
                <a:solidFill>
                  <a:schemeClr val="tx1"/>
                </a:solidFill>
                <a:latin typeface="SamsungOne-400" panose="020B0503030303020204" pitchFamily="34" charset="0"/>
                <a:ea typeface="SamsungOne-400" panose="020B0503030303020204" pitchFamily="34" charset="0"/>
              </a:rPr>
              <a:t>ngặt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002AFF45-4696-4CD3-B011-3192C9595936}"/>
              </a:ext>
            </a:extLst>
          </p:cNvPr>
          <p:cNvSpPr/>
          <p:nvPr/>
        </p:nvSpPr>
        <p:spPr>
          <a:xfrm>
            <a:off x="703263" y="1751161"/>
            <a:ext cx="8496300" cy="3874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tôi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đang làm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trong node.js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tôi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đang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nó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nghiêm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trong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trong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js</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Có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lỗi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Answer Case 1 : Updating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nodejs</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solved the issue: </a:t>
            </a: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trường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a:t>
            </a:r>
          </a:p>
        </p:txBody>
      </p:sp>
      <p:grpSp>
        <p:nvGrpSpPr>
          <p:cNvPr id="9" name="그룹 8">
            <a:extLst>
              <a:ext uri="{FF2B5EF4-FFF2-40B4-BE49-F238E27FC236}">
                <a16:creationId xmlns:a16="http://schemas.microsoft.com/office/drawing/2014/main" id="{31EC8E5A-9BD8-425F-8DDF-AACB446C5ABA}"/>
              </a:ext>
            </a:extLst>
          </p:cNvPr>
          <p:cNvGrpSpPr/>
          <p:nvPr/>
        </p:nvGrpSpPr>
        <p:grpSpPr>
          <a:xfrm>
            <a:off x="865102" y="2588704"/>
            <a:ext cx="4248150" cy="1015663"/>
            <a:chOff x="3716526" y="2460828"/>
            <a:chExt cx="4248150" cy="1015663"/>
          </a:xfrm>
        </p:grpSpPr>
        <p:sp>
          <p:nvSpPr>
            <p:cNvPr id="10" name="TextBox 9">
              <a:extLst>
                <a:ext uri="{FF2B5EF4-FFF2-40B4-BE49-F238E27FC236}">
                  <a16:creationId xmlns:a16="http://schemas.microsoft.com/office/drawing/2014/main" id="{36C37C65-023F-4326-9B1E-1645055430B4}"/>
                </a:ext>
              </a:extLst>
            </p:cNvPr>
            <p:cNvSpPr txBox="1"/>
            <p:nvPr/>
          </p:nvSpPr>
          <p:spPr>
            <a:xfrm>
              <a:off x="3800649" y="2460828"/>
              <a:ext cx="4164027" cy="1015663"/>
            </a:xfrm>
            <a:prstGeom prst="rect">
              <a:avLst/>
            </a:prstGeom>
            <a:solidFill>
              <a:schemeClr val="tx1"/>
            </a:solidFill>
          </p:spPr>
          <p:txBody>
            <a:bodyPr wrap="square" rtlCol="0">
              <a:spAutoFit/>
            </a:bodyPr>
            <a:lstStyle/>
            <a:p>
              <a:r>
                <a:rPr lang="en-US" altLang="ko-KR" sz="1200" dirty="0" err="1">
                  <a:solidFill>
                    <a:srgbClr val="FFFF00"/>
                  </a:solidFill>
                  <a:latin typeface="D2Coding" panose="020B0609020101020101" pitchFamily="49" charset="-127"/>
                  <a:ea typeface="D2Coding" panose="020B0609020101020101" pitchFamily="49" charset="-127"/>
                </a:rPr>
                <a:t>npm</a:t>
              </a:r>
              <a:r>
                <a:rPr lang="en-US" altLang="ko-KR" sz="1200" dirty="0">
                  <a:solidFill>
                    <a:srgbClr val="FFFF00"/>
                  </a:solidFill>
                  <a:latin typeface="D2Coding" panose="020B0609020101020101" pitchFamily="49" charset="-127"/>
                  <a:ea typeface="D2Coding" panose="020B0609020101020101" pitchFamily="49" charset="-127"/>
                </a:rPr>
                <a:t> cache clean - f </a:t>
              </a:r>
            </a:p>
            <a:p>
              <a:r>
                <a:rPr lang="en-US" altLang="ko-KR" sz="1200" dirty="0" err="1">
                  <a:solidFill>
                    <a:srgbClr val="FFFF00"/>
                  </a:solidFill>
                  <a:latin typeface="D2Coding" panose="020B0609020101020101" pitchFamily="49" charset="-127"/>
                  <a:ea typeface="D2Coding" panose="020B0609020101020101" pitchFamily="49" charset="-127"/>
                </a:rPr>
                <a:t>sudo</a:t>
              </a:r>
              <a:r>
                <a:rPr lang="en-US" altLang="ko-KR" sz="1200" dirty="0">
                  <a:solidFill>
                    <a:srgbClr val="FFFF00"/>
                  </a:solidFill>
                  <a:latin typeface="D2Coding" panose="020B0609020101020101" pitchFamily="49" charset="-127"/>
                  <a:ea typeface="D2Coding" panose="020B0609020101020101" pitchFamily="49" charset="-127"/>
                </a:rPr>
                <a:t> </a:t>
              </a:r>
              <a:r>
                <a:rPr lang="en-US" altLang="ko-KR" sz="1200" dirty="0" err="1">
                  <a:solidFill>
                    <a:srgbClr val="FFFF00"/>
                  </a:solidFill>
                  <a:latin typeface="D2Coding" panose="020B0609020101020101" pitchFamily="49" charset="-127"/>
                  <a:ea typeface="D2Coding" panose="020B0609020101020101" pitchFamily="49" charset="-127"/>
                </a:rPr>
                <a:t>npm</a:t>
              </a:r>
              <a:r>
                <a:rPr lang="en-US" altLang="ko-KR" sz="1200" dirty="0">
                  <a:solidFill>
                    <a:srgbClr val="FFFF00"/>
                  </a:solidFill>
                  <a:latin typeface="D2Coding" panose="020B0609020101020101" pitchFamily="49" charset="-127"/>
                  <a:ea typeface="D2Coding" panose="020B0609020101020101" pitchFamily="49" charset="-127"/>
                </a:rPr>
                <a:t> install - g n </a:t>
              </a:r>
            </a:p>
            <a:p>
              <a:r>
                <a:rPr lang="en-US" altLang="ko-KR" sz="1200" dirty="0" err="1">
                  <a:solidFill>
                    <a:srgbClr val="FFFF00"/>
                  </a:solidFill>
                  <a:latin typeface="D2Coding" panose="020B0609020101020101" pitchFamily="49" charset="-127"/>
                  <a:ea typeface="D2Coding" panose="020B0609020101020101" pitchFamily="49" charset="-127"/>
                </a:rPr>
                <a:t>sudo</a:t>
              </a:r>
              <a:r>
                <a:rPr lang="en-US" altLang="ko-KR" sz="1200" dirty="0">
                  <a:solidFill>
                    <a:srgbClr val="FFFF00"/>
                  </a:solidFill>
                  <a:latin typeface="D2Coding" panose="020B0609020101020101" pitchFamily="49" charset="-127"/>
                  <a:ea typeface="D2Coding" panose="020B0609020101020101" pitchFamily="49" charset="-127"/>
                </a:rPr>
                <a:t> n stable             #or, $</a:t>
              </a:r>
              <a:r>
                <a:rPr lang="en-US" altLang="ko-KR" sz="1200" dirty="0" err="1">
                  <a:solidFill>
                    <a:srgbClr val="FFFF00"/>
                  </a:solidFill>
                  <a:latin typeface="D2Coding" panose="020B0609020101020101" pitchFamily="49" charset="-127"/>
                  <a:ea typeface="D2Coding" panose="020B0609020101020101" pitchFamily="49" charset="-127"/>
                </a:rPr>
                <a:t>nvm</a:t>
              </a:r>
              <a:r>
                <a:rPr lang="en-US" altLang="ko-KR" sz="1200" dirty="0">
                  <a:solidFill>
                    <a:srgbClr val="FFFF00"/>
                  </a:solidFill>
                  <a:latin typeface="D2Coding" panose="020B0609020101020101" pitchFamily="49" charset="-127"/>
                  <a:ea typeface="D2Coding" panose="020B0609020101020101" pitchFamily="49" charset="-127"/>
                </a:rPr>
                <a:t> install stable  </a:t>
              </a:r>
            </a:p>
            <a:p>
              <a:r>
                <a:rPr lang="en-US" altLang="ko-KR" sz="1200" dirty="0">
                  <a:solidFill>
                    <a:srgbClr val="FFFF00"/>
                  </a:solidFill>
                  <a:latin typeface="D2Coding" panose="020B0609020101020101" pitchFamily="49" charset="-127"/>
                  <a:ea typeface="D2Coding" panose="020B0609020101020101" pitchFamily="49" charset="-127"/>
                </a:rPr>
                <a:t>node--version </a:t>
              </a:r>
            </a:p>
            <a:p>
              <a:r>
                <a:rPr lang="en-US" altLang="ko-KR" sz="1200" dirty="0">
                  <a:solidFill>
                    <a:srgbClr val="FFFF00"/>
                  </a:solidFill>
                  <a:latin typeface="D2Coding" panose="020B0609020101020101" pitchFamily="49" charset="-127"/>
                  <a:ea typeface="D2Coding" panose="020B0609020101020101" pitchFamily="49" charset="-127"/>
                </a:rPr>
                <a:t>node app.js </a:t>
              </a:r>
            </a:p>
          </p:txBody>
        </p:sp>
        <p:sp>
          <p:nvSpPr>
            <p:cNvPr id="12" name="직사각형 11">
              <a:extLst>
                <a:ext uri="{FF2B5EF4-FFF2-40B4-BE49-F238E27FC236}">
                  <a16:creationId xmlns:a16="http://schemas.microsoft.com/office/drawing/2014/main" id="{9A54764E-BE02-4E4B-951F-DD970A18AE63}"/>
                </a:ext>
              </a:extLst>
            </p:cNvPr>
            <p:cNvSpPr/>
            <p:nvPr/>
          </p:nvSpPr>
          <p:spPr>
            <a:xfrm>
              <a:off x="3716526" y="2460830"/>
              <a:ext cx="84123" cy="10137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grpSp>
        <p:nvGrpSpPr>
          <p:cNvPr id="26" name="그룹 25">
            <a:extLst>
              <a:ext uri="{FF2B5EF4-FFF2-40B4-BE49-F238E27FC236}">
                <a16:creationId xmlns:a16="http://schemas.microsoft.com/office/drawing/2014/main" id="{F4EE025D-B3AC-4851-9748-8F7FA85AF37A}"/>
              </a:ext>
            </a:extLst>
          </p:cNvPr>
          <p:cNvGrpSpPr/>
          <p:nvPr/>
        </p:nvGrpSpPr>
        <p:grpSpPr>
          <a:xfrm>
            <a:off x="861759" y="5625759"/>
            <a:ext cx="4248150" cy="461665"/>
            <a:chOff x="3716526" y="2460828"/>
            <a:chExt cx="4248150" cy="461665"/>
          </a:xfrm>
        </p:grpSpPr>
        <p:sp>
          <p:nvSpPr>
            <p:cNvPr id="27" name="TextBox 26">
              <a:extLst>
                <a:ext uri="{FF2B5EF4-FFF2-40B4-BE49-F238E27FC236}">
                  <a16:creationId xmlns:a16="http://schemas.microsoft.com/office/drawing/2014/main" id="{9904657F-7E39-44C0-A672-65E805DBEE7C}"/>
                </a:ext>
              </a:extLst>
            </p:cNvPr>
            <p:cNvSpPr txBox="1"/>
            <p:nvPr/>
          </p:nvSpPr>
          <p:spPr>
            <a:xfrm>
              <a:off x="3800649" y="2460828"/>
              <a:ext cx="4164027" cy="461665"/>
            </a:xfrm>
            <a:prstGeom prst="rect">
              <a:avLst/>
            </a:prstGeom>
            <a:solidFill>
              <a:schemeClr val="tx1"/>
            </a:solidFill>
          </p:spPr>
          <p:txBody>
            <a:bodyPr wrap="square" rtlCol="0">
              <a:spAutoFit/>
            </a:bodyPr>
            <a:lstStyle/>
            <a:p>
              <a:r>
                <a:rPr lang="en-US" altLang="ko-KR" sz="1200" dirty="0">
                  <a:solidFill>
                    <a:srgbClr val="FFFF00"/>
                  </a:solidFill>
                  <a:latin typeface="D2Coding" panose="020B0609020101020101" pitchFamily="49" charset="-127"/>
                  <a:ea typeface="D2Coding" panose="020B0609020101020101" pitchFamily="49" charset="-127"/>
                </a:rPr>
                <a:t>'use strict</a:t>
              </a:r>
              <a:r>
                <a:rPr lang="en-US" altLang="ko-KR" sz="1200" dirty="0">
                  <a:solidFill>
                    <a:schemeClr val="bg1"/>
                  </a:solidFill>
                  <a:latin typeface="D2Coding" panose="020B0609020101020101" pitchFamily="49" charset="-127"/>
                  <a:ea typeface="D2Coding" panose="020B0609020101020101" pitchFamily="49" charset="-127"/>
                </a:rPr>
                <a:t>’ </a:t>
              </a:r>
            </a:p>
            <a:p>
              <a:r>
                <a:rPr lang="en-US" altLang="ko-KR" sz="1200" dirty="0">
                  <a:solidFill>
                    <a:schemeClr val="bg1"/>
                  </a:solidFill>
                  <a:latin typeface="D2Coding" panose="020B0609020101020101" pitchFamily="49" charset="-127"/>
                  <a:ea typeface="D2Coding" panose="020B0609020101020101" pitchFamily="49" charset="-127"/>
                </a:rPr>
                <a:t>const MAX_IMAGE_SIZE = 1024*1024; // 1 MB</a:t>
              </a:r>
            </a:p>
          </p:txBody>
        </p:sp>
        <p:sp>
          <p:nvSpPr>
            <p:cNvPr id="28" name="직사각형 27">
              <a:extLst>
                <a:ext uri="{FF2B5EF4-FFF2-40B4-BE49-F238E27FC236}">
                  <a16:creationId xmlns:a16="http://schemas.microsoft.com/office/drawing/2014/main" id="{92D4B549-329D-4755-A030-2A989F7F14F8}"/>
                </a:ext>
              </a:extLst>
            </p:cNvPr>
            <p:cNvSpPr/>
            <p:nvPr/>
          </p:nvSpPr>
          <p:spPr>
            <a:xfrm>
              <a:off x="3716526" y="2460830"/>
              <a:ext cx="84123"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sp>
        <p:nvSpPr>
          <p:cNvPr id="8" name="Rectangle 5">
            <a:extLst>
              <a:ext uri="{FF2B5EF4-FFF2-40B4-BE49-F238E27FC236}">
                <a16:creationId xmlns:a16="http://schemas.microsoft.com/office/drawing/2014/main" id="{7E98E7A6-5561-4705-8210-A27FBE43B9E1}"/>
              </a:ext>
            </a:extLst>
          </p:cNvPr>
          <p:cNvSpPr>
            <a:spLocks noChangeArrowheads="1"/>
          </p:cNvSpPr>
          <p:nvPr/>
        </p:nvSpPr>
        <p:spPr bwMode="auto">
          <a:xfrm>
            <a:off x="878181" y="3807018"/>
            <a:ext cx="8244245"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Cập</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nhật</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NodeJS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giải</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quyết</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vấn</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đề</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này.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Tuy</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nhiên</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sau</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khi</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chạy</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1" i="0" u="none" strike="noStrike" cap="none" normalizeH="0" baseline="0" dirty="0">
                <a:ln>
                  <a:noFill/>
                </a:ln>
                <a:solidFill>
                  <a:srgbClr val="0033FF"/>
                </a:solidFill>
                <a:effectLst/>
                <a:latin typeface="SamsungOne-400" panose="020B0503030303020204" pitchFamily="34" charset="0"/>
                <a:ea typeface="SamsungOne-400"/>
              </a:rPr>
              <a:t>$</a:t>
            </a:r>
            <a:r>
              <a:rPr kumimoji="0" lang="en-US" altLang="ko-KR" sz="1300" b="1" i="0" u="none" strike="noStrike" cap="none" normalizeH="0" baseline="0" dirty="0" err="1">
                <a:ln>
                  <a:noFill/>
                </a:ln>
                <a:solidFill>
                  <a:srgbClr val="0033FF"/>
                </a:solidFill>
                <a:effectLst/>
                <a:latin typeface="SamsungOne-400" panose="020B0503030303020204" pitchFamily="34" charset="0"/>
                <a:ea typeface="SamsungOne-400"/>
              </a:rPr>
              <a:t>sudo</a:t>
            </a:r>
            <a:r>
              <a:rPr kumimoji="0" lang="en-US" altLang="ko-KR" sz="1300" b="1" i="0" u="none" strike="noStrike" cap="none" normalizeH="0" baseline="0" dirty="0">
                <a:ln>
                  <a:noFill/>
                </a:ln>
                <a:solidFill>
                  <a:srgbClr val="0033FF"/>
                </a:solidFill>
                <a:effectLst/>
                <a:latin typeface="SamsungOne-400" panose="020B0503030303020204" pitchFamily="34" charset="0"/>
                <a:ea typeface="SamsungOne-400"/>
              </a:rPr>
              <a:t> </a:t>
            </a:r>
            <a:r>
              <a:rPr kumimoji="0" lang="en-US" altLang="ko-KR" sz="1300" b="1" i="0" u="none" strike="noStrike" cap="none" normalizeH="0" baseline="0" dirty="0" err="1">
                <a:ln>
                  <a:noFill/>
                </a:ln>
                <a:solidFill>
                  <a:srgbClr val="0033FF"/>
                </a:solidFill>
                <a:effectLst/>
                <a:latin typeface="SamsungOne-400" panose="020B0503030303020204" pitchFamily="34" charset="0"/>
                <a:ea typeface="SamsungOne-400"/>
              </a:rPr>
              <a:t>npm</a:t>
            </a:r>
            <a:r>
              <a:rPr kumimoji="0" lang="en-US" altLang="ko-KR" sz="1300" b="1" i="0" u="none" strike="noStrike" cap="none" normalizeH="0" baseline="0" dirty="0">
                <a:ln>
                  <a:noFill/>
                </a:ln>
                <a:solidFill>
                  <a:srgbClr val="0033FF"/>
                </a:solidFill>
                <a:effectLst/>
                <a:latin typeface="SamsungOne-400" panose="020B0503030303020204" pitchFamily="34" charset="0"/>
                <a:ea typeface="SamsungOne-400"/>
              </a:rPr>
              <a:t> install -g n </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bạn có thể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gặp</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lỗi</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300" b="0" i="0" u="none" strike="noStrike" cap="none" normalizeH="0" baseline="0" dirty="0" err="1">
                <a:ln>
                  <a:noFill/>
                </a:ln>
                <a:solidFill>
                  <a:srgbClr val="6C727C"/>
                </a:solidFill>
                <a:effectLst/>
                <a:latin typeface="SamsungOne-400" panose="020B0503030303020204" pitchFamily="34" charset="0"/>
                <a:ea typeface="SamsungOne-400"/>
              </a:rPr>
              <a:t>sau</a:t>
            </a:r>
            <a:r>
              <a:rPr kumimoji="0" lang="en-US" altLang="ko-KR" sz="1300" b="0" i="0" u="none" strike="noStrike" cap="none" normalizeH="0" baseline="0" dirty="0">
                <a:ln>
                  <a:noFill/>
                </a:ln>
                <a:solidFill>
                  <a:srgbClr val="6C727C"/>
                </a:solidFill>
                <a:effectLst/>
                <a:latin typeface="SamsungOne-400" panose="020B0503030303020204" pitchFamily="34" charset="0"/>
                <a:ea typeface="SamsungOne-400"/>
              </a:rPr>
              <a:t>:</a:t>
            </a:r>
            <a:endParaRPr kumimoji="0" lang="ko-KR" altLang="ko-KR" sz="1300" b="0" i="0" u="none" strike="noStrike" cap="none" normalizeH="0" baseline="0" dirty="0">
              <a:ln>
                <a:noFill/>
              </a:ln>
              <a:solidFill>
                <a:schemeClr val="tx1"/>
              </a:solidFill>
              <a:effectLst/>
              <a:latin typeface="SamsungOne-400" panose="020B0503030303020204" pitchFamily="34" charset="0"/>
            </a:endParaRPr>
          </a:p>
        </p:txBody>
      </p:sp>
      <p:sp>
        <p:nvSpPr>
          <p:cNvPr id="17" name="직사각형 16">
            <a:extLst>
              <a:ext uri="{FF2B5EF4-FFF2-40B4-BE49-F238E27FC236}">
                <a16:creationId xmlns:a16="http://schemas.microsoft.com/office/drawing/2014/main" id="{250524D5-09A6-4938-BB10-A0957138CEBE}"/>
              </a:ext>
            </a:extLst>
          </p:cNvPr>
          <p:cNvSpPr/>
          <p:nvPr/>
        </p:nvSpPr>
        <p:spPr>
          <a:xfrm>
            <a:off x="878181" y="4066032"/>
            <a:ext cx="8082939" cy="529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rgbClr val="015692"/>
                </a:solidFill>
                <a:effectLst/>
                <a:latin typeface="SamsungOne-400" panose="020B0503030303020204" pitchFamily="34" charset="0"/>
                <a:ea typeface="SamsungOne-400"/>
              </a:rPr>
              <a:t>npm</a:t>
            </a:r>
            <a:r>
              <a:rPr kumimoji="0" lang="ko-KR" altLang="ko-KR" sz="12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200" b="0" i="0" u="none" strike="noStrike" cap="none" normalizeH="0" baseline="0" dirty="0" err="1">
                <a:ln>
                  <a:noFill/>
                </a:ln>
                <a:solidFill>
                  <a:srgbClr val="6C727C"/>
                </a:solidFill>
                <a:effectLst/>
                <a:latin typeface="SamsungOne-400" panose="020B0503030303020204" pitchFamily="34" charset="0"/>
                <a:ea typeface="SamsungOne-400"/>
              </a:rPr>
              <a:t>tái</a:t>
            </a:r>
            <a:r>
              <a:rPr kumimoji="0" lang="en-US" altLang="ko-KR" sz="12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200" b="0" i="0" u="none" strike="noStrike" cap="none" normalizeH="0" baseline="0" dirty="0" err="1">
                <a:ln>
                  <a:noFill/>
                </a:ln>
                <a:solidFill>
                  <a:srgbClr val="6C727C"/>
                </a:solidFill>
                <a:effectLst/>
                <a:latin typeface="SamsungOne-400" panose="020B0503030303020204" pitchFamily="34" charset="0"/>
                <a:ea typeface="SamsungOne-400"/>
              </a:rPr>
              <a:t>định</a:t>
            </a:r>
            <a:r>
              <a:rPr kumimoji="0" lang="en-US" altLang="ko-KR" sz="12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200" b="0" i="0" u="none" strike="noStrike" cap="none" normalizeH="0" baseline="0" dirty="0" err="1">
                <a:ln>
                  <a:noFill/>
                </a:ln>
                <a:solidFill>
                  <a:srgbClr val="6C727C"/>
                </a:solidFill>
                <a:effectLst/>
                <a:latin typeface="SamsungOne-400" panose="020B0503030303020204" pitchFamily="34" charset="0"/>
                <a:ea typeface="SamsungOne-400"/>
              </a:rPr>
              <a:t>vị</a:t>
            </a:r>
            <a:r>
              <a:rPr kumimoji="0" lang="ko-KR" altLang="ko-KR" sz="1200" b="0" i="0" u="none" strike="noStrike" cap="none" normalizeH="0" baseline="0" dirty="0">
                <a:ln>
                  <a:noFill/>
                </a:ln>
                <a:solidFill>
                  <a:srgbClr val="6C727C"/>
                </a:solidFill>
                <a:effectLst/>
                <a:latin typeface="SamsungOne-400" panose="020B0503030303020204" pitchFamily="34" charset="0"/>
                <a:ea typeface="SamsungOne-400"/>
              </a:rPr>
              <a:t> </a:t>
            </a:r>
            <a:r>
              <a:rPr kumimoji="0" lang="ko-KR" altLang="ko-KR" sz="1200" b="0" i="0" u="none" strike="noStrike" cap="none" normalizeH="0" baseline="0" dirty="0">
                <a:ln>
                  <a:noFill/>
                </a:ln>
                <a:solidFill>
                  <a:srgbClr val="015692"/>
                </a:solidFill>
                <a:effectLst/>
                <a:latin typeface="SamsungOne-400" panose="020B0503030303020204" pitchFamily="34" charset="0"/>
                <a:ea typeface="SamsungOne-400"/>
              </a:rPr>
              <a:t>error</a:t>
            </a:r>
            <a:r>
              <a:rPr kumimoji="0" lang="ko-KR" altLang="ko-KR" sz="1200" b="0" i="0" u="none" strike="noStrike" cap="none" normalizeH="0" baseline="0" dirty="0">
                <a:ln>
                  <a:noFill/>
                </a:ln>
                <a:solidFill>
                  <a:srgbClr val="6C727C"/>
                </a:solidFill>
                <a:effectLst/>
                <a:latin typeface="SamsungOne-400" panose="020B0503030303020204" pitchFamily="34" charset="0"/>
                <a:ea typeface="SamsungOne-400"/>
              </a:rPr>
              <a:t>: </a:t>
            </a:r>
            <a:r>
              <a:rPr kumimoji="0" lang="ko-KR" altLang="ko-KR" sz="1200" b="0" i="0" u="none" strike="noStrike" cap="none" normalizeH="0" baseline="0" dirty="0">
                <a:ln>
                  <a:noFill/>
                </a:ln>
                <a:solidFill>
                  <a:srgbClr val="015692"/>
                </a:solidFill>
                <a:effectLst/>
                <a:latin typeface="SamsungOne-400" panose="020B0503030303020204" pitchFamily="34" charset="0"/>
                <a:ea typeface="SamsungOne-400"/>
              </a:rPr>
              <a:t>npm</a:t>
            </a:r>
            <a:r>
              <a:rPr kumimoji="0" lang="ko-KR" altLang="ko-KR" sz="1200" b="0" i="0" u="none" strike="noStrike" cap="none" normalizeH="0" baseline="0" dirty="0">
                <a:ln>
                  <a:noFill/>
                </a:ln>
                <a:solidFill>
                  <a:srgbClr val="6C727C"/>
                </a:solidFill>
                <a:effectLst/>
                <a:latin typeface="SamsungOne-400" panose="020B0503030303020204" pitchFamily="34" charset="0"/>
                <a:ea typeface="SamsungOne-400"/>
              </a:rPr>
              <a:t>: symbol SSL_set_cert_cb, </a:t>
            </a:r>
            <a:r>
              <a:rPr kumimoji="0" lang="en-US" altLang="ko-KR" sz="1200" b="0" i="0" u="none" strike="noStrike" cap="none" normalizeH="0" baseline="0" dirty="0" err="1">
                <a:ln>
                  <a:noFill/>
                </a:ln>
                <a:solidFill>
                  <a:srgbClr val="6C727C"/>
                </a:solidFill>
                <a:effectLst/>
                <a:latin typeface="SamsungOne-400" panose="020B0503030303020204" pitchFamily="34" charset="0"/>
                <a:ea typeface="SamsungOne-400"/>
              </a:rPr>
              <a:t>phiên</a:t>
            </a:r>
            <a:r>
              <a:rPr kumimoji="0" lang="en-US" altLang="ko-KR" sz="12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200" b="0" i="0" u="none" strike="noStrike" cap="none" normalizeH="0" baseline="0" dirty="0" err="1">
                <a:ln>
                  <a:noFill/>
                </a:ln>
                <a:solidFill>
                  <a:srgbClr val="6C727C"/>
                </a:solidFill>
                <a:effectLst/>
                <a:latin typeface="SamsungOne-400" panose="020B0503030303020204" pitchFamily="34" charset="0"/>
                <a:ea typeface="SamsungOne-400"/>
              </a:rPr>
              <a:t>bản</a:t>
            </a:r>
            <a:r>
              <a:rPr kumimoji="0" lang="ko-KR" altLang="ko-KR" sz="1200" b="0" i="0" u="none" strike="noStrike" cap="none" normalizeH="0" baseline="0" dirty="0">
                <a:ln>
                  <a:noFill/>
                </a:ln>
                <a:solidFill>
                  <a:srgbClr val="6C727C"/>
                </a:solidFill>
                <a:effectLst/>
                <a:latin typeface="SamsungOne-400" panose="020B0503030303020204" pitchFamily="34" charset="0"/>
                <a:ea typeface="SamsungOne-400"/>
              </a:rPr>
              <a:t> libssl.so </a:t>
            </a:r>
            <a:r>
              <a:rPr kumimoji="0" lang="ko-KR" altLang="ko-KR" sz="1200" b="0" i="0" u="none" strike="noStrike" cap="none" normalizeH="0" baseline="0" dirty="0">
                <a:ln>
                  <a:noFill/>
                </a:ln>
                <a:solidFill>
                  <a:srgbClr val="B75501"/>
                </a:solidFill>
                <a:effectLst/>
                <a:latin typeface="SamsungOne-400" panose="020B0503030303020204" pitchFamily="34" charset="0"/>
                <a:ea typeface="SamsungOne-400"/>
              </a:rPr>
              <a:t>.10</a:t>
            </a:r>
            <a:r>
              <a:rPr kumimoji="0" lang="ko-KR" altLang="ko-KR" sz="1200" b="0" i="0" u="none" strike="noStrike" cap="none" normalizeH="0" baseline="0" dirty="0">
                <a:ln>
                  <a:noFill/>
                </a:ln>
                <a:solidFill>
                  <a:srgbClr val="6C727C"/>
                </a:solidFill>
                <a:effectLst/>
                <a:latin typeface="SamsungOne-400" panose="020B0503030303020204" pitchFamily="34" charset="0"/>
                <a:ea typeface="SamsungOne-400"/>
              </a:rPr>
              <a:t> </a:t>
            </a:r>
            <a:r>
              <a:rPr kumimoji="0" lang="vi-VN" altLang="ko-KR" sz="1200" b="0" i="0" u="none" strike="noStrike" cap="none" normalizeH="0" baseline="0" dirty="0">
                <a:ln>
                  <a:noFill/>
                </a:ln>
                <a:solidFill>
                  <a:srgbClr val="6C727C"/>
                </a:solidFill>
                <a:effectLst/>
                <a:latin typeface="SamsungOne-400" panose="020B0503030303020204" pitchFamily="34" charset="0"/>
                <a:ea typeface="SamsungOne-400"/>
              </a:rPr>
              <a:t>không được xác định trong tập tin</a:t>
            </a:r>
            <a:r>
              <a:rPr kumimoji="0" lang="en-US" altLang="ko-KR" sz="1200" b="0" i="0" u="none" strike="noStrike" cap="none" normalizeH="0" baseline="0" dirty="0">
                <a:ln>
                  <a:noFill/>
                </a:ln>
                <a:solidFill>
                  <a:srgbClr val="6C727C"/>
                </a:solidFill>
                <a:effectLst/>
                <a:latin typeface="SamsungOne-400" panose="020B0503030303020204" pitchFamily="34" charset="0"/>
                <a:ea typeface="SamsungOne-400"/>
              </a:rPr>
              <a:t> </a:t>
            </a:r>
            <a:r>
              <a:rPr kumimoji="0" lang="ko-KR" altLang="ko-KR" sz="1200" b="0" i="0" u="none" strike="noStrike" cap="none" normalizeH="0" baseline="0" dirty="0">
                <a:ln>
                  <a:noFill/>
                </a:ln>
                <a:solidFill>
                  <a:srgbClr val="6C727C"/>
                </a:solidFill>
                <a:effectLst/>
                <a:latin typeface="SamsungOne-400" panose="020B0503030303020204" pitchFamily="34" charset="0"/>
                <a:ea typeface="SamsungOne-400"/>
              </a:rPr>
              <a:t>libssl.so </a:t>
            </a:r>
            <a:r>
              <a:rPr kumimoji="0" lang="ko-KR" altLang="ko-KR" sz="1200" b="0" i="0" u="none" strike="noStrike" cap="none" normalizeH="0" baseline="0" dirty="0">
                <a:ln>
                  <a:noFill/>
                </a:ln>
                <a:solidFill>
                  <a:srgbClr val="B75501"/>
                </a:solidFill>
                <a:effectLst/>
                <a:latin typeface="SamsungOne-400" panose="020B0503030303020204" pitchFamily="34" charset="0"/>
                <a:ea typeface="SamsungOne-400"/>
              </a:rPr>
              <a:t>.10</a:t>
            </a:r>
            <a:r>
              <a:rPr kumimoji="0" lang="ko-KR" altLang="ko-KR" sz="1200" b="0" i="0" u="none" strike="noStrike" cap="none" normalizeH="0" baseline="0" dirty="0">
                <a:ln>
                  <a:noFill/>
                </a:ln>
                <a:solidFill>
                  <a:srgbClr val="6C727C"/>
                </a:solidFill>
                <a:effectLst/>
                <a:latin typeface="SamsungOne-400" panose="020B0503030303020204" pitchFamily="34" charset="0"/>
                <a:ea typeface="SamsungOne-400"/>
              </a:rPr>
              <a:t> </a:t>
            </a:r>
            <a:r>
              <a:rPr kumimoji="0" lang="en-US" altLang="ko-KR" sz="1200" b="0" i="0" u="none" strike="noStrike" cap="none" normalizeH="0" baseline="0" dirty="0" err="1">
                <a:ln>
                  <a:noFill/>
                </a:ln>
                <a:solidFill>
                  <a:srgbClr val="015692"/>
                </a:solidFill>
                <a:effectLst/>
                <a:latin typeface="SamsungOne-400" panose="020B0503030303020204" pitchFamily="34" charset="0"/>
                <a:ea typeface="SamsungOne-400"/>
              </a:rPr>
              <a:t>với</a:t>
            </a:r>
            <a:r>
              <a:rPr kumimoji="0" lang="en-US" altLang="ko-KR" sz="1200" b="0" i="0" u="none" strike="noStrike" cap="none" normalizeH="0" baseline="0" dirty="0">
                <a:ln>
                  <a:noFill/>
                </a:ln>
                <a:solidFill>
                  <a:srgbClr val="015692"/>
                </a:solidFill>
                <a:effectLst/>
                <a:latin typeface="SamsungOne-400" panose="020B0503030303020204" pitchFamily="34" charset="0"/>
                <a:ea typeface="SamsungOne-400"/>
              </a:rPr>
              <a:t> </a:t>
            </a:r>
            <a:r>
              <a:rPr kumimoji="0" lang="en-US" altLang="ko-KR" sz="1200" b="0" i="0" u="none" strike="noStrike" cap="none" normalizeH="0" baseline="0" dirty="0" err="1">
                <a:ln>
                  <a:noFill/>
                </a:ln>
                <a:solidFill>
                  <a:schemeClr val="tx1">
                    <a:lumMod val="65000"/>
                    <a:lumOff val="35000"/>
                  </a:schemeClr>
                </a:solidFill>
                <a:effectLst/>
                <a:latin typeface="SamsungOne-400" panose="020B0503030303020204" pitchFamily="34" charset="0"/>
                <a:ea typeface="SamsungOne-400"/>
              </a:rPr>
              <a:t>thời</a:t>
            </a:r>
            <a:r>
              <a:rPr kumimoji="0" lang="en-US" altLang="ko-KR" sz="1200" b="0" i="0" u="none" strike="noStrike" cap="none" normalizeH="0" baseline="0" dirty="0">
                <a:ln>
                  <a:noFill/>
                </a:ln>
                <a:solidFill>
                  <a:schemeClr val="tx1">
                    <a:lumMod val="65000"/>
                    <a:lumOff val="35000"/>
                  </a:schemeClr>
                </a:solidFill>
                <a:effectLst/>
                <a:latin typeface="SamsungOne-400" panose="020B0503030303020204" pitchFamily="34" charset="0"/>
                <a:ea typeface="SamsungOne-400"/>
              </a:rPr>
              <a:t> </a:t>
            </a:r>
            <a:r>
              <a:rPr kumimoji="0" lang="en-US" altLang="ko-KR" sz="1200" b="0" i="0" u="none" strike="noStrike" cap="none" normalizeH="0" baseline="0" dirty="0" err="1">
                <a:ln>
                  <a:noFill/>
                </a:ln>
                <a:solidFill>
                  <a:schemeClr val="tx1">
                    <a:lumMod val="65000"/>
                    <a:lumOff val="35000"/>
                  </a:schemeClr>
                </a:solidFill>
                <a:effectLst/>
                <a:latin typeface="SamsungOne-400" panose="020B0503030303020204" pitchFamily="34" charset="0"/>
                <a:ea typeface="SamsungOne-400"/>
              </a:rPr>
              <a:t>gian</a:t>
            </a:r>
            <a:r>
              <a:rPr kumimoji="0" lang="en-US" altLang="ko-KR" sz="1200" b="0" i="0" u="none" strike="noStrike" cap="none" normalizeH="0" baseline="0" dirty="0">
                <a:ln>
                  <a:noFill/>
                </a:ln>
                <a:solidFill>
                  <a:schemeClr val="tx1">
                    <a:lumMod val="65000"/>
                    <a:lumOff val="35000"/>
                  </a:schemeClr>
                </a:solidFill>
                <a:effectLst/>
                <a:latin typeface="SamsungOne-400" panose="020B0503030303020204" pitchFamily="34" charset="0"/>
                <a:ea typeface="SamsungOne-400"/>
              </a:rPr>
              <a:t> </a:t>
            </a:r>
            <a:r>
              <a:rPr kumimoji="0" lang="en-US" altLang="ko-KR" sz="1200" b="0" i="0" u="none" strike="noStrike" cap="none" normalizeH="0" baseline="0" dirty="0" err="1">
                <a:ln>
                  <a:noFill/>
                </a:ln>
                <a:solidFill>
                  <a:schemeClr val="tx1">
                    <a:lumMod val="65000"/>
                    <a:lumOff val="35000"/>
                  </a:schemeClr>
                </a:solidFill>
                <a:effectLst/>
                <a:latin typeface="SamsungOne-400" panose="020B0503030303020204" pitchFamily="34" charset="0"/>
                <a:ea typeface="SamsungOne-400"/>
              </a:rPr>
              <a:t>tham</a:t>
            </a:r>
            <a:r>
              <a:rPr kumimoji="0" lang="en-US" altLang="ko-KR" sz="1200" b="0" i="0" u="none" strike="noStrike" cap="none" normalizeH="0" baseline="0" dirty="0">
                <a:ln>
                  <a:noFill/>
                </a:ln>
                <a:solidFill>
                  <a:schemeClr val="tx1">
                    <a:lumMod val="65000"/>
                    <a:lumOff val="35000"/>
                  </a:schemeClr>
                </a:solidFill>
                <a:effectLst/>
                <a:latin typeface="SamsungOne-400" panose="020B0503030303020204" pitchFamily="34" charset="0"/>
                <a:ea typeface="SamsungOne-400"/>
              </a:rPr>
              <a:t> </a:t>
            </a:r>
            <a:r>
              <a:rPr kumimoji="0" lang="en-US" altLang="ko-KR" sz="1200" b="0" i="0" u="none" strike="noStrike" cap="none" normalizeH="0" baseline="0" dirty="0" err="1">
                <a:ln>
                  <a:noFill/>
                </a:ln>
                <a:solidFill>
                  <a:schemeClr val="tx1">
                    <a:lumMod val="65000"/>
                    <a:lumOff val="35000"/>
                  </a:schemeClr>
                </a:solidFill>
                <a:effectLst/>
                <a:latin typeface="SamsungOne-400" panose="020B0503030303020204" pitchFamily="34" charset="0"/>
                <a:ea typeface="SamsungOne-400"/>
              </a:rPr>
              <a:t>chiếu</a:t>
            </a:r>
            <a:endParaRPr kumimoji="0" lang="ko-KR" altLang="ko-KR" sz="2800" b="0" i="0" u="none" strike="noStrike" cap="none" normalizeH="0" baseline="0" dirty="0">
              <a:ln>
                <a:noFill/>
              </a:ln>
              <a:solidFill>
                <a:schemeClr val="tx1">
                  <a:lumMod val="65000"/>
                  <a:lumOff val="35000"/>
                </a:schemeClr>
              </a:solidFill>
              <a:effectLst/>
              <a:latin typeface="SamsungOne-400" panose="020B0503030303020204" pitchFamily="34" charset="0"/>
            </a:endParaRPr>
          </a:p>
        </p:txBody>
      </p:sp>
      <p:sp>
        <p:nvSpPr>
          <p:cNvPr id="31" name="TextBox 30">
            <a:extLst>
              <a:ext uri="{FF2B5EF4-FFF2-40B4-BE49-F238E27FC236}">
                <a16:creationId xmlns:a16="http://schemas.microsoft.com/office/drawing/2014/main" id="{3CF5B97A-1666-4223-B105-F2DE8865D49B}"/>
              </a:ext>
            </a:extLst>
          </p:cNvPr>
          <p:cNvSpPr txBox="1"/>
          <p:nvPr/>
        </p:nvSpPr>
        <p:spPr>
          <a:xfrm>
            <a:off x="816864" y="4595206"/>
            <a:ext cx="6864096" cy="292388"/>
          </a:xfrm>
          <a:prstGeom prst="rect">
            <a:avLst/>
          </a:prstGeom>
          <a:noFill/>
        </p:spPr>
        <p:txBody>
          <a:bodyPr wrap="square">
            <a:spAutoFit/>
          </a:bodyPr>
          <a:lstStyle/>
          <a:p>
            <a:r>
              <a:rPr lang="vi-VN" altLang="ko-KR" sz="1300" b="0" i="0" dirty="0">
                <a:solidFill>
                  <a:srgbClr val="6C727C"/>
                </a:solidFill>
                <a:effectLst/>
                <a:latin typeface="SamsungOne-400" panose="020B0503030303020204" pitchFamily="34" charset="0"/>
                <a:ea typeface="SamsungOne-400" panose="020B0503030303020204" pitchFamily="34" charset="0"/>
              </a:rPr>
              <a:t>Để khắc phục lỗi này, hãy thử nâng cấp openssl bằng lệnh bên dưới:</a:t>
            </a:r>
            <a:endParaRPr lang="ko-KR" altLang="en-US" sz="1300" dirty="0">
              <a:latin typeface="SamsungOne-400" panose="020B0503030303020204" pitchFamily="34" charset="0"/>
            </a:endParaRPr>
          </a:p>
        </p:txBody>
      </p:sp>
      <p:grpSp>
        <p:nvGrpSpPr>
          <p:cNvPr id="32" name="그룹 31">
            <a:extLst>
              <a:ext uri="{FF2B5EF4-FFF2-40B4-BE49-F238E27FC236}">
                <a16:creationId xmlns:a16="http://schemas.microsoft.com/office/drawing/2014/main" id="{67F66341-6599-4304-BBAD-A87C1E886EF8}"/>
              </a:ext>
            </a:extLst>
          </p:cNvPr>
          <p:cNvGrpSpPr/>
          <p:nvPr/>
        </p:nvGrpSpPr>
        <p:grpSpPr>
          <a:xfrm>
            <a:off x="861759" y="4887594"/>
            <a:ext cx="4248150" cy="276999"/>
            <a:chOff x="3716526" y="2460828"/>
            <a:chExt cx="4248150" cy="276999"/>
          </a:xfrm>
        </p:grpSpPr>
        <p:sp>
          <p:nvSpPr>
            <p:cNvPr id="33" name="TextBox 32">
              <a:extLst>
                <a:ext uri="{FF2B5EF4-FFF2-40B4-BE49-F238E27FC236}">
                  <a16:creationId xmlns:a16="http://schemas.microsoft.com/office/drawing/2014/main" id="{9FC09783-CEB7-4D22-A72B-10D75966A169}"/>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err="1">
                  <a:solidFill>
                    <a:schemeClr val="bg1"/>
                  </a:solidFill>
                  <a:latin typeface="D2Coding" panose="020B0609020101020101" pitchFamily="49" charset="-127"/>
                  <a:ea typeface="D2Coding" panose="020B0609020101020101" pitchFamily="49" charset="-127"/>
                </a:rPr>
                <a:t>sudo</a:t>
              </a:r>
              <a:r>
                <a:rPr lang="en-US" altLang="ko-KR" sz="1200" dirty="0">
                  <a:solidFill>
                    <a:schemeClr val="bg1"/>
                  </a:solidFill>
                  <a:latin typeface="D2Coding" panose="020B0609020101020101" pitchFamily="49" charset="-127"/>
                  <a:ea typeface="D2Coding" panose="020B0609020101020101" pitchFamily="49" charset="-127"/>
                </a:rPr>
                <a:t> yum update </a:t>
              </a:r>
              <a:r>
                <a:rPr lang="en-US" altLang="ko-KR" sz="1200" dirty="0" err="1">
                  <a:solidFill>
                    <a:schemeClr val="bg1"/>
                  </a:solidFill>
                  <a:latin typeface="D2Coding" panose="020B0609020101020101" pitchFamily="49" charset="-127"/>
                  <a:ea typeface="D2Coding" panose="020B0609020101020101" pitchFamily="49" charset="-127"/>
                </a:rPr>
                <a:t>openssl</a:t>
              </a:r>
              <a:r>
                <a:rPr lang="en-US" altLang="ko-KR" sz="1200" dirty="0">
                  <a:solidFill>
                    <a:schemeClr val="bg1"/>
                  </a:solidFill>
                  <a:latin typeface="D2Coding" panose="020B0609020101020101" pitchFamily="49" charset="-127"/>
                  <a:ea typeface="D2Coding" panose="020B0609020101020101" pitchFamily="49" charset="-127"/>
                </a:rPr>
                <a:t> </a:t>
              </a:r>
            </a:p>
          </p:txBody>
        </p:sp>
        <p:sp>
          <p:nvSpPr>
            <p:cNvPr id="34" name="직사각형 33">
              <a:extLst>
                <a:ext uri="{FF2B5EF4-FFF2-40B4-BE49-F238E27FC236}">
                  <a16:creationId xmlns:a16="http://schemas.microsoft.com/office/drawing/2014/main" id="{C52A4A15-8E2C-49B2-971F-DA7222B199B0}"/>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677036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98931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phổ</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nhất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1" name="직사각형 10">
            <a:extLst>
              <a:ext uri="{FF2B5EF4-FFF2-40B4-BE49-F238E27FC236}">
                <a16:creationId xmlns:a16="http://schemas.microsoft.com/office/drawing/2014/main" id="{0C289A14-C28A-4796-8935-39F665A32B87}"/>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Chạy Node.js như một tiến trình nền không bao giờ chết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002AFF45-4696-4CD3-B011-3192C9595936}"/>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đã cố chạy nó dưới dạng một quy trình nền như:</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31EC8E5A-9BD8-425F-8DDF-AACB446C5ABA}"/>
              </a:ext>
            </a:extLst>
          </p:cNvPr>
          <p:cNvGrpSpPr/>
          <p:nvPr/>
        </p:nvGrpSpPr>
        <p:grpSpPr>
          <a:xfrm>
            <a:off x="703263" y="2152903"/>
            <a:ext cx="4248150" cy="276999"/>
            <a:chOff x="3716526" y="2460828"/>
            <a:chExt cx="4248150" cy="276999"/>
          </a:xfrm>
        </p:grpSpPr>
        <p:sp>
          <p:nvSpPr>
            <p:cNvPr id="10" name="TextBox 9">
              <a:extLst>
                <a:ext uri="{FF2B5EF4-FFF2-40B4-BE49-F238E27FC236}">
                  <a16:creationId xmlns:a16="http://schemas.microsoft.com/office/drawing/2014/main" id="{36C37C65-023F-4326-9B1E-1645055430B4}"/>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node server.js &amp;</a:t>
              </a:r>
            </a:p>
          </p:txBody>
        </p:sp>
        <p:sp>
          <p:nvSpPr>
            <p:cNvPr id="12" name="직사각형 11">
              <a:extLst>
                <a:ext uri="{FF2B5EF4-FFF2-40B4-BE49-F238E27FC236}">
                  <a16:creationId xmlns:a16="http://schemas.microsoft.com/office/drawing/2014/main" id="{9A54764E-BE02-4E4B-951F-DD970A18AE63}"/>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14" name="직사각형 13">
            <a:extLst>
              <a:ext uri="{FF2B5EF4-FFF2-40B4-BE49-F238E27FC236}">
                <a16:creationId xmlns:a16="http://schemas.microsoft.com/office/drawing/2014/main" id="{5ECBF21E-E294-4FB9-9126-506F85DED5F7}"/>
              </a:ext>
            </a:extLst>
          </p:cNvPr>
          <p:cNvSpPr/>
          <p:nvPr/>
        </p:nvSpPr>
        <p:spPr>
          <a:xfrm>
            <a:off x="703263" y="2496404"/>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Khi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quá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Bạn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muốn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tìm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có thể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ngay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cuối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nối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5" name="그룹 14">
            <a:extLst>
              <a:ext uri="{FF2B5EF4-FFF2-40B4-BE49-F238E27FC236}">
                <a16:creationId xmlns:a16="http://schemas.microsoft.com/office/drawing/2014/main" id="{41B306DB-3412-4E87-B3E3-BA183DFBA913}"/>
              </a:ext>
            </a:extLst>
          </p:cNvPr>
          <p:cNvGrpSpPr/>
          <p:nvPr/>
        </p:nvGrpSpPr>
        <p:grpSpPr>
          <a:xfrm>
            <a:off x="703263" y="3210980"/>
            <a:ext cx="4248150" cy="276999"/>
            <a:chOff x="3716526" y="2460828"/>
            <a:chExt cx="4248150" cy="276999"/>
          </a:xfrm>
        </p:grpSpPr>
        <p:sp>
          <p:nvSpPr>
            <p:cNvPr id="16" name="TextBox 15">
              <a:extLst>
                <a:ext uri="{FF2B5EF4-FFF2-40B4-BE49-F238E27FC236}">
                  <a16:creationId xmlns:a16="http://schemas.microsoft.com/office/drawing/2014/main" id="{978762AC-CBFC-48EF-89C0-FED023E2813A}"/>
                </a:ext>
              </a:extLst>
            </p:cNvPr>
            <p:cNvSpPr txBox="1"/>
            <p:nvPr/>
          </p:nvSpPr>
          <p:spPr>
            <a:xfrm>
              <a:off x="3800649" y="2460828"/>
              <a:ext cx="4164027" cy="276999"/>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a:t>
              </a:r>
              <a:r>
                <a:rPr lang="en-US" altLang="ko-KR" sz="1200" dirty="0" err="1">
                  <a:solidFill>
                    <a:schemeClr val="bg1"/>
                  </a:solidFill>
                  <a:latin typeface="SamsungOne-400" panose="020B0503030303020204" pitchFamily="34" charset="0"/>
                  <a:ea typeface="SamsungOne-400" panose="020B0503030303020204" pitchFamily="34" charset="0"/>
                </a:rPr>
                <a:t>nohup</a:t>
              </a:r>
              <a:r>
                <a:rPr lang="en-US" altLang="ko-KR" sz="1200" dirty="0">
                  <a:solidFill>
                    <a:schemeClr val="bg1"/>
                  </a:solidFill>
                  <a:latin typeface="SamsungOne-400" panose="020B0503030303020204" pitchFamily="34" charset="0"/>
                  <a:ea typeface="SamsungOne-400" panose="020B0503030303020204" pitchFamily="34" charset="0"/>
                </a:rPr>
                <a:t> node server.js &gt; /dev/null 2&gt;&amp;1 &amp;</a:t>
              </a:r>
            </a:p>
          </p:txBody>
        </p:sp>
        <p:sp>
          <p:nvSpPr>
            <p:cNvPr id="21" name="직사각형 20">
              <a:extLst>
                <a:ext uri="{FF2B5EF4-FFF2-40B4-BE49-F238E27FC236}">
                  <a16:creationId xmlns:a16="http://schemas.microsoft.com/office/drawing/2014/main" id="{DC8A742A-0645-407F-9740-EF5F25A0F1EC}"/>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Consolas" panose="020B0609020204030204" pitchFamily="49" charset="0"/>
              </a:endParaRPr>
            </a:p>
          </p:txBody>
        </p:sp>
      </p:grpSp>
      <p:sp>
        <p:nvSpPr>
          <p:cNvPr id="20" name="TextBox 19">
            <a:extLst>
              <a:ext uri="{FF2B5EF4-FFF2-40B4-BE49-F238E27FC236}">
                <a16:creationId xmlns:a16="http://schemas.microsoft.com/office/drawing/2014/main" id="{5342D844-95C7-461E-A8FC-0B1D8217FE34}"/>
              </a:ext>
            </a:extLst>
          </p:cNvPr>
          <p:cNvSpPr txBox="1"/>
          <p:nvPr/>
        </p:nvSpPr>
        <p:spPr>
          <a:xfrm>
            <a:off x="580387" y="3580190"/>
            <a:ext cx="8619175" cy="1400383"/>
          </a:xfrm>
          <a:prstGeom prst="rect">
            <a:avLst/>
          </a:prstGeom>
          <a:noFill/>
        </p:spPr>
        <p:txBody>
          <a:bodyPr wrap="square">
            <a:spAutoFit/>
          </a:bodyPr>
          <a:lstStyle/>
          <a:p>
            <a:pPr marL="355600" lvl="1" indent="-179388">
              <a:spcAft>
                <a:spcPts val="800"/>
              </a:spcAft>
              <a:buClr>
                <a:srgbClr val="193EB0"/>
              </a:buClr>
              <a:buFont typeface="Arial" panose="020B0604020202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nohup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chấm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dứt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quá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này ngay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stty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bị cắt.</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&gt; /dev/null: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stdout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đi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/dev/null (đó là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bị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lại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quả nào).</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2&gt;&amp;1: stderr also goes to the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stdout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(which is already redirected to /dev/null).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thay thế &amp;1 bằng đường dẫn tệp để ghi nhật ký lỗi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&amp;: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chạy lệnh này như một tác vụ nền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7684314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Xử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lý</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lỗi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khắc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phục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sự</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cố</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p>
        </p:txBody>
      </p:sp>
      <p:grpSp>
        <p:nvGrpSpPr>
          <p:cNvPr id="6" name="그룹 5">
            <a:extLst>
              <a:ext uri="{FF2B5EF4-FFF2-40B4-BE49-F238E27FC236}">
                <a16:creationId xmlns:a16="http://schemas.microsoft.com/office/drawing/2014/main" id="{F814FF6F-72B3-4BF0-898C-0F6723197A86}"/>
              </a:ext>
            </a:extLst>
          </p:cNvPr>
          <p:cNvGrpSpPr/>
          <p:nvPr/>
        </p:nvGrpSpPr>
        <p:grpSpPr>
          <a:xfrm>
            <a:off x="1054112" y="3759433"/>
            <a:ext cx="8005438" cy="2575064"/>
            <a:chOff x="1054112" y="3759433"/>
            <a:chExt cx="8005438" cy="2575064"/>
          </a:xfrm>
        </p:grpSpPr>
        <p:sp>
          <p:nvSpPr>
            <p:cNvPr id="7" name="직사각형 6">
              <a:extLst>
                <a:ext uri="{FF2B5EF4-FFF2-40B4-BE49-F238E27FC236}">
                  <a16:creationId xmlns:a16="http://schemas.microsoft.com/office/drawing/2014/main" id="{BF8BF31D-A056-47B7-A3B5-B3532BF74937}"/>
                </a:ext>
              </a:extLst>
            </p:cNvPr>
            <p:cNvSpPr/>
            <p:nvPr/>
          </p:nvSpPr>
          <p:spPr>
            <a:xfrm>
              <a:off x="1054112" y="3759433"/>
              <a:ext cx="3897300" cy="2575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1600" dirty="0">
                  <a:solidFill>
                    <a:srgbClr val="A6A6A6"/>
                  </a:solidFill>
                  <a:latin typeface="SamsungOne-400" panose="020B0503030303020204" pitchFamily="34" charset="0"/>
                  <a:ea typeface="SamsungOne-400" panose="020B0503030303020204" pitchFamily="34" charset="0"/>
                </a:rPr>
                <a:t>4.1.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cài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đặt</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4.2.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thông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báo</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4.3.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Async-Await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promises để async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xử</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lý</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lỗi</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không</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đồng</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bộ</a:t>
              </a:r>
              <a:endPar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4.4. </a:t>
              </a:r>
              <a:r>
                <a:rPr lang="vi-VN" altLang="ko-KR" sz="1600" dirty="0">
                  <a:solidFill>
                    <a:srgbClr val="A6A6A6"/>
                  </a:solidFill>
                  <a:latin typeface="SamsungOne-400" panose="020B0503030303020204" pitchFamily="34" charset="0"/>
                  <a:ea typeface="SamsungOne-400" panose="020B0503030303020204" pitchFamily="34" charset="0"/>
                </a:rPr>
                <a:t>Chỉ sử dụng đối tượng Lỗi tích hợp</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4.5. </a:t>
              </a:r>
              <a:r>
                <a:rPr lang="en-US" altLang="ko-KR" sz="1600" dirty="0" err="1">
                  <a:solidFill>
                    <a:srgbClr val="A6A6A6"/>
                  </a:solidFill>
                  <a:latin typeface="SamsungOne-400" panose="020B0503030303020204" pitchFamily="34" charset="0"/>
                  <a:ea typeface="SamsungOne-400" panose="020B0503030303020204" pitchFamily="34" charset="0"/>
                </a:rPr>
                <a:t>Phân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biệt</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vận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hành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viên</a:t>
              </a:r>
              <a:endParaRPr lang="en-US" altLang="ko-KR" sz="1600" dirty="0">
                <a:solidFill>
                  <a:srgbClr val="A6A6A6"/>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BA365E6D-8F7E-479C-86BC-9D3637428592}"/>
                </a:ext>
              </a:extLst>
            </p:cNvPr>
            <p:cNvSpPr/>
            <p:nvPr/>
          </p:nvSpPr>
          <p:spPr>
            <a:xfrm>
              <a:off x="5162250" y="3759433"/>
              <a:ext cx="3897300"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4.6.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trung</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4.7. </a:t>
              </a:r>
              <a:r>
                <a:rPr lang="vi-VN" altLang="ko-KR" sz="1600" dirty="0">
                  <a:solidFill>
                    <a:srgbClr val="A6A6A6"/>
                  </a:solidFill>
                  <a:latin typeface="SamsungOne-400" panose="020B0503030303020204" pitchFamily="34" charset="0"/>
                  <a:ea typeface="SamsungOne-400" panose="020B0503030303020204" pitchFamily="34" charset="0"/>
                </a:rPr>
                <a:t>Sử dụng trình ghi nhật ký </a:t>
              </a:r>
              <a:r>
                <a:rPr lang="en-US" altLang="ko-KR" sz="1600" dirty="0" err="1">
                  <a:solidFill>
                    <a:srgbClr val="A6A6A6"/>
                  </a:solidFill>
                  <a:latin typeface="SamsungOne-400" panose="020B0503030303020204" pitchFamily="34" charset="0"/>
                  <a:ea typeface="SamsungOne-400" panose="020B0503030303020204" pitchFamily="34" charset="0"/>
                </a:rPr>
                <a:t>cập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nhật</a:t>
              </a:r>
              <a:r>
                <a:rPr lang="en-US" altLang="ko-KR" sz="1600" dirty="0">
                  <a:solidFill>
                    <a:srgbClr val="A6A6A6"/>
                  </a:solidFill>
                  <a:latin typeface="SamsungOne-400" panose="020B0503030303020204" pitchFamily="34" charset="0"/>
                  <a:ea typeface="SamsungOne-400" panose="020B0503030303020204" pitchFamily="34" charset="0"/>
                </a:rPr>
                <a:t> </a:t>
              </a:r>
              <a:r>
                <a:rPr lang="vi-VN" altLang="ko-KR" sz="1600" dirty="0">
                  <a:solidFill>
                    <a:srgbClr val="A6A6A6"/>
                  </a:solidFill>
                  <a:latin typeface="SamsungOne-400" panose="020B0503030303020204" pitchFamily="34" charset="0"/>
                  <a:ea typeface="SamsungOne-400" panose="020B0503030303020204" pitchFamily="34" charset="0"/>
                </a:rPr>
                <a:t>để tăng khả năng hiển thị lỗi</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4.8. </a:t>
              </a:r>
              <a:r>
                <a:rPr lang="vi-VN" altLang="ko-KR" sz="1600" dirty="0">
                  <a:solidFill>
                    <a:srgbClr val="A6A6A6"/>
                  </a:solidFill>
                  <a:latin typeface="SamsungOne-400" panose="020B0503030303020204" pitchFamily="34" charset="0"/>
                  <a:ea typeface="SamsungOne-400" panose="020B0503030303020204" pitchFamily="34" charset="0"/>
                </a:rPr>
                <a:t>Nắm bắt các chỉ lệnh promises chưa được xử lý</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4.9. </a:t>
              </a:r>
              <a:r>
                <a:rPr lang="vi-VN" altLang="ko-KR" sz="1600" dirty="0">
                  <a:solidFill>
                    <a:srgbClr val="A6A6A6"/>
                  </a:solidFill>
                  <a:latin typeface="SamsungOne-400" panose="020B0503030303020204" pitchFamily="34" charset="0"/>
                  <a:ea typeface="SamsungOne-400" panose="020B0503030303020204" pitchFamily="34" charset="0"/>
                </a:rPr>
                <a:t>Thất bại nhanh chóng, xác thực các đối số bằng thư viện chuyên dụng</a:t>
              </a:r>
              <a:endParaRPr lang="en-US" altLang="ko-KR" sz="1600"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1572344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Async-Await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promises để async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đồng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7" name="직사각형 16">
            <a:extLst>
              <a:ext uri="{FF2B5EF4-FFF2-40B4-BE49-F238E27FC236}">
                <a16:creationId xmlns:a16="http://schemas.microsoft.com/office/drawing/2014/main" id="{FDA30297-609E-4633-B1C5-66E16ACF870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Xử</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lỗi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không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đồng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bộ</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18" name="직사각형 17">
            <a:extLst>
              <a:ext uri="{FF2B5EF4-FFF2-40B4-BE49-F238E27FC236}">
                <a16:creationId xmlns:a16="http://schemas.microsoft.com/office/drawing/2014/main" id="{B6323C29-1E0B-48D0-96A6-8D69E2E6480A}"/>
              </a:ext>
            </a:extLst>
          </p:cNvPr>
          <p:cNvSpPr/>
          <p:nvPr/>
        </p:nvSpPr>
        <p:spPr>
          <a:xfrm>
            <a:off x="580388" y="1944537"/>
            <a:ext cx="8619175" cy="167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Callbacks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mở</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tốt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vì</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quen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chúng</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Họ</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nhìn</a:t>
            </a:r>
            <a:r>
              <a:rPr lang="en-US" altLang="ko-KR" sz="1400" dirty="0">
                <a:solidFill>
                  <a:schemeClr val="tx1"/>
                </a:solidFill>
                <a:latin typeface="SamsungOne-400" panose="020B0503030303020204" pitchFamily="34" charset="0"/>
                <a:ea typeface="SamsungOne-400" panose="020B0503030303020204" pitchFamily="34" charset="0"/>
              </a:rPr>
              <a:t> thấy </a:t>
            </a:r>
            <a:r>
              <a:rPr lang="en-US" altLang="ko-KR" sz="1400" dirty="0" err="1">
                <a:solidFill>
                  <a:schemeClr val="tx1"/>
                </a:solidFill>
                <a:latin typeface="SamsungOne-400" panose="020B0503030303020204" pitchFamily="34" charset="0"/>
                <a:ea typeface="SamsungOne-400" panose="020B0503030303020204" pitchFamily="34" charset="0"/>
              </a:rPr>
              <a:t>toàn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việc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gây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phiền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việc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luận</a:t>
            </a:r>
            <a:r>
              <a:rPr lang="en-US" altLang="ko-KR" sz="1400" dirty="0">
                <a:solidFill>
                  <a:schemeClr val="tx1"/>
                </a:solidFill>
                <a:latin typeface="SamsungOne-400" panose="020B0503030303020204" pitchFamily="34" charset="0"/>
                <a:ea typeface="SamsungOne-400" panose="020B0503030303020204" pitchFamily="34" charset="0"/>
              </a:rPr>
              <a:t> về </a:t>
            </a:r>
            <a:r>
              <a:rPr lang="en-US" altLang="ko-KR" sz="1400" dirty="0" err="1">
                <a:solidFill>
                  <a:schemeClr val="tx1"/>
                </a:solidFill>
                <a:latin typeface="SamsungOne-400" panose="020B0503030303020204" pitchFamily="34" charset="0"/>
                <a:ea typeface="SamsungOne-400" panose="020B0503030303020204" pitchFamily="34" charset="0"/>
              </a:rPr>
              <a:t>dòng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thư viện </a:t>
            </a:r>
            <a:r>
              <a:rPr lang="en-US" altLang="ko-KR" sz="1400" dirty="0">
                <a:solidFill>
                  <a:schemeClr val="tx1"/>
                </a:solidFill>
                <a:latin typeface="SamsungOne-400" panose="020B0503030303020204" pitchFamily="34" charset="0"/>
                <a:ea typeface="SamsungOne-400" panose="020B0503030303020204" pitchFamily="34" charset="0"/>
              </a:rPr>
              <a:t>Promise </a:t>
            </a:r>
            <a:r>
              <a:rPr lang="vi-VN" altLang="ko-KR" sz="1400" dirty="0">
                <a:solidFill>
                  <a:schemeClr val="tx1"/>
                </a:solidFill>
                <a:latin typeface="SamsungOne-400" panose="020B0503030303020204" pitchFamily="34" charset="0"/>
                <a:ea typeface="SamsungOne-400" panose="020B0503030303020204" pitchFamily="34" charset="0"/>
              </a:rPr>
              <a:t>như BlueBird, async và Q sử dụng RETURN và THROW để nén các kiểu mã tiêu chuẩn kiểm soát luồng chương trình.</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Đặc biệt, nó hỗ trợ kiểu xử lý lỗi bắt thử</a:t>
            </a:r>
            <a:r>
              <a:rPr lang="en-US" altLang="ko-KR" sz="1400" dirty="0">
                <a:solidFill>
                  <a:schemeClr val="tx1"/>
                </a:solidFill>
                <a:latin typeface="SamsungOne-400" panose="020B0503030303020204" pitchFamily="34" charset="0"/>
                <a:ea typeface="SamsungOne-400" panose="020B0503030303020204" pitchFamily="34" charset="0"/>
              </a:rPr>
              <a:t> được</a:t>
            </a:r>
            <a:r>
              <a:rPr lang="vi-VN" altLang="ko-KR" sz="1400" dirty="0">
                <a:solidFill>
                  <a:schemeClr val="tx1"/>
                </a:solidFill>
                <a:latin typeface="SamsungOne-400" panose="020B0503030303020204" pitchFamily="34" charset="0"/>
                <a:ea typeface="SamsungOne-400" panose="020B0503030303020204" pitchFamily="34" charset="0"/>
              </a:rPr>
              <a:t> yêu thích, kiểu này ngăn đường dẫn mã mặc định</a:t>
            </a:r>
            <a:r>
              <a:rPr lang="en-US" altLang="ko-KR" sz="1400" dirty="0">
                <a:solidFill>
                  <a:schemeClr val="tx1"/>
                </a:solidFill>
                <a:latin typeface="SamsungOne-400" panose="020B0503030303020204" pitchFamily="34" charset="0"/>
                <a:ea typeface="SamsungOne-400" panose="020B0503030303020204" pitchFamily="34" charset="0"/>
              </a:rPr>
              <a:t> trong </a:t>
            </a:r>
            <a:r>
              <a:rPr lang="en-US" altLang="ko-KR" sz="1400" dirty="0" err="1">
                <a:solidFill>
                  <a:schemeClr val="tx1"/>
                </a:solidFill>
                <a:latin typeface="SamsungOne-400" panose="020B0503030303020204" pitchFamily="34" charset="0"/>
                <a:ea typeface="SamsungOne-400" panose="020B0503030303020204" pitchFamily="34" charset="0"/>
              </a:rPr>
              <a:t>việc</a:t>
            </a:r>
            <a:r>
              <a:rPr lang="vi-VN" altLang="ko-KR" sz="1400" dirty="0">
                <a:solidFill>
                  <a:schemeClr val="tx1"/>
                </a:solidFill>
                <a:latin typeface="SamsungOne-400" panose="020B0503030303020204" pitchFamily="34" charset="0"/>
                <a:ea typeface="SamsungOne-400" panose="020B0503030303020204" pitchFamily="34" charset="0"/>
              </a:rPr>
              <a:t> xử lý lỗi cho tất cả các chức năng.</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1124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Tổng</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quan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Node.js</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3798504"/>
            <a:ext cx="7365988" cy="2303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Node.js</a:t>
            </a:r>
          </a:p>
          <a:p>
            <a:pPr marL="176213" lvl="0"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Cài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đặt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công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cụ</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phát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triển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node </a:t>
            </a:r>
            <a:r>
              <a:rPr lang="en-US" altLang="ko-KR" dirty="0" err="1">
                <a:solidFill>
                  <a:srgbClr val="A6A6A6"/>
                </a:solidFill>
                <a:latin typeface="SamsungOne-400" panose="020B0503030303020204" pitchFamily="34" charset="0"/>
                <a:ea typeface="SamsungOne-400" panose="020B0503030303020204" pitchFamily="34" charset="0"/>
              </a:rPr>
              <a:t>đầu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Gửi</a:t>
            </a:r>
            <a:r>
              <a:rPr lang="en-US" altLang="ko-KR" dirty="0">
                <a:solidFill>
                  <a:srgbClr val="A6A6A6"/>
                </a:solidFill>
                <a:latin typeface="SamsungOne-400" panose="020B0503030303020204" pitchFamily="34" charset="0"/>
                <a:ea typeface="SamsungOne-400" panose="020B0503030303020204" pitchFamily="34" charset="0"/>
              </a:rPr>
              <a:t> log </a:t>
            </a:r>
            <a:r>
              <a:rPr lang="en-US" altLang="ko-KR" dirty="0" err="1">
                <a:solidFill>
                  <a:srgbClr val="A6A6A6"/>
                </a:solidFill>
                <a:latin typeface="SamsungOne-400" panose="020B0503030303020204" pitchFamily="34" charset="0"/>
                <a:ea typeface="SamsungOne-400" panose="020B0503030303020204" pitchFamily="34" charset="0"/>
              </a:rPr>
              <a:t>lên</a:t>
            </a:r>
            <a:r>
              <a:rPr lang="en-US" altLang="ko-KR" dirty="0">
                <a:solidFill>
                  <a:srgbClr val="A6A6A6"/>
                </a:solidFill>
                <a:latin typeface="SamsungOne-400" panose="020B0503030303020204" pitchFamily="34" charset="0"/>
                <a:ea typeface="SamsungOne-400" panose="020B0503030303020204" pitchFamily="34" charset="0"/>
              </a:rPr>
              <a:t> console</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trong Node</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hợp</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sẵn</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0967106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Async-Await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promises để async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đồng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8" name="직사각형 17">
            <a:extLst>
              <a:ext uri="{FF2B5EF4-FFF2-40B4-BE49-F238E27FC236}">
                <a16:creationId xmlns:a16="http://schemas.microsoft.com/office/drawing/2014/main" id="{B6323C29-1E0B-48D0-96A6-8D69E2E6480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Promise để bắt </a:t>
            </a:r>
            <a:r>
              <a:rPr lang="en-US" altLang="ko-KR" sz="1400" dirty="0" err="1">
                <a:solidFill>
                  <a:schemeClr val="tx1"/>
                </a:solidFill>
                <a:latin typeface="SamsungOne-400" panose="020B0503030303020204" pitchFamily="34" charset="0"/>
                <a:ea typeface="SamsungOne-400" panose="020B0503030303020204" pitchFamily="34" charset="0"/>
              </a:rPr>
              <a:t>lỗi</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6" name="그림 5">
            <a:extLst>
              <a:ext uri="{FF2B5EF4-FFF2-40B4-BE49-F238E27FC236}">
                <a16:creationId xmlns:a16="http://schemas.microsoft.com/office/drawing/2014/main" id="{1D0F40E7-78B5-4E41-90C2-6E61EE8915A7}"/>
              </a:ext>
            </a:extLst>
          </p:cNvPr>
          <p:cNvPicPr>
            <a:picLocks noChangeAspect="1"/>
          </p:cNvPicPr>
          <p:nvPr/>
        </p:nvPicPr>
        <p:blipFill>
          <a:blip r:embed="rId4"/>
          <a:stretch>
            <a:fillRect/>
          </a:stretch>
        </p:blipFill>
        <p:spPr>
          <a:xfrm>
            <a:off x="568326" y="1873495"/>
            <a:ext cx="6337300" cy="1694766"/>
          </a:xfrm>
          <a:prstGeom prst="rect">
            <a:avLst/>
          </a:prstGeom>
        </p:spPr>
      </p:pic>
    </p:spTree>
    <p:extLst>
      <p:ext uri="{BB962C8B-B14F-4D97-AF65-F5344CB8AC3E}">
        <p14:creationId xmlns:p14="http://schemas.microsoft.com/office/powerpoint/2010/main" val="27012962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2F568570-9387-4E8F-B1D7-BA984F28044B}"/>
              </a:ext>
            </a:extLst>
          </p:cNvPr>
          <p:cNvPicPr>
            <a:picLocks noChangeAspect="1"/>
          </p:cNvPicPr>
          <p:nvPr/>
        </p:nvPicPr>
        <p:blipFill>
          <a:blip r:embed="rId3"/>
          <a:stretch>
            <a:fillRect/>
          </a:stretch>
        </p:blipFill>
        <p:spPr>
          <a:xfrm>
            <a:off x="580388" y="1847119"/>
            <a:ext cx="6249037" cy="3407118"/>
          </a:xfrm>
          <a:prstGeom prst="rect">
            <a:avLst/>
          </a:prstGeom>
        </p:spPr>
      </p:pic>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Async-Await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promises để async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đồng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8" name="직사각형 17">
            <a:extLst>
              <a:ext uri="{FF2B5EF4-FFF2-40B4-BE49-F238E27FC236}">
                <a16:creationId xmlns:a16="http://schemas.microsoft.com/office/drawing/2014/main" id="{B6323C29-1E0B-48D0-96A6-8D69E2E6480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về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async/await để bắt </a:t>
            </a:r>
            <a:r>
              <a:rPr lang="en-US" altLang="ko-KR" sz="1400" dirty="0" err="1">
                <a:solidFill>
                  <a:schemeClr val="tx1"/>
                </a:solidFill>
                <a:latin typeface="SamsungOne-400" panose="020B0503030303020204" pitchFamily="34" charset="0"/>
                <a:ea typeface="SamsungOne-400" panose="020B0503030303020204" pitchFamily="34" charset="0"/>
              </a:rPr>
              <a:t>lỗi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106285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Async-Await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promises để async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đồng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bộ</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18" name="직사각형 17">
            <a:extLst>
              <a:ext uri="{FF2B5EF4-FFF2-40B4-BE49-F238E27FC236}">
                <a16:creationId xmlns:a16="http://schemas.microsoft.com/office/drawing/2014/main" id="{B6323C29-1E0B-48D0-96A6-8D69E2E6480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kiểu</a:t>
            </a:r>
            <a:r>
              <a:rPr lang="en-US" altLang="ko-KR" sz="1400" dirty="0">
                <a:solidFill>
                  <a:schemeClr val="tx1"/>
                </a:solidFill>
                <a:latin typeface="SamsungOne-400" panose="020B0503030303020204" pitchFamily="34" charset="0"/>
                <a:ea typeface="SamsungOne-400" panose="020B0503030303020204" pitchFamily="34" charset="0"/>
              </a:rPr>
              <a:t> Callbacks</a:t>
            </a:r>
          </a:p>
        </p:txBody>
      </p:sp>
      <p:pic>
        <p:nvPicPr>
          <p:cNvPr id="9" name="그림 8">
            <a:extLst>
              <a:ext uri="{FF2B5EF4-FFF2-40B4-BE49-F238E27FC236}">
                <a16:creationId xmlns:a16="http://schemas.microsoft.com/office/drawing/2014/main" id="{5A5A974F-6DF9-4728-B009-CF1BE59D7F56}"/>
              </a:ext>
            </a:extLst>
          </p:cNvPr>
          <p:cNvPicPr>
            <a:picLocks noChangeAspect="1"/>
          </p:cNvPicPr>
          <p:nvPr/>
        </p:nvPicPr>
        <p:blipFill>
          <a:blip r:embed="rId4"/>
          <a:stretch>
            <a:fillRect/>
          </a:stretch>
        </p:blipFill>
        <p:spPr>
          <a:xfrm>
            <a:off x="558800" y="1882288"/>
            <a:ext cx="5394325" cy="4349215"/>
          </a:xfrm>
          <a:prstGeom prst="rect">
            <a:avLst/>
          </a:prstGeom>
        </p:spPr>
      </p:pic>
    </p:spTree>
    <p:extLst>
      <p:ext uri="{BB962C8B-B14F-4D97-AF65-F5344CB8AC3E}">
        <p14:creationId xmlns:p14="http://schemas.microsoft.com/office/powerpoint/2010/main" val="6526914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Xử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lý</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lỗi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khắc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phục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sự</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cố</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p>
        </p:txBody>
      </p:sp>
      <p:grpSp>
        <p:nvGrpSpPr>
          <p:cNvPr id="6" name="그룹 5">
            <a:extLst>
              <a:ext uri="{FF2B5EF4-FFF2-40B4-BE49-F238E27FC236}">
                <a16:creationId xmlns:a16="http://schemas.microsoft.com/office/drawing/2014/main" id="{B41B12BA-035B-4272-8527-41FF9EB24DCC}"/>
              </a:ext>
            </a:extLst>
          </p:cNvPr>
          <p:cNvGrpSpPr/>
          <p:nvPr/>
        </p:nvGrpSpPr>
        <p:grpSpPr>
          <a:xfrm>
            <a:off x="1054112" y="3759433"/>
            <a:ext cx="8005438" cy="2575064"/>
            <a:chOff x="1054112" y="3759433"/>
            <a:chExt cx="8005438" cy="2575064"/>
          </a:xfrm>
        </p:grpSpPr>
        <p:sp>
          <p:nvSpPr>
            <p:cNvPr id="7" name="직사각형 6">
              <a:extLst>
                <a:ext uri="{FF2B5EF4-FFF2-40B4-BE49-F238E27FC236}">
                  <a16:creationId xmlns:a16="http://schemas.microsoft.com/office/drawing/2014/main" id="{C337FBDA-4792-4F02-A0F4-C22A339AB0E0}"/>
                </a:ext>
              </a:extLst>
            </p:cNvPr>
            <p:cNvSpPr/>
            <p:nvPr/>
          </p:nvSpPr>
          <p:spPr>
            <a:xfrm>
              <a:off x="1054112" y="3759433"/>
              <a:ext cx="3897300" cy="2575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1600" dirty="0">
                  <a:solidFill>
                    <a:srgbClr val="A6A6A6"/>
                  </a:solidFill>
                  <a:latin typeface="SamsungOne-400" panose="020B0503030303020204" pitchFamily="34" charset="0"/>
                  <a:ea typeface="SamsungOne-400" panose="020B0503030303020204" pitchFamily="34" charset="0"/>
                </a:rPr>
                <a:t>4.1.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cài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đặt</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4.2.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thông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báo</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4.3. </a:t>
              </a:r>
              <a:r>
                <a:rPr lang="en-US" altLang="ko-KR" sz="1600" dirty="0" err="1">
                  <a:solidFill>
                    <a:srgbClr val="A6A6A6"/>
                  </a:solidFill>
                  <a:latin typeface="SamsungOne-400" panose="020B0503030303020204" pitchFamily="34" charset="0"/>
                  <a:ea typeface="SamsungOne-400" panose="020B0503030303020204" pitchFamily="34" charset="0"/>
                </a:rPr>
                <a:t>Sử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dụng</a:t>
              </a:r>
              <a:r>
                <a:rPr lang="en-US" altLang="ko-KR" sz="1600" dirty="0">
                  <a:solidFill>
                    <a:srgbClr val="A6A6A6"/>
                  </a:solidFill>
                  <a:latin typeface="SamsungOne-400" panose="020B0503030303020204" pitchFamily="34" charset="0"/>
                  <a:ea typeface="SamsungOne-400" panose="020B0503030303020204" pitchFamily="34" charset="0"/>
                </a:rPr>
                <a:t> Async-Await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promises để async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không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đồng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bộ</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4.4. </a:t>
              </a:r>
              <a:r>
                <a:rPr kumimoji="1" lang="vi-VN" altLang="ko-KR" sz="1600" dirty="0">
                  <a:solidFill>
                    <a:prstClr val="black">
                      <a:lumMod val="75000"/>
                      <a:lumOff val="25000"/>
                    </a:prstClr>
                  </a:solidFill>
                  <a:latin typeface="SamsungOne-700" panose="020B0803030303020204" pitchFamily="34" charset="0"/>
                  <a:ea typeface="SamsungOne-700" panose="020B0803030303020204" pitchFamily="34" charset="0"/>
                </a:rPr>
                <a:t>Chỉ sử dụng đối tượng Lỗi tích hợp</a:t>
              </a:r>
              <a:endPar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4.5. </a:t>
              </a:r>
              <a:r>
                <a:rPr lang="en-US" altLang="ko-KR" sz="1600" dirty="0" err="1">
                  <a:solidFill>
                    <a:srgbClr val="A6A6A6"/>
                  </a:solidFill>
                  <a:latin typeface="SamsungOne-400" panose="020B0503030303020204" pitchFamily="34" charset="0"/>
                  <a:ea typeface="SamsungOne-400" panose="020B0503030303020204" pitchFamily="34" charset="0"/>
                </a:rPr>
                <a:t>Phân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biệt</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vận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hành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viên</a:t>
              </a:r>
              <a:endParaRPr lang="en-US" altLang="ko-KR" sz="1600" dirty="0">
                <a:solidFill>
                  <a:srgbClr val="A6A6A6"/>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E60D642E-C6A9-4924-A2FA-458D6A03716B}"/>
                </a:ext>
              </a:extLst>
            </p:cNvPr>
            <p:cNvSpPr/>
            <p:nvPr/>
          </p:nvSpPr>
          <p:spPr>
            <a:xfrm>
              <a:off x="5162250" y="3759433"/>
              <a:ext cx="3897300"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4.6.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trung</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4.7. </a:t>
              </a:r>
              <a:r>
                <a:rPr lang="vi-VN" altLang="ko-KR" sz="1600" dirty="0">
                  <a:solidFill>
                    <a:srgbClr val="A6A6A6"/>
                  </a:solidFill>
                  <a:latin typeface="SamsungOne-400" panose="020B0503030303020204" pitchFamily="34" charset="0"/>
                  <a:ea typeface="SamsungOne-400" panose="020B0503030303020204" pitchFamily="34" charset="0"/>
                </a:rPr>
                <a:t>Sử dụng trình ghi nhật ký </a:t>
              </a:r>
              <a:r>
                <a:rPr lang="en-US" altLang="ko-KR" sz="1600" dirty="0" err="1">
                  <a:solidFill>
                    <a:srgbClr val="A6A6A6"/>
                  </a:solidFill>
                  <a:latin typeface="SamsungOne-400" panose="020B0503030303020204" pitchFamily="34" charset="0"/>
                  <a:ea typeface="SamsungOne-400" panose="020B0503030303020204" pitchFamily="34" charset="0"/>
                </a:rPr>
                <a:t>cập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nhật</a:t>
              </a:r>
              <a:r>
                <a:rPr lang="vi-VN" altLang="ko-KR" sz="1600" dirty="0">
                  <a:solidFill>
                    <a:srgbClr val="A6A6A6"/>
                  </a:solidFill>
                  <a:latin typeface="SamsungOne-400" panose="020B0503030303020204" pitchFamily="34" charset="0"/>
                  <a:ea typeface="SamsungOne-400" panose="020B0503030303020204" pitchFamily="34" charset="0"/>
                </a:rPr>
                <a:t> để tăng khả năng hiển thị lỗi</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4.8. </a:t>
              </a:r>
              <a:r>
                <a:rPr lang="vi-VN" altLang="ko-KR" sz="1600" dirty="0">
                  <a:solidFill>
                    <a:srgbClr val="A6A6A6"/>
                  </a:solidFill>
                  <a:latin typeface="SamsungOne-400" panose="020B0503030303020204" pitchFamily="34" charset="0"/>
                  <a:ea typeface="SamsungOne-400" panose="020B0503030303020204" pitchFamily="34" charset="0"/>
                </a:rPr>
                <a:t>Nắm bắt các chỉ lệnh promises chưa được xử lý</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4.9. </a:t>
              </a:r>
              <a:r>
                <a:rPr lang="vi-VN" altLang="ko-KR" sz="1600" dirty="0">
                  <a:solidFill>
                    <a:srgbClr val="A6A6A6"/>
                  </a:solidFill>
                  <a:latin typeface="SamsungOne-400" panose="020B0503030303020204" pitchFamily="34" charset="0"/>
                  <a:ea typeface="SamsungOne-400" panose="020B0503030303020204" pitchFamily="34" charset="0"/>
                </a:rPr>
                <a:t>Thất bại nhanh chóng, xác thực các đối số bằng thư viện chuyên dụng</a:t>
              </a:r>
              <a:endParaRPr lang="en-US" altLang="ko-KR" sz="1600"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304971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Chỉ sử dụng đối tượng Lỗi tích hợp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6" name="직사각형 5">
            <a:extLst>
              <a:ext uri="{FF2B5EF4-FFF2-40B4-BE49-F238E27FC236}">
                <a16:creationId xmlns:a16="http://schemas.microsoft.com/office/drawing/2014/main" id="{DBE4EA53-7F7B-4F34-A38C-C70AB4683ED6}"/>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Đối tượng lỗi tích hợp</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7" name="직사각형 6">
            <a:extLst>
              <a:ext uri="{FF2B5EF4-FFF2-40B4-BE49-F238E27FC236}">
                <a16:creationId xmlns:a16="http://schemas.microsoft.com/office/drawing/2014/main" id="{4EEC93A5-0434-4F16-8A52-482D04F2F031}"/>
              </a:ext>
            </a:extLst>
          </p:cNvPr>
          <p:cNvSpPr/>
          <p:nvPr/>
        </p:nvSpPr>
        <p:spPr>
          <a:xfrm>
            <a:off x="580388" y="1944537"/>
            <a:ext cx="8619175" cy="3226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Bản chất dễ</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cận</a:t>
            </a:r>
            <a:r>
              <a:rPr lang="vi-VN" altLang="ko-KR" sz="1400" dirty="0">
                <a:solidFill>
                  <a:schemeClr val="tx1"/>
                </a:solidFill>
                <a:latin typeface="SamsungOne-400" panose="020B0503030303020204" pitchFamily="34" charset="0"/>
                <a:ea typeface="SamsungOne-400" panose="020B0503030303020204" pitchFamily="34" charset="0"/>
              </a:rPr>
              <a:t> của JavaScript và các tùy chọn luồng mã khác nhau (chẳng hạn như EventEmitter</a:t>
            </a:r>
            <a:r>
              <a:rPr lang="en-US" altLang="ko-KR" sz="1400" dirty="0">
                <a:solidFill>
                  <a:schemeClr val="tx1"/>
                </a:solidFill>
                <a:latin typeface="SamsungOne-400" panose="020B0503030303020204" pitchFamily="34" charset="0"/>
                <a:ea typeface="SamsungOne-400" panose="020B0503030303020204" pitchFamily="34" charset="0"/>
              </a:rPr>
              <a:t>Callbacks</a:t>
            </a:r>
            <a:r>
              <a:rPr lang="vi-VN" altLang="ko-KR" sz="1400" dirty="0">
                <a:solidFill>
                  <a:schemeClr val="tx1"/>
                </a:solidFill>
                <a:latin typeface="SamsungOne-400" panose="020B0503030303020204" pitchFamily="34" charset="0"/>
                <a:ea typeface="SamsungOne-400" panose="020B0503030303020204" pitchFamily="34" charset="0"/>
              </a:rPr>
              <a:t>,</a:t>
            </a:r>
            <a:r>
              <a:rPr lang="en-US" altLang="ko-KR" sz="1400" dirty="0">
                <a:solidFill>
                  <a:schemeClr val="tx1"/>
                </a:solidFill>
                <a:latin typeface="SamsungOne-400" panose="020B0503030303020204" pitchFamily="34" charset="0"/>
                <a:ea typeface="SamsungOne-400" panose="020B0503030303020204" pitchFamily="34" charset="0"/>
              </a:rPr>
              <a:t> Promises</a:t>
            </a:r>
            <a:r>
              <a:rPr lang="vi-VN" altLang="ko-KR" sz="1400" dirty="0">
                <a:solidFill>
                  <a:schemeClr val="tx1"/>
                </a:solidFill>
                <a:latin typeface="SamsungOne-400" panose="020B0503030303020204" pitchFamily="34" charset="0"/>
                <a:ea typeface="SamsungOne-400" panose="020B0503030303020204" pitchFamily="34" charset="0"/>
              </a:rPr>
              <a:t> v.v.) thay đổi cách các nhà phát triển đưa ra lỗi. Một số sử dụng chuỗi, những người khác xác định các loại tùy chỉnh của riêng họ.</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Đối tượng Lỗi tích hợp sẵn của Node.js cho phép bạn duy trì tính đồng nhất trong mã của mình và cũng bảo toàn thông tin quan trọng như StackTrace cùng với các thư viện của bên thứ ba.</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đưa ra một ngoại lệ, bạn nên đưa vào ngoại lệ các thuộc tính ngữ cảnh bổ sung, chẳng hạn như tên lỗi và mã lỗi HTTP liên quan.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đạt được sự thống nhất và thông lệ này, hãy xem xét việc mở rộng đối tượng Lỗi bằng các thuộc tính bổ sung, nhưng hãy cẩn thận không lạm dụng nó.</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Nói chung, bạn chỉ nên mở rộng đối tượng Lỗi tích hợp sẵn một lần với AppError cho tất cả các lỗi cấp ứng dụng và chuyển dữ liệu cần thiết làm đối số để phân biệt giữa các loại lỗi khác nhau.</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Không cần phải mở rộng đối tượng Lỗi nhiều lần (một lần cho từng trường hợp lỗi như DbError, HttpError).</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800920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Chỉ sử dụng đối tượng Lỗi tích hợp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4EEC93A5-0434-4F16-8A52-482D04F2F031}"/>
              </a:ext>
            </a:extLst>
          </p:cNvPr>
          <p:cNvSpPr/>
          <p:nvPr/>
        </p:nvSpPr>
        <p:spPr>
          <a:xfrm>
            <a:off x="580389" y="1520824"/>
            <a:ext cx="33629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 làm đúng</a:t>
            </a:r>
          </a:p>
        </p:txBody>
      </p:sp>
      <p:pic>
        <p:nvPicPr>
          <p:cNvPr id="8" name="그림 7">
            <a:extLst>
              <a:ext uri="{FF2B5EF4-FFF2-40B4-BE49-F238E27FC236}">
                <a16:creationId xmlns:a16="http://schemas.microsoft.com/office/drawing/2014/main" id="{03678206-76FC-46E5-AE8D-934E5C7B3D6C}"/>
              </a:ext>
            </a:extLst>
          </p:cNvPr>
          <p:cNvPicPr>
            <a:picLocks noChangeAspect="1"/>
          </p:cNvPicPr>
          <p:nvPr/>
        </p:nvPicPr>
        <p:blipFill>
          <a:blip r:embed="rId4"/>
          <a:stretch>
            <a:fillRect/>
          </a:stretch>
        </p:blipFill>
        <p:spPr>
          <a:xfrm>
            <a:off x="558800" y="1882287"/>
            <a:ext cx="4289425" cy="4057105"/>
          </a:xfrm>
          <a:prstGeom prst="rect">
            <a:avLst/>
          </a:prstGeom>
        </p:spPr>
      </p:pic>
      <p:sp>
        <p:nvSpPr>
          <p:cNvPr id="9" name="직사각형 8">
            <a:extLst>
              <a:ext uri="{FF2B5EF4-FFF2-40B4-BE49-F238E27FC236}">
                <a16:creationId xmlns:a16="http://schemas.microsoft.com/office/drawing/2014/main" id="{C17D3267-0C9E-4FFE-B266-04FAF84D8A5A}"/>
              </a:ext>
            </a:extLst>
          </p:cNvPr>
          <p:cNvSpPr/>
          <p:nvPr/>
        </p:nvSpPr>
        <p:spPr>
          <a:xfrm>
            <a:off x="4951413" y="1520824"/>
            <a:ext cx="336296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SzPct val="120000"/>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Anti Pattern</a:t>
            </a:r>
          </a:p>
        </p:txBody>
      </p:sp>
      <p:pic>
        <p:nvPicPr>
          <p:cNvPr id="11" name="그림 10">
            <a:extLst>
              <a:ext uri="{FF2B5EF4-FFF2-40B4-BE49-F238E27FC236}">
                <a16:creationId xmlns:a16="http://schemas.microsoft.com/office/drawing/2014/main" id="{62D1953D-2F78-4AAC-8F9C-1C164227D431}"/>
              </a:ext>
            </a:extLst>
          </p:cNvPr>
          <p:cNvPicPr>
            <a:picLocks noChangeAspect="1"/>
          </p:cNvPicPr>
          <p:nvPr/>
        </p:nvPicPr>
        <p:blipFill>
          <a:blip r:embed="rId5"/>
          <a:stretch>
            <a:fillRect/>
          </a:stretch>
        </p:blipFill>
        <p:spPr>
          <a:xfrm>
            <a:off x="4929824" y="1877153"/>
            <a:ext cx="4269739" cy="853948"/>
          </a:xfrm>
          <a:prstGeom prst="rect">
            <a:avLst/>
          </a:prstGeom>
        </p:spPr>
      </p:pic>
    </p:spTree>
    <p:extLst>
      <p:ext uri="{BB962C8B-B14F-4D97-AF65-F5344CB8AC3E}">
        <p14:creationId xmlns:p14="http://schemas.microsoft.com/office/powerpoint/2010/main" val="39276954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4.4.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Chỉ sử dụng đối tượng Lỗi tích hợp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4EEC93A5-0434-4F16-8A52-482D04F2F031}"/>
              </a:ext>
            </a:extLst>
          </p:cNvPr>
          <p:cNvSpPr/>
          <p:nvPr/>
        </p:nvSpPr>
        <p:spPr>
          <a:xfrm>
            <a:off x="580389" y="1520824"/>
            <a:ext cx="375191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Ví dụ mã - làm điều đó thậm chí còn tốt hơn</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10" name="그림 9">
            <a:extLst>
              <a:ext uri="{FF2B5EF4-FFF2-40B4-BE49-F238E27FC236}">
                <a16:creationId xmlns:a16="http://schemas.microsoft.com/office/drawing/2014/main" id="{0AADED3E-AB6E-4CCA-BFD9-4387F80755AE}"/>
              </a:ext>
            </a:extLst>
          </p:cNvPr>
          <p:cNvPicPr>
            <a:picLocks noChangeAspect="1"/>
          </p:cNvPicPr>
          <p:nvPr/>
        </p:nvPicPr>
        <p:blipFill>
          <a:blip r:embed="rId4"/>
          <a:stretch>
            <a:fillRect/>
          </a:stretch>
        </p:blipFill>
        <p:spPr>
          <a:xfrm>
            <a:off x="558799" y="1873494"/>
            <a:ext cx="5030607" cy="4257675"/>
          </a:xfrm>
          <a:prstGeom prst="rect">
            <a:avLst/>
          </a:prstGeom>
        </p:spPr>
      </p:pic>
    </p:spTree>
    <p:extLst>
      <p:ext uri="{BB962C8B-B14F-4D97-AF65-F5344CB8AC3E}">
        <p14:creationId xmlns:p14="http://schemas.microsoft.com/office/powerpoint/2010/main" val="40317605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Xử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lý</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lỗi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khắc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phục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sự</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cố</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p>
        </p:txBody>
      </p:sp>
      <p:grpSp>
        <p:nvGrpSpPr>
          <p:cNvPr id="7" name="그룹 6">
            <a:extLst>
              <a:ext uri="{FF2B5EF4-FFF2-40B4-BE49-F238E27FC236}">
                <a16:creationId xmlns:a16="http://schemas.microsoft.com/office/drawing/2014/main" id="{75040BB4-1710-4545-92A0-79E0746BBC51}"/>
              </a:ext>
            </a:extLst>
          </p:cNvPr>
          <p:cNvGrpSpPr/>
          <p:nvPr/>
        </p:nvGrpSpPr>
        <p:grpSpPr>
          <a:xfrm>
            <a:off x="1054112" y="3759433"/>
            <a:ext cx="8005438" cy="2575064"/>
            <a:chOff x="1054112" y="3759433"/>
            <a:chExt cx="8005438" cy="2575064"/>
          </a:xfrm>
        </p:grpSpPr>
        <p:sp>
          <p:nvSpPr>
            <p:cNvPr id="8" name="직사각형 7">
              <a:extLst>
                <a:ext uri="{FF2B5EF4-FFF2-40B4-BE49-F238E27FC236}">
                  <a16:creationId xmlns:a16="http://schemas.microsoft.com/office/drawing/2014/main" id="{1241A5AF-C07A-4663-9A94-C2939522E61F}"/>
                </a:ext>
              </a:extLst>
            </p:cNvPr>
            <p:cNvSpPr/>
            <p:nvPr/>
          </p:nvSpPr>
          <p:spPr>
            <a:xfrm>
              <a:off x="1054112" y="3759433"/>
              <a:ext cx="3897300" cy="2575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1600" dirty="0">
                  <a:solidFill>
                    <a:srgbClr val="A6A6A6"/>
                  </a:solidFill>
                  <a:latin typeface="SamsungOne-400" panose="020B0503030303020204" pitchFamily="34" charset="0"/>
                  <a:ea typeface="SamsungOne-400" panose="020B0503030303020204" pitchFamily="34" charset="0"/>
                </a:rPr>
                <a:t>4.1.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cài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đặt</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4.2.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thông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báo</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4.3. </a:t>
              </a:r>
              <a:r>
                <a:rPr lang="en-US" altLang="ko-KR" sz="1600" dirty="0" err="1">
                  <a:solidFill>
                    <a:srgbClr val="A6A6A6"/>
                  </a:solidFill>
                  <a:latin typeface="SamsungOne-400" panose="020B0503030303020204" pitchFamily="34" charset="0"/>
                  <a:ea typeface="SamsungOne-400" panose="020B0503030303020204" pitchFamily="34" charset="0"/>
                </a:rPr>
                <a:t>Sử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dụng</a:t>
              </a:r>
              <a:r>
                <a:rPr lang="en-US" altLang="ko-KR" sz="1600" dirty="0">
                  <a:solidFill>
                    <a:srgbClr val="A6A6A6"/>
                  </a:solidFill>
                  <a:latin typeface="SamsungOne-400" panose="020B0503030303020204" pitchFamily="34" charset="0"/>
                  <a:ea typeface="SamsungOne-400" panose="020B0503030303020204" pitchFamily="34" charset="0"/>
                </a:rPr>
                <a:t> Async-Await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promises để async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không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đồng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bộ</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4.4. </a:t>
              </a:r>
              <a:r>
                <a:rPr lang="vi-VN" altLang="ko-KR" sz="1600" dirty="0">
                  <a:solidFill>
                    <a:srgbClr val="A6A6A6"/>
                  </a:solidFill>
                  <a:latin typeface="SamsungOne-400" panose="020B0503030303020204" pitchFamily="34" charset="0"/>
                  <a:ea typeface="SamsungOne-400" panose="020B0503030303020204" pitchFamily="34" charset="0"/>
                </a:rPr>
                <a:t>Chỉ sử dụng đối tượng Lỗi tích hợp</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4.5.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Phân</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biệt</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lỗi</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vận</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hành</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lập</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trình</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viên</a:t>
              </a:r>
              <a:endPar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2" name="직사각형 11">
              <a:extLst>
                <a:ext uri="{FF2B5EF4-FFF2-40B4-BE49-F238E27FC236}">
                  <a16:creationId xmlns:a16="http://schemas.microsoft.com/office/drawing/2014/main" id="{87C8C6D5-3176-4579-8F93-14FA0C80B642}"/>
                </a:ext>
              </a:extLst>
            </p:cNvPr>
            <p:cNvSpPr/>
            <p:nvPr/>
          </p:nvSpPr>
          <p:spPr>
            <a:xfrm>
              <a:off x="5162250" y="3759433"/>
              <a:ext cx="3897300"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4.6.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trung</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4.7. </a:t>
              </a:r>
              <a:r>
                <a:rPr lang="vi-VN" altLang="ko-KR" sz="1600" dirty="0">
                  <a:solidFill>
                    <a:srgbClr val="A6A6A6"/>
                  </a:solidFill>
                  <a:latin typeface="SamsungOne-400" panose="020B0503030303020204" pitchFamily="34" charset="0"/>
                  <a:ea typeface="SamsungOne-400" panose="020B0503030303020204" pitchFamily="34" charset="0"/>
                </a:rPr>
                <a:t>Sử dụng trình ghi nhật </a:t>
              </a:r>
              <a:r>
                <a:rPr lang="en-US" altLang="ko-KR" sz="1600" dirty="0" err="1">
                  <a:solidFill>
                    <a:srgbClr val="A6A6A6"/>
                  </a:solidFill>
                  <a:latin typeface="SamsungOne-400" panose="020B0503030303020204" pitchFamily="34" charset="0"/>
                  <a:ea typeface="SamsungOne-400" panose="020B0503030303020204" pitchFamily="34" charset="0"/>
                </a:rPr>
                <a:t>cập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nhật</a:t>
              </a:r>
              <a:r>
                <a:rPr lang="en-US" altLang="ko-KR" sz="1600" dirty="0">
                  <a:solidFill>
                    <a:srgbClr val="A6A6A6"/>
                  </a:solidFill>
                  <a:latin typeface="SamsungOne-400" panose="020B0503030303020204" pitchFamily="34" charset="0"/>
                  <a:ea typeface="SamsungOne-400" panose="020B0503030303020204" pitchFamily="34" charset="0"/>
                </a:rPr>
                <a:t> </a:t>
              </a:r>
              <a:r>
                <a:rPr lang="vi-VN" altLang="ko-KR" sz="1600" dirty="0">
                  <a:solidFill>
                    <a:srgbClr val="A6A6A6"/>
                  </a:solidFill>
                  <a:latin typeface="SamsungOne-400" panose="020B0503030303020204" pitchFamily="34" charset="0"/>
                  <a:ea typeface="SamsungOne-400" panose="020B0503030303020204" pitchFamily="34" charset="0"/>
                </a:rPr>
                <a:t>để tăng khả năng hiển thị lỗi</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4.8. </a:t>
              </a:r>
              <a:r>
                <a:rPr lang="vi-VN" altLang="ko-KR" sz="1600" dirty="0">
                  <a:solidFill>
                    <a:srgbClr val="A6A6A6"/>
                  </a:solidFill>
                  <a:latin typeface="SamsungOne-400" panose="020B0503030303020204" pitchFamily="34" charset="0"/>
                  <a:ea typeface="SamsungOne-400" panose="020B0503030303020204" pitchFamily="34" charset="0"/>
                </a:rPr>
                <a:t>Nắm bắt các chỉ lệnh promises chưa được xử lý</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4.9. </a:t>
              </a:r>
              <a:r>
                <a:rPr lang="vi-VN" altLang="ko-KR" sz="1600" dirty="0">
                  <a:solidFill>
                    <a:srgbClr val="A6A6A6"/>
                  </a:solidFill>
                  <a:latin typeface="SamsungOne-400" panose="020B0503030303020204" pitchFamily="34" charset="0"/>
                  <a:ea typeface="SamsungOne-400" panose="020B0503030303020204" pitchFamily="34" charset="0"/>
                </a:rPr>
                <a:t>Thất bại nhanh chóng, xác thực các đối số bằng thư viện chuyên dụng</a:t>
              </a:r>
              <a:endParaRPr lang="en-US" altLang="ko-KR" sz="1600"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7840754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biệt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vận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viên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6" name="직사각형 5">
            <a:extLst>
              <a:ext uri="{FF2B5EF4-FFF2-40B4-BE49-F238E27FC236}">
                <a16:creationId xmlns:a16="http://schemas.microsoft.com/office/drawing/2014/main" id="{D15B975A-223D-4BE3-B180-4211C7082253}"/>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Lỗi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Vận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hành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&amp;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trình</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8" name="직사각형 7">
            <a:extLst>
              <a:ext uri="{FF2B5EF4-FFF2-40B4-BE49-F238E27FC236}">
                <a16:creationId xmlns:a16="http://schemas.microsoft.com/office/drawing/2014/main" id="{BACBD143-917E-4104-8736-DD750C671FCB}"/>
              </a:ext>
            </a:extLst>
          </p:cNvPr>
          <p:cNvSpPr/>
          <p:nvPr/>
        </p:nvSpPr>
        <p:spPr>
          <a:xfrm>
            <a:off x="580388" y="1944537"/>
            <a:ext cx="8619175"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này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giúp</a:t>
            </a:r>
            <a:r>
              <a:rPr lang="en-US" altLang="ko-KR" sz="1400" dirty="0">
                <a:solidFill>
                  <a:schemeClr val="tx1"/>
                </a:solidFill>
                <a:latin typeface="SamsungOne-400" panose="020B0503030303020204" pitchFamily="34" charset="0"/>
                <a:ea typeface="SamsungOne-400" panose="020B0503030303020204" pitchFamily="34" charset="0"/>
              </a:rPr>
              <a:t> bạn </a:t>
            </a:r>
            <a:r>
              <a:rPr lang="en-US" altLang="ko-KR" sz="1400" dirty="0" err="1">
                <a:solidFill>
                  <a:schemeClr val="tx1"/>
                </a:solidFill>
                <a:latin typeface="SamsungOne-400" panose="020B0503030303020204" pitchFamily="34" charset="0"/>
                <a:ea typeface="SamsungOne-400" panose="020B0503030303020204" pitchFamily="34" charset="0"/>
              </a:rPr>
              <a:t>giảm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ngừng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huống</a:t>
            </a:r>
            <a:r>
              <a:rPr lang="en-US" altLang="ko-KR" sz="1400" dirty="0">
                <a:solidFill>
                  <a:schemeClr val="tx1"/>
                </a:solidFill>
                <a:latin typeface="SamsungOne-400" panose="020B0503030303020204" pitchFamily="34" charset="0"/>
                <a:ea typeface="SamsungOne-400" panose="020B0503030303020204" pitchFamily="34" charset="0"/>
              </a:rPr>
              <a:t> mà bạn </a:t>
            </a:r>
            <a:r>
              <a:rPr lang="en-US" altLang="ko-KR" sz="1400" dirty="0" err="1">
                <a:solidFill>
                  <a:schemeClr val="tx1"/>
                </a:solidFill>
                <a:latin typeface="SamsungOne-400" panose="020B0503030303020204" pitchFamily="34" charset="0"/>
                <a:ea typeface="SamsungOne-400" panose="020B0503030303020204" pitchFamily="34" charset="0"/>
              </a:rPr>
              <a:t>hiểu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gì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xảy</a:t>
            </a:r>
            <a:r>
              <a:rPr lang="en-US" altLang="ko-KR" sz="1400" dirty="0">
                <a:solidFill>
                  <a:schemeClr val="tx1"/>
                </a:solidFill>
                <a:latin typeface="SamsungOne-400" panose="020B0503030303020204" pitchFamily="34" charset="0"/>
                <a:ea typeface="SamsungOne-400" panose="020B0503030303020204" pitchFamily="34" charset="0"/>
              </a:rPr>
              <a:t> ra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nó. </a:t>
            </a: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vấn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dịch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vụ</a:t>
            </a:r>
            <a:r>
              <a:rPr lang="en-US" altLang="ko-KR" sz="1400" dirty="0">
                <a:solidFill>
                  <a:schemeClr val="tx1"/>
                </a:solidFill>
                <a:latin typeface="SamsungOne-400" panose="020B0503030303020204" pitchFamily="34" charset="0"/>
                <a:ea typeface="SamsungOne-400" panose="020B0503030303020204" pitchFamily="34" charset="0"/>
              </a:rPr>
              <a:t> HTTP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do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nối</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Mặt khác, lỗi lập trình đề cập đến các trường hợp bạn không biết tại sao và đôi khi chúng đến từ đâu. Đó có thể là một số mã đang cố đọc nhóm kết nối DB với các giá trị không xác định hoặc rò rỉ bộ nhớ.</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lỗi vận hành tương đối dễ xử lý. </a:t>
            </a:r>
            <a:r>
              <a:rPr lang="en-US" altLang="ko-KR" sz="1400" dirty="0">
                <a:solidFill>
                  <a:schemeClr val="tx1"/>
                </a:solidFill>
                <a:latin typeface="SamsungOne-400" panose="020B0503030303020204" pitchFamily="34" charset="0"/>
                <a:ea typeface="SamsungOne-400" panose="020B0503030303020204" pitchFamily="34" charset="0"/>
              </a:rPr>
              <a:t>T</a:t>
            </a:r>
            <a:r>
              <a:rPr lang="vi-VN" altLang="ko-KR" sz="1400" dirty="0">
                <a:solidFill>
                  <a:schemeClr val="tx1"/>
                </a:solidFill>
                <a:latin typeface="SamsungOne-400" panose="020B0503030303020204" pitchFamily="34" charset="0"/>
                <a:ea typeface="SamsungOne-400" panose="020B0503030303020204" pitchFamily="34" charset="0"/>
              </a:rPr>
              <a:t>hường là </a:t>
            </a:r>
            <a:r>
              <a:rPr lang="en-US" altLang="ko-KR" sz="1400" dirty="0">
                <a:solidFill>
                  <a:schemeClr val="tx1"/>
                </a:solidFill>
                <a:latin typeface="SamsungOne-400" panose="020B0503030303020204" pitchFamily="34" charset="0"/>
                <a:ea typeface="SamsungOne-400" panose="020B0503030303020204" pitchFamily="34" charset="0"/>
              </a:rPr>
              <a:t>l</a:t>
            </a:r>
            <a:r>
              <a:rPr lang="vi-VN" altLang="ko-KR" sz="1400" dirty="0">
                <a:solidFill>
                  <a:schemeClr val="tx1"/>
                </a:solidFill>
                <a:latin typeface="SamsungOne-400" panose="020B0503030303020204" pitchFamily="34" charset="0"/>
                <a:ea typeface="SamsungOne-400" panose="020B0503030303020204" pitchFamily="34" charset="0"/>
              </a:rPr>
              <a:t>ỗi đăng nhập.</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lỗi lập trình viên xảy ra, mọi thứ trở nên phức tạp. Ứng dụng của bạn có thể ở trạng thái không nhất quán và không có gì tốt hơn là khởi động lại.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350518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Phân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biệt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vận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hành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trình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viên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8" name="직사각형 7">
            <a:extLst>
              <a:ext uri="{FF2B5EF4-FFF2-40B4-BE49-F238E27FC236}">
                <a16:creationId xmlns:a16="http://schemas.microsoft.com/office/drawing/2014/main" id="{BACBD143-917E-4104-8736-DD750C671FCB}"/>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về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đánh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về </a:t>
            </a:r>
            <a:r>
              <a:rPr lang="en-US" altLang="ko-KR" sz="1400" dirty="0" err="1">
                <a:solidFill>
                  <a:schemeClr val="tx1"/>
                </a:solidFill>
                <a:latin typeface="SamsungOne-400" panose="020B0503030303020204" pitchFamily="34" charset="0"/>
                <a:ea typeface="SamsungOne-400" panose="020B0503030303020204" pitchFamily="34" charset="0"/>
              </a:rPr>
              <a:t>vận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đáng</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cậy</a:t>
            </a:r>
            <a:r>
              <a:rPr lang="en-US" altLang="ko-KR" sz="1400" dirty="0">
                <a:solidFill>
                  <a:schemeClr val="tx1"/>
                </a:solidFill>
                <a:latin typeface="SamsungOne-400" panose="020B0503030303020204" pitchFamily="34" charset="0"/>
                <a:ea typeface="SamsungOne-400" panose="020B0503030303020204" pitchFamily="34" charset="0"/>
              </a:rPr>
              <a:t>)</a:t>
            </a:r>
          </a:p>
        </p:txBody>
      </p:sp>
      <p:pic>
        <p:nvPicPr>
          <p:cNvPr id="7" name="그림 6">
            <a:extLst>
              <a:ext uri="{FF2B5EF4-FFF2-40B4-BE49-F238E27FC236}">
                <a16:creationId xmlns:a16="http://schemas.microsoft.com/office/drawing/2014/main" id="{F7274E07-DBE8-450D-950F-1933310BC829}"/>
              </a:ext>
            </a:extLst>
          </p:cNvPr>
          <p:cNvPicPr>
            <a:picLocks noChangeAspect="1"/>
          </p:cNvPicPr>
          <p:nvPr/>
        </p:nvPicPr>
        <p:blipFill>
          <a:blip r:embed="rId4"/>
          <a:stretch>
            <a:fillRect/>
          </a:stretch>
        </p:blipFill>
        <p:spPr>
          <a:xfrm>
            <a:off x="558801" y="1891080"/>
            <a:ext cx="4470400" cy="4335860"/>
          </a:xfrm>
          <a:prstGeom prst="rect">
            <a:avLst/>
          </a:prstGeom>
        </p:spPr>
      </p:pic>
    </p:spTree>
    <p:extLst>
      <p:ext uri="{BB962C8B-B14F-4D97-AF65-F5344CB8AC3E}">
        <p14:creationId xmlns:p14="http://schemas.microsoft.com/office/powerpoint/2010/main" val="4234835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triển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Tiến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trình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đặt</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Có thể tạo mã nguồn của node bằng một trình soạn thảo đơn giản → Brackets, EditPlus, v.v.</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này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soạn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thảo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nguồn</a:t>
            </a:r>
            <a:r>
              <a:rPr lang="en-US" altLang="ko-KR" sz="1400" dirty="0">
                <a:solidFill>
                  <a:schemeClr val="tx1"/>
                </a:solidFill>
                <a:latin typeface="SamsungOne-400" panose="020B0503030303020204" pitchFamily="34" charset="0"/>
                <a:ea typeface="SamsungOne-400" panose="020B0503030303020204" pitchFamily="34" charset="0"/>
              </a:rPr>
              <a:t> Brackets</a:t>
            </a:r>
          </a:p>
        </p:txBody>
      </p:sp>
      <p:grpSp>
        <p:nvGrpSpPr>
          <p:cNvPr id="24" name="그룹 23"/>
          <p:cNvGrpSpPr/>
          <p:nvPr/>
        </p:nvGrpSpPr>
        <p:grpSpPr>
          <a:xfrm>
            <a:off x="558799" y="2786609"/>
            <a:ext cx="8799513" cy="1823491"/>
            <a:chOff x="757980" y="3251429"/>
            <a:chExt cx="8390040" cy="1665781"/>
          </a:xfrm>
        </p:grpSpPr>
        <p:sp>
          <p:nvSpPr>
            <p:cNvPr id="25" name="자유형: 도형 5">
              <a:extLst>
                <a:ext uri="{FF2B5EF4-FFF2-40B4-BE49-F238E27FC236}">
                  <a16:creationId xmlns:a16="http://schemas.microsoft.com/office/drawing/2014/main" id="{C9FD9A95-8C1E-4528-9F16-BEA034044EC1}"/>
                </a:ext>
              </a:extLst>
            </p:cNvPr>
            <p:cNvSpPr/>
            <p:nvPr/>
          </p:nvSpPr>
          <p:spPr>
            <a:xfrm>
              <a:off x="757980" y="3251429"/>
              <a:ext cx="1613469" cy="1665781"/>
            </a:xfrm>
            <a:prstGeom prst="rect">
              <a:avLst/>
            </a:prstGeom>
            <a:solidFill>
              <a:schemeClr val="accent5">
                <a:lumMod val="7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97" tIns="100597" rIns="100597" bIns="100597" numCol="1" spcCol="1270" anchor="ctr" anchorCtr="0">
              <a:noAutofit/>
              <a:scene3d>
                <a:camera prst="orthographicFront"/>
                <a:lightRig rig="threePt" dir="t"/>
              </a:scene3d>
              <a:sp3d>
                <a:bevelB w="0" h="1270"/>
              </a:sp3d>
            </a:bodyPr>
            <a:lstStyle/>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vi-VN" sz="1600" b="1" i="0" u="none" strike="noStrike" cap="none" normalizeH="0" baseline="0" noProof="0" dirty="0">
                  <a:ln>
                    <a:noFill/>
                  </a:ln>
                  <a:solidFill>
                    <a:prstClr val="white"/>
                  </a:solidFill>
                  <a:uLnTx/>
                  <a:uFillTx/>
                  <a:latin typeface="SamsungOne-400" panose="020B0503030303020204" pitchFamily="34" charset="0"/>
                  <a:ea typeface="SamsungOne-400" panose="020B0503030303020204" pitchFamily="34" charset="0"/>
                </a:rPr>
                <a:t>Cài đặt </a:t>
              </a:r>
              <a:endParaRPr kumimoji="0" lang="en-US" sz="1600" b="1" i="0" u="none" strike="noStrike" cap="none" normalizeH="0" baseline="0" noProof="0" dirty="0">
                <a:ln>
                  <a:noFill/>
                </a:ln>
                <a:solidFill>
                  <a:prstClr val="white"/>
                </a:solidFill>
                <a:uLnTx/>
                <a:uFillTx/>
                <a:latin typeface="SamsungOne-400" panose="020B0503030303020204" pitchFamily="34" charset="0"/>
                <a:ea typeface="SamsungOne-400" panose="020B0503030303020204" pitchFamily="34" charset="0"/>
              </a:endParaRPr>
            </a:p>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vi-VN" sz="1600" b="1" i="0" u="none" strike="noStrike" cap="none" normalizeH="0" baseline="0" noProof="0" dirty="0">
                  <a:ln>
                    <a:noFill/>
                  </a:ln>
                  <a:solidFill>
                    <a:prstClr val="white"/>
                  </a:solidFill>
                  <a:uLnTx/>
                  <a:uFillTx/>
                  <a:latin typeface="SamsungOne-400" panose="020B0503030303020204" pitchFamily="34" charset="0"/>
                  <a:ea typeface="SamsungOne-400" panose="020B0503030303020204" pitchFamily="34" charset="0"/>
                </a:rPr>
                <a:t>Brackets</a:t>
              </a:r>
            </a:p>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vi-VN" sz="1400" b="1" i="0" u="none" strike="noStrike" cap="none" normalizeH="0" baseline="0" noProof="0" dirty="0">
                  <a:ln>
                    <a:noFill/>
                  </a:ln>
                  <a:solidFill>
                    <a:prstClr val="white"/>
                  </a:solidFill>
                  <a:uLnTx/>
                  <a:uFillTx/>
                  <a:latin typeface="SamsungOne-400" panose="020B0503030303020204" pitchFamily="34" charset="0"/>
                  <a:ea typeface="SamsungOne-400" panose="020B0503030303020204" pitchFamily="34" charset="0"/>
                </a:rPr>
                <a:t>(Cài đặt các công </a:t>
              </a:r>
              <a:endParaRPr kumimoji="0" lang="en-US" sz="1400" b="1" i="0" u="none" strike="noStrike" cap="none" normalizeH="0" baseline="0" noProof="0" dirty="0">
                <a:ln>
                  <a:noFill/>
                </a:ln>
                <a:solidFill>
                  <a:prstClr val="white"/>
                </a:solidFill>
                <a:uLnTx/>
                <a:uFillTx/>
                <a:latin typeface="SamsungOne-400" panose="020B0503030303020204" pitchFamily="34" charset="0"/>
                <a:ea typeface="SamsungOne-400" panose="020B0503030303020204" pitchFamily="34" charset="0"/>
              </a:endParaRPr>
            </a:p>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en-US" sz="1400" b="1" i="0" u="none" strike="noStrike" cap="none" normalizeH="0" baseline="0" noProof="0" dirty="0">
                  <a:ln>
                    <a:noFill/>
                  </a:ln>
                  <a:solidFill>
                    <a:prstClr val="white"/>
                  </a:solidFill>
                  <a:uLnTx/>
                  <a:uFillTx/>
                  <a:latin typeface="SamsungOne-400" panose="020B0503030303020204" pitchFamily="34" charset="0"/>
                  <a:ea typeface="SamsungOne-400" panose="020B0503030303020204" pitchFamily="34" charset="0"/>
                </a:rPr>
                <a:t>c</a:t>
              </a:r>
              <a:r>
                <a:rPr kumimoji="0" lang="vi-VN" sz="1400" b="1" i="0" u="none" strike="noStrike" cap="none" normalizeH="0" baseline="0" noProof="0" dirty="0">
                  <a:ln>
                    <a:noFill/>
                  </a:ln>
                  <a:solidFill>
                    <a:prstClr val="white"/>
                  </a:solidFill>
                  <a:uLnTx/>
                  <a:uFillTx/>
                  <a:latin typeface="SamsungOne-400" panose="020B0503030303020204" pitchFamily="34" charset="0"/>
                  <a:ea typeface="SamsungOne-400" panose="020B0503030303020204" pitchFamily="34" charset="0"/>
                </a:rPr>
                <a:t>ụ phát triển </a:t>
              </a:r>
              <a:endParaRPr kumimoji="0" lang="en-US" sz="1400" b="1" i="0" u="none" strike="noStrike" cap="none" normalizeH="0" baseline="0" noProof="0" dirty="0">
                <a:ln>
                  <a:noFill/>
                </a:ln>
                <a:solidFill>
                  <a:prstClr val="white"/>
                </a:solidFill>
                <a:uLnTx/>
                <a:uFillTx/>
                <a:latin typeface="SamsungOne-400" panose="020B0503030303020204" pitchFamily="34" charset="0"/>
                <a:ea typeface="SamsungOne-400" panose="020B0503030303020204" pitchFamily="34" charset="0"/>
              </a:endParaRPr>
            </a:p>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vi-VN" sz="1400" b="1" i="0" u="none" strike="noStrike" cap="none" normalizeH="0" baseline="0" noProof="0" dirty="0">
                  <a:ln>
                    <a:noFill/>
                  </a:ln>
                  <a:solidFill>
                    <a:prstClr val="white"/>
                  </a:solidFill>
                  <a:uLnTx/>
                  <a:uFillTx/>
                  <a:latin typeface="SamsungOne-400" panose="020B0503030303020204" pitchFamily="34" charset="0"/>
                  <a:ea typeface="SamsungOne-400" panose="020B0503030303020204" pitchFamily="34" charset="0"/>
                </a:rPr>
                <a:t>Web)</a:t>
              </a:r>
            </a:p>
          </p:txBody>
        </p:sp>
        <p:sp>
          <p:nvSpPr>
            <p:cNvPr id="26" name="자유형: 도형 6">
              <a:extLst>
                <a:ext uri="{FF2B5EF4-FFF2-40B4-BE49-F238E27FC236}">
                  <a16:creationId xmlns:a16="http://schemas.microsoft.com/office/drawing/2014/main" id="{B1BE6BB2-3BF9-4430-ADC2-4086C42CC3E5}"/>
                </a:ext>
              </a:extLst>
            </p:cNvPr>
            <p:cNvSpPr/>
            <p:nvPr/>
          </p:nvSpPr>
          <p:spPr>
            <a:xfrm>
              <a:off x="2371449" y="3884249"/>
              <a:ext cx="573821" cy="400140"/>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accent5">
                <a:lumMod val="7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597" tIns="100597" rIns="100597" bIns="100597" numCol="1" spcCol="1270" anchor="ctr" anchorCtr="0">
              <a:noAutofit/>
              <a:scene3d>
                <a:camera prst="orthographicFront"/>
                <a:lightRig rig="threePt" dir="t"/>
              </a:scene3d>
              <a:sp3d>
                <a:bevelB w="0" h="1270"/>
              </a:sp3d>
            </a:bodyPr>
            <a:lstStyle/>
            <a:p>
              <a:pPr algn="ctr" defTabSz="622300" latinLnBrk="1">
                <a:lnSpc>
                  <a:spcPct val="90000"/>
                </a:lnSpc>
                <a:spcBef>
                  <a:spcPct val="0"/>
                </a:spcBef>
                <a:spcAft>
                  <a:spcPct val="35000"/>
                </a:spcAft>
              </a:pPr>
              <a:endParaRPr lang="ko-KR" altLang="en-US" sz="1600">
                <a:solidFill>
                  <a:prstClr val="white"/>
                </a:solidFill>
                <a:latin typeface="SamsungOne-700" pitchFamily="34" charset="0"/>
                <a:ea typeface="SamsungOne-700" pitchFamily="34" charset="0"/>
              </a:endParaRPr>
            </a:p>
          </p:txBody>
        </p:sp>
        <p:sp>
          <p:nvSpPr>
            <p:cNvPr id="33" name="자유형: 도형 9">
              <a:extLst>
                <a:ext uri="{FF2B5EF4-FFF2-40B4-BE49-F238E27FC236}">
                  <a16:creationId xmlns:a16="http://schemas.microsoft.com/office/drawing/2014/main" id="{1059BADA-BF08-4B8B-9B23-EB30F3F852BC}"/>
                </a:ext>
              </a:extLst>
            </p:cNvPr>
            <p:cNvSpPr/>
            <p:nvPr/>
          </p:nvSpPr>
          <p:spPr>
            <a:xfrm>
              <a:off x="3016837" y="3251429"/>
              <a:ext cx="1613469" cy="1665781"/>
            </a:xfrm>
            <a:prstGeom prst="rect">
              <a:avLst/>
            </a:prstGeom>
            <a:solidFill>
              <a:schemeClr val="accent5">
                <a:lumMod val="60000"/>
                <a:lumOff val="40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97" tIns="100597" rIns="100597" bIns="100597" numCol="1" spcCol="1270" anchor="ctr" anchorCtr="0">
              <a:noAutofit/>
              <a:scene3d>
                <a:camera prst="orthographicFront"/>
                <a:lightRig rig="threePt" dir="t"/>
              </a:scene3d>
              <a:sp3d>
                <a:bevelB w="0" h="1270"/>
              </a:sp3d>
            </a:bodyPr>
            <a:lstStyle/>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en-US" altLang="ko-KR" sz="1600" b="0" i="0" u="none" strike="noStrike" kern="1200" cap="none" spc="0" normalizeH="0" baseline="0" noProof="0" dirty="0" err="1">
                  <a:ln>
                    <a:noFill/>
                  </a:ln>
                  <a:solidFill>
                    <a:schemeClr val="tx1">
                      <a:lumMod val="75000"/>
                      <a:lumOff val="25000"/>
                    </a:schemeClr>
                  </a:solidFill>
                  <a:uLnTx/>
                  <a:uFillTx/>
                  <a:latin typeface="SamsungOne-700" pitchFamily="34" charset="0"/>
                  <a:ea typeface="SamsungOne-700" pitchFamily="34" charset="0"/>
                </a:rPr>
                <a:t>Cài</a:t>
              </a:r>
              <a:r>
                <a:rPr kumimoji="0" lang="en-US" altLang="ko-KR" sz="1600" b="0" i="0" u="none" strike="noStrike" kern="1200" cap="none" spc="0" normalizeH="0" baseline="0" noProof="0" dirty="0">
                  <a:ln>
                    <a:noFill/>
                  </a:ln>
                  <a:solidFill>
                    <a:schemeClr val="tx1">
                      <a:lumMod val="75000"/>
                      <a:lumOff val="25000"/>
                    </a:schemeClr>
                  </a:solidFill>
                  <a:uLnTx/>
                  <a:uFillTx/>
                  <a:latin typeface="SamsungOne-700" pitchFamily="34" charset="0"/>
                  <a:ea typeface="SamsungOne-700" pitchFamily="34" charset="0"/>
                </a:rPr>
                <a:t> </a:t>
              </a:r>
              <a:r>
                <a:rPr kumimoji="0" lang="en-US" altLang="ko-KR" sz="1600" b="0" i="0" u="none" strike="noStrike" kern="1200" cap="none" spc="0" normalizeH="0" baseline="0" noProof="0" dirty="0" err="1">
                  <a:ln>
                    <a:noFill/>
                  </a:ln>
                  <a:solidFill>
                    <a:schemeClr val="tx1">
                      <a:lumMod val="75000"/>
                      <a:lumOff val="25000"/>
                    </a:schemeClr>
                  </a:solidFill>
                  <a:uLnTx/>
                  <a:uFillTx/>
                  <a:latin typeface="SamsungOne-700" pitchFamily="34" charset="0"/>
                  <a:ea typeface="SamsungOne-700" pitchFamily="34" charset="0"/>
                </a:rPr>
                <a:t>đặt</a:t>
              </a:r>
              <a:r>
                <a:rPr kumimoji="0" lang="en-US" altLang="ko-KR" sz="1600" b="0" i="0" u="none" strike="noStrike" kern="1200" cap="none" spc="0" normalizeH="0" baseline="0" noProof="0" dirty="0">
                  <a:ln>
                    <a:noFill/>
                  </a:ln>
                  <a:solidFill>
                    <a:schemeClr val="tx1">
                      <a:lumMod val="75000"/>
                      <a:lumOff val="25000"/>
                    </a:schemeClr>
                  </a:solidFill>
                  <a:uLnTx/>
                  <a:uFillTx/>
                  <a:latin typeface="SamsungOne-700" pitchFamily="34" charset="0"/>
                  <a:ea typeface="SamsungOne-700" pitchFamily="34" charset="0"/>
                </a:rPr>
                <a:t> </a:t>
              </a:r>
              <a:r>
                <a:rPr kumimoji="0" lang="en-US" altLang="ko-KR" sz="1600" b="0" i="0" u="none" strike="noStrike" kern="1200" cap="none" spc="0" normalizeH="0" baseline="0" noProof="0" dirty="0" err="1">
                  <a:ln>
                    <a:noFill/>
                  </a:ln>
                  <a:solidFill>
                    <a:schemeClr val="tx1">
                      <a:lumMod val="75000"/>
                      <a:lumOff val="25000"/>
                    </a:schemeClr>
                  </a:solidFill>
                  <a:uLnTx/>
                  <a:uFillTx/>
                  <a:latin typeface="SamsungOne-700" pitchFamily="34" charset="0"/>
                  <a:ea typeface="SamsungOne-700" pitchFamily="34" charset="0"/>
                </a:rPr>
                <a:t>trình</a:t>
              </a:r>
              <a:r>
                <a:rPr kumimoji="0" lang="en-US" altLang="ko-KR" sz="1600" b="0" i="0" u="none" strike="noStrike" kern="1200" cap="none" spc="0" normalizeH="0" baseline="0" noProof="0" dirty="0">
                  <a:ln>
                    <a:noFill/>
                  </a:ln>
                  <a:solidFill>
                    <a:schemeClr val="tx1">
                      <a:lumMod val="75000"/>
                      <a:lumOff val="25000"/>
                    </a:schemeClr>
                  </a:solidFill>
                  <a:uLnTx/>
                  <a:uFillTx/>
                  <a:latin typeface="SamsungOne-700" pitchFamily="34" charset="0"/>
                  <a:ea typeface="SamsungOne-700" pitchFamily="34" charset="0"/>
                </a:rPr>
                <a:t> </a:t>
              </a:r>
            </a:p>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en-US" altLang="ko-KR" sz="1600" b="0" i="0" u="none" strike="noStrike" kern="1200" cap="none" spc="0" normalizeH="0" baseline="0" noProof="0" dirty="0" err="1">
                  <a:ln>
                    <a:noFill/>
                  </a:ln>
                  <a:solidFill>
                    <a:schemeClr val="tx1">
                      <a:lumMod val="75000"/>
                      <a:lumOff val="25000"/>
                    </a:schemeClr>
                  </a:solidFill>
                  <a:uLnTx/>
                  <a:uFillTx/>
                  <a:latin typeface="SamsungOne-700" pitchFamily="34" charset="0"/>
                  <a:ea typeface="SamsungOne-700" pitchFamily="34" charset="0"/>
                </a:rPr>
                <a:t>duyệt</a:t>
              </a:r>
              <a:r>
                <a:rPr kumimoji="0" lang="en-US" altLang="ko-KR" sz="1600" b="0" i="0" u="none" strike="noStrike" kern="1200" cap="none" spc="0" normalizeH="0" baseline="0" noProof="0" dirty="0">
                  <a:ln>
                    <a:noFill/>
                  </a:ln>
                  <a:solidFill>
                    <a:schemeClr val="tx1">
                      <a:lumMod val="75000"/>
                      <a:lumOff val="25000"/>
                    </a:schemeClr>
                  </a:solidFill>
                  <a:uLnTx/>
                  <a:uFillTx/>
                  <a:latin typeface="SamsungOne-700" pitchFamily="34" charset="0"/>
                  <a:ea typeface="SamsungOne-700" pitchFamily="34" charset="0"/>
                </a:rPr>
                <a:t> Chrome</a:t>
              </a:r>
            </a:p>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en-US" altLang="ko-KR" sz="1600" b="0" i="0" u="none" strike="noStrike" kern="1200" cap="none" spc="0" normalizeH="0" baseline="0" noProof="0" dirty="0">
                  <a:ln>
                    <a:noFill/>
                  </a:ln>
                  <a:solidFill>
                    <a:schemeClr val="tx1">
                      <a:lumMod val="75000"/>
                      <a:lumOff val="25000"/>
                    </a:schemeClr>
                  </a:solidFill>
                  <a:uLnTx/>
                  <a:uFillTx/>
                  <a:latin typeface="SamsungOne-700" pitchFamily="34" charset="0"/>
                  <a:ea typeface="SamsungOne-700" pitchFamily="34" charset="0"/>
                </a:rPr>
                <a:t>(</a:t>
              </a:r>
              <a:r>
                <a:rPr kumimoji="0" lang="en-US" altLang="ko-KR" sz="1600" b="0" i="0" u="none" strike="noStrike" kern="1200" cap="none" spc="0" normalizeH="0" baseline="0" noProof="0" dirty="0" err="1">
                  <a:ln>
                    <a:noFill/>
                  </a:ln>
                  <a:solidFill>
                    <a:schemeClr val="tx1">
                      <a:lumMod val="75000"/>
                      <a:lumOff val="25000"/>
                    </a:schemeClr>
                  </a:solidFill>
                  <a:uLnTx/>
                  <a:uFillTx/>
                  <a:latin typeface="SamsungOne-700" pitchFamily="34" charset="0"/>
                  <a:ea typeface="SamsungOne-700" pitchFamily="34" charset="0"/>
                </a:rPr>
                <a:t>Cài</a:t>
              </a:r>
              <a:r>
                <a:rPr kumimoji="0" lang="en-US" altLang="ko-KR" sz="1600" b="0" i="0" u="none" strike="noStrike" kern="1200" cap="none" spc="0" normalizeH="0" baseline="0" noProof="0" dirty="0">
                  <a:ln>
                    <a:noFill/>
                  </a:ln>
                  <a:solidFill>
                    <a:schemeClr val="tx1">
                      <a:lumMod val="75000"/>
                      <a:lumOff val="25000"/>
                    </a:schemeClr>
                  </a:solidFill>
                  <a:uLnTx/>
                  <a:uFillTx/>
                  <a:latin typeface="SamsungOne-700" pitchFamily="34" charset="0"/>
                  <a:ea typeface="SamsungOne-700" pitchFamily="34" charset="0"/>
                </a:rPr>
                <a:t> </a:t>
              </a:r>
              <a:r>
                <a:rPr kumimoji="0" lang="en-US" altLang="ko-KR" sz="1600" b="0" i="0" u="none" strike="noStrike" kern="1200" cap="none" spc="0" normalizeH="0" baseline="0" noProof="0" dirty="0" err="1">
                  <a:ln>
                    <a:noFill/>
                  </a:ln>
                  <a:solidFill>
                    <a:schemeClr val="tx1">
                      <a:lumMod val="75000"/>
                      <a:lumOff val="25000"/>
                    </a:schemeClr>
                  </a:solidFill>
                  <a:uLnTx/>
                  <a:uFillTx/>
                  <a:latin typeface="SamsungOne-700" pitchFamily="34" charset="0"/>
                  <a:ea typeface="SamsungOne-700" pitchFamily="34" charset="0"/>
                </a:rPr>
                <a:t>đặt</a:t>
              </a:r>
              <a:r>
                <a:rPr kumimoji="0" lang="en-US" altLang="ko-KR" sz="1600" b="0" i="0" u="none" strike="noStrike" kern="1200" cap="none" spc="0" normalizeH="0" baseline="0" noProof="0" dirty="0">
                  <a:ln>
                    <a:noFill/>
                  </a:ln>
                  <a:solidFill>
                    <a:schemeClr val="tx1">
                      <a:lumMod val="75000"/>
                      <a:lumOff val="25000"/>
                    </a:schemeClr>
                  </a:solidFill>
                  <a:uLnTx/>
                  <a:uFillTx/>
                  <a:latin typeface="SamsungOne-700" pitchFamily="34" charset="0"/>
                  <a:ea typeface="SamsungOne-700" pitchFamily="34" charset="0"/>
                </a:rPr>
                <a:t> </a:t>
              </a:r>
              <a:r>
                <a:rPr kumimoji="0" lang="en-US" altLang="ko-KR" sz="1600" b="0" i="0" u="none" strike="noStrike" kern="1200" cap="none" spc="0" normalizeH="0" baseline="0" noProof="0" dirty="0" err="1">
                  <a:ln>
                    <a:noFill/>
                  </a:ln>
                  <a:solidFill>
                    <a:schemeClr val="tx1">
                      <a:lumMod val="75000"/>
                      <a:lumOff val="25000"/>
                    </a:schemeClr>
                  </a:solidFill>
                  <a:uLnTx/>
                  <a:uFillTx/>
                  <a:latin typeface="SamsungOne-700" pitchFamily="34" charset="0"/>
                  <a:ea typeface="SamsungOne-700" pitchFamily="34" charset="0"/>
                </a:rPr>
                <a:t>trình</a:t>
              </a:r>
              <a:r>
                <a:rPr kumimoji="0" lang="en-US" altLang="ko-KR" sz="1600" b="0" i="0" u="none" strike="noStrike" kern="1200" cap="none" spc="0" normalizeH="0" baseline="0" noProof="0" dirty="0">
                  <a:ln>
                    <a:noFill/>
                  </a:ln>
                  <a:solidFill>
                    <a:schemeClr val="tx1">
                      <a:lumMod val="75000"/>
                      <a:lumOff val="25000"/>
                    </a:schemeClr>
                  </a:solidFill>
                  <a:uLnTx/>
                  <a:uFillTx/>
                  <a:latin typeface="SamsungOne-700" pitchFamily="34" charset="0"/>
                  <a:ea typeface="SamsungOne-700" pitchFamily="34" charset="0"/>
                </a:rPr>
                <a:t> </a:t>
              </a:r>
            </a:p>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en-US" altLang="ko-KR" sz="1600" b="0" i="0" u="none" strike="noStrike" kern="1200" cap="none" spc="0" normalizeH="0" baseline="0" noProof="0" dirty="0" err="1">
                  <a:ln>
                    <a:noFill/>
                  </a:ln>
                  <a:solidFill>
                    <a:schemeClr val="tx1">
                      <a:lumMod val="75000"/>
                      <a:lumOff val="25000"/>
                    </a:schemeClr>
                  </a:solidFill>
                  <a:uLnTx/>
                  <a:uFillTx/>
                  <a:latin typeface="SamsungOne-700" pitchFamily="34" charset="0"/>
                  <a:ea typeface="SamsungOne-700" pitchFamily="34" charset="0"/>
                </a:rPr>
                <a:t>duyệt</a:t>
              </a:r>
              <a:r>
                <a:rPr kumimoji="0" lang="en-US" altLang="ko-KR" sz="1600" b="0" i="0" u="none" strike="noStrike" kern="1200" cap="none" spc="0" normalizeH="0" baseline="0" noProof="0" dirty="0">
                  <a:ln>
                    <a:noFill/>
                  </a:ln>
                  <a:solidFill>
                    <a:schemeClr val="tx1">
                      <a:lumMod val="75000"/>
                      <a:lumOff val="25000"/>
                    </a:schemeClr>
                  </a:solidFill>
                  <a:uLnTx/>
                  <a:uFillTx/>
                  <a:latin typeface="SamsungOne-700" pitchFamily="34" charset="0"/>
                  <a:ea typeface="SamsungOne-700" pitchFamily="34" charset="0"/>
                </a:rPr>
                <a:t>)</a:t>
              </a:r>
            </a:p>
          </p:txBody>
        </p:sp>
        <p:sp>
          <p:nvSpPr>
            <p:cNvPr id="36" name="자유형: 도형 10">
              <a:extLst>
                <a:ext uri="{FF2B5EF4-FFF2-40B4-BE49-F238E27FC236}">
                  <a16:creationId xmlns:a16="http://schemas.microsoft.com/office/drawing/2014/main" id="{BFF6D141-98FB-43CB-A16C-84C2B5DCA933}"/>
                </a:ext>
              </a:extLst>
            </p:cNvPr>
            <p:cNvSpPr/>
            <p:nvPr/>
          </p:nvSpPr>
          <p:spPr>
            <a:xfrm>
              <a:off x="4630306" y="3884249"/>
              <a:ext cx="568333" cy="400140"/>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accent5">
                <a:lumMod val="60000"/>
                <a:lumOff val="40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0597" tIns="100597" rIns="100597" bIns="100597" numCol="1" spcCol="1270" anchor="ctr" anchorCtr="0">
              <a:noAutofit/>
              <a:scene3d>
                <a:camera prst="orthographicFront"/>
                <a:lightRig rig="threePt" dir="t"/>
              </a:scene3d>
              <a:sp3d>
                <a:bevelB w="0" h="1270"/>
              </a:sp3d>
            </a:bodyPr>
            <a:lstStyle/>
            <a:p>
              <a:pPr algn="ctr" defTabSz="622300" latinLnBrk="1">
                <a:lnSpc>
                  <a:spcPct val="90000"/>
                </a:lnSpc>
                <a:spcBef>
                  <a:spcPct val="0"/>
                </a:spcBef>
                <a:spcAft>
                  <a:spcPct val="35000"/>
                </a:spcAft>
              </a:pPr>
              <a:endParaRPr lang="ko-KR" altLang="en-US" sz="1600">
                <a:solidFill>
                  <a:schemeClr val="tx1">
                    <a:lumMod val="75000"/>
                    <a:lumOff val="25000"/>
                  </a:schemeClr>
                </a:solidFill>
                <a:latin typeface="SamsungOne-700" pitchFamily="34" charset="0"/>
                <a:ea typeface="SamsungOne-700" pitchFamily="34" charset="0"/>
              </a:endParaRPr>
            </a:p>
          </p:txBody>
        </p:sp>
        <p:sp>
          <p:nvSpPr>
            <p:cNvPr id="42" name="자유형: 도형 11">
              <a:extLst>
                <a:ext uri="{FF2B5EF4-FFF2-40B4-BE49-F238E27FC236}">
                  <a16:creationId xmlns:a16="http://schemas.microsoft.com/office/drawing/2014/main" id="{E9D8DB0C-76F0-4C19-89AF-500DAEEC9A1F}"/>
                </a:ext>
              </a:extLst>
            </p:cNvPr>
            <p:cNvSpPr/>
            <p:nvPr/>
          </p:nvSpPr>
          <p:spPr>
            <a:xfrm>
              <a:off x="5275694" y="3251429"/>
              <a:ext cx="1613469" cy="1665781"/>
            </a:xfrm>
            <a:prstGeom prst="rect">
              <a:avLst/>
            </a:prstGeom>
            <a:solidFill>
              <a:schemeClr val="accent5">
                <a:lumMod val="40000"/>
                <a:lumOff val="6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0597" tIns="100597" rIns="100597" bIns="100597" numCol="1" spcCol="1270" anchor="ctr" anchorCtr="0">
              <a:noAutofit/>
              <a:scene3d>
                <a:camera prst="orthographicFront"/>
                <a:lightRig rig="threePt" dir="t"/>
              </a:scene3d>
              <a:sp3d>
                <a:bevelB w="0" h="1270"/>
              </a:sp3d>
            </a:bodyPr>
            <a:lstStyle/>
            <a:p>
              <a:pPr algn="ctr" defTabSz="622300" latinLnBrk="1">
                <a:lnSpc>
                  <a:spcPct val="90000"/>
                </a:lnSpc>
                <a:spcBef>
                  <a:spcPct val="0"/>
                </a:spcBef>
                <a:spcAft>
                  <a:spcPct val="35000"/>
                </a:spcAft>
                <a:defRPr/>
              </a:pPr>
              <a:r>
                <a:rPr lang="vi-VN" altLang="ko-KR" sz="1600" dirty="0">
                  <a:solidFill>
                    <a:schemeClr val="tx1">
                      <a:lumMod val="85000"/>
                      <a:lumOff val="15000"/>
                    </a:schemeClr>
                  </a:solidFill>
                  <a:latin typeface="SamsungOne-700" pitchFamily="34" charset="0"/>
                  <a:ea typeface="SamsungOne-700" pitchFamily="34" charset="0"/>
                </a:rPr>
                <a:t>Sử dụng </a:t>
              </a:r>
            </a:p>
            <a:p>
              <a:pPr algn="ctr" defTabSz="622300" latinLnBrk="1">
                <a:lnSpc>
                  <a:spcPct val="90000"/>
                </a:lnSpc>
                <a:spcBef>
                  <a:spcPct val="0"/>
                </a:spcBef>
                <a:spcAft>
                  <a:spcPct val="35000"/>
                </a:spcAft>
                <a:defRPr/>
              </a:pPr>
              <a:r>
                <a:rPr lang="vi-VN" altLang="ko-KR" sz="1600" dirty="0">
                  <a:solidFill>
                    <a:schemeClr val="tx1">
                      <a:lumMod val="85000"/>
                      <a:lumOff val="15000"/>
                    </a:schemeClr>
                  </a:solidFill>
                  <a:latin typeface="SamsungOne-700" pitchFamily="34" charset="0"/>
                  <a:ea typeface="SamsungOne-700" pitchFamily="34" charset="0"/>
                </a:rPr>
                <a:t>Brackets </a:t>
              </a:r>
            </a:p>
            <a:p>
              <a:pPr algn="ctr" defTabSz="622300" latinLnBrk="1">
                <a:lnSpc>
                  <a:spcPct val="90000"/>
                </a:lnSpc>
                <a:spcBef>
                  <a:spcPct val="0"/>
                </a:spcBef>
                <a:spcAft>
                  <a:spcPct val="35000"/>
                </a:spcAft>
                <a:defRPr/>
              </a:pPr>
              <a:r>
                <a:rPr lang="vi-VN" altLang="ko-KR" sz="1600" dirty="0">
                  <a:solidFill>
                    <a:schemeClr val="tx1">
                      <a:lumMod val="85000"/>
                      <a:lumOff val="15000"/>
                    </a:schemeClr>
                  </a:solidFill>
                  <a:latin typeface="SamsungOne-700" pitchFamily="34" charset="0"/>
                  <a:ea typeface="SamsungOne-700" pitchFamily="34" charset="0"/>
                </a:rPr>
                <a:t>cơ bản</a:t>
              </a:r>
            </a:p>
            <a:p>
              <a:pPr algn="ctr" defTabSz="622300" latinLnBrk="1">
                <a:lnSpc>
                  <a:spcPct val="90000"/>
                </a:lnSpc>
                <a:spcBef>
                  <a:spcPct val="0"/>
                </a:spcBef>
                <a:spcAft>
                  <a:spcPct val="35000"/>
                </a:spcAft>
                <a:defRPr/>
              </a:pPr>
              <a:r>
                <a:rPr lang="vi-VN" altLang="ko-KR" sz="1600" dirty="0">
                  <a:solidFill>
                    <a:schemeClr val="tx1">
                      <a:lumMod val="85000"/>
                      <a:lumOff val="15000"/>
                    </a:schemeClr>
                  </a:solidFill>
                  <a:latin typeface="SamsungOne-700" pitchFamily="34" charset="0"/>
                  <a:ea typeface="SamsungOne-700" pitchFamily="34" charset="0"/>
                </a:rPr>
                <a:t>(Hướng dẫn)</a:t>
              </a:r>
            </a:p>
          </p:txBody>
        </p:sp>
        <p:sp>
          <p:nvSpPr>
            <p:cNvPr id="44" name="자유형: 도형 12">
              <a:extLst>
                <a:ext uri="{FF2B5EF4-FFF2-40B4-BE49-F238E27FC236}">
                  <a16:creationId xmlns:a16="http://schemas.microsoft.com/office/drawing/2014/main" id="{3F435041-E7A0-4946-9825-997D3722D94F}"/>
                </a:ext>
              </a:extLst>
            </p:cNvPr>
            <p:cNvSpPr/>
            <p:nvPr/>
          </p:nvSpPr>
          <p:spPr>
            <a:xfrm>
              <a:off x="6889163" y="3884249"/>
              <a:ext cx="562139" cy="400140"/>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accent5">
                <a:lumMod val="40000"/>
                <a:lumOff val="6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0597" tIns="100597" rIns="100597" bIns="100597" numCol="1" spcCol="1270" anchor="ctr" anchorCtr="0">
              <a:noAutofit/>
              <a:scene3d>
                <a:camera prst="orthographicFront"/>
                <a:lightRig rig="threePt" dir="t"/>
              </a:scene3d>
              <a:sp3d>
                <a:bevelB w="0" h="1270"/>
              </a:sp3d>
            </a:bodyPr>
            <a:lstStyle/>
            <a:p>
              <a:pPr algn="ctr" defTabSz="622300" latinLnBrk="1">
                <a:lnSpc>
                  <a:spcPct val="90000"/>
                </a:lnSpc>
                <a:spcBef>
                  <a:spcPct val="0"/>
                </a:spcBef>
                <a:spcAft>
                  <a:spcPct val="35000"/>
                </a:spcAft>
              </a:pPr>
              <a:endParaRPr lang="ko-KR" altLang="en-US" sz="1600">
                <a:solidFill>
                  <a:schemeClr val="tx1">
                    <a:lumMod val="85000"/>
                    <a:lumOff val="15000"/>
                  </a:schemeClr>
                </a:solidFill>
                <a:latin typeface="SamsungOne-700" pitchFamily="34" charset="0"/>
                <a:ea typeface="SamsungOne-700" pitchFamily="34" charset="0"/>
              </a:endParaRPr>
            </a:p>
          </p:txBody>
        </p:sp>
        <p:sp>
          <p:nvSpPr>
            <p:cNvPr id="45" name="자유형: 도형 13">
              <a:extLst>
                <a:ext uri="{FF2B5EF4-FFF2-40B4-BE49-F238E27FC236}">
                  <a16:creationId xmlns:a16="http://schemas.microsoft.com/office/drawing/2014/main" id="{0D683B18-DB8F-4E45-9360-CC52333F4AD9}"/>
                </a:ext>
              </a:extLst>
            </p:cNvPr>
            <p:cNvSpPr/>
            <p:nvPr/>
          </p:nvSpPr>
          <p:spPr>
            <a:xfrm>
              <a:off x="7534551" y="3251429"/>
              <a:ext cx="1613469" cy="1665781"/>
            </a:xfrm>
            <a:prstGeom prst="rect">
              <a:avLst/>
            </a:prstGeom>
            <a:solidFill>
              <a:schemeClr val="accent5">
                <a:lumMod val="20000"/>
                <a:lumOff val="80000"/>
              </a:schemeClr>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0597" tIns="100597" rIns="100597" bIns="100597" numCol="1" spcCol="1270" anchor="ctr" anchorCtr="0">
              <a:noAutofit/>
              <a:scene3d>
                <a:camera prst="orthographicFront"/>
                <a:lightRig rig="threePt" dir="t"/>
              </a:scene3d>
              <a:sp3d>
                <a:bevelB w="0" h="1270"/>
              </a:sp3d>
            </a:bodyPr>
            <a:lstStyle/>
            <a:p>
              <a:pPr marL="0" marR="0" lvl="0" indent="0" algn="ctr" defTabSz="622300" rtl="0" eaLnBrk="1" fontAlgn="auto" latinLnBrk="1" hangingPunct="1">
                <a:lnSpc>
                  <a:spcPct val="90000"/>
                </a:lnSpc>
                <a:spcBef>
                  <a:spcPct val="0"/>
                </a:spcBef>
                <a:spcAft>
                  <a:spcPct val="35000"/>
                </a:spcAft>
                <a:buClrTx/>
                <a:buSzTx/>
                <a:buFontTx/>
                <a:buNone/>
                <a:tabLst/>
                <a:defRPr/>
              </a:pPr>
              <a:r>
                <a:rPr kumimoji="0" lang="en-US" altLang="ko-KR" sz="1600" b="0" i="0" u="none" strike="noStrike" kern="1200" cap="none" spc="0" normalizeH="0" baseline="0" noProof="0" dirty="0" err="1">
                  <a:ln>
                    <a:noFill/>
                  </a:ln>
                  <a:solidFill>
                    <a:schemeClr val="tx1">
                      <a:lumMod val="85000"/>
                      <a:lumOff val="15000"/>
                    </a:schemeClr>
                  </a:solidFill>
                  <a:uLnTx/>
                  <a:uFillTx/>
                  <a:latin typeface="SamsungOne-700" pitchFamily="34" charset="0"/>
                  <a:ea typeface="SamsungOne-700" pitchFamily="34" charset="0"/>
                </a:rPr>
                <a:t>Cài</a:t>
              </a:r>
              <a:r>
                <a:rPr kumimoji="0" lang="en-US" altLang="ko-KR" sz="1600" b="0" i="0" u="none" strike="noStrike" kern="1200" cap="none" spc="0" normalizeH="0" baseline="0" noProof="0" dirty="0">
                  <a:ln>
                    <a:noFill/>
                  </a:ln>
                  <a:solidFill>
                    <a:schemeClr val="tx1">
                      <a:lumMod val="85000"/>
                      <a:lumOff val="15000"/>
                    </a:schemeClr>
                  </a:solidFill>
                  <a:uLnTx/>
                  <a:uFillTx/>
                  <a:latin typeface="SamsungOne-700" pitchFamily="34" charset="0"/>
                  <a:ea typeface="SamsungOne-700" pitchFamily="34" charset="0"/>
                </a:rPr>
                <a:t> </a:t>
              </a:r>
              <a:r>
                <a:rPr kumimoji="0" lang="en-US" altLang="ko-KR" sz="1600" b="0" i="0" u="none" strike="noStrike" kern="1200" cap="none" spc="0" normalizeH="0" baseline="0" noProof="0" dirty="0" err="1">
                  <a:ln>
                    <a:noFill/>
                  </a:ln>
                  <a:solidFill>
                    <a:schemeClr val="tx1">
                      <a:lumMod val="85000"/>
                      <a:lumOff val="15000"/>
                    </a:schemeClr>
                  </a:solidFill>
                  <a:uLnTx/>
                  <a:uFillTx/>
                  <a:latin typeface="SamsungOne-700" pitchFamily="34" charset="0"/>
                  <a:ea typeface="SamsungOne-700" pitchFamily="34" charset="0"/>
                </a:rPr>
                <a:t>đặt</a:t>
              </a:r>
              <a:r>
                <a:rPr kumimoji="0" lang="en-US" altLang="ko-KR" sz="1600" b="0" i="0" u="none" strike="noStrike" kern="1200" cap="none" spc="0" normalizeH="0" baseline="0" noProof="0" dirty="0">
                  <a:ln>
                    <a:noFill/>
                  </a:ln>
                  <a:solidFill>
                    <a:schemeClr val="tx1">
                      <a:lumMod val="85000"/>
                      <a:lumOff val="15000"/>
                    </a:schemeClr>
                  </a:solidFill>
                  <a:uLnTx/>
                  <a:uFillTx/>
                  <a:latin typeface="SamsungOne-700" pitchFamily="34" charset="0"/>
                  <a:ea typeface="SamsungOne-700" pitchFamily="34" charset="0"/>
                </a:rPr>
                <a:t> Node</a:t>
              </a:r>
            </a:p>
          </p:txBody>
        </p:sp>
      </p:grpSp>
    </p:spTree>
    <p:extLst>
      <p:ext uri="{BB962C8B-B14F-4D97-AF65-F5344CB8AC3E}">
        <p14:creationId xmlns:p14="http://schemas.microsoft.com/office/powerpoint/2010/main" val="20630456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Xử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lý</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lỗi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khắc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phục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sự</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cố</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p>
        </p:txBody>
      </p:sp>
      <p:grpSp>
        <p:nvGrpSpPr>
          <p:cNvPr id="7" name="그룹 6">
            <a:extLst>
              <a:ext uri="{FF2B5EF4-FFF2-40B4-BE49-F238E27FC236}">
                <a16:creationId xmlns:a16="http://schemas.microsoft.com/office/drawing/2014/main" id="{E9416574-8B88-4943-A1BE-F2F0031866E2}"/>
              </a:ext>
            </a:extLst>
          </p:cNvPr>
          <p:cNvGrpSpPr/>
          <p:nvPr/>
        </p:nvGrpSpPr>
        <p:grpSpPr>
          <a:xfrm>
            <a:off x="1054112" y="3759433"/>
            <a:ext cx="8005438" cy="2575064"/>
            <a:chOff x="1054112" y="3759433"/>
            <a:chExt cx="8005438" cy="2575064"/>
          </a:xfrm>
        </p:grpSpPr>
        <p:sp>
          <p:nvSpPr>
            <p:cNvPr id="8" name="직사각형 7">
              <a:extLst>
                <a:ext uri="{FF2B5EF4-FFF2-40B4-BE49-F238E27FC236}">
                  <a16:creationId xmlns:a16="http://schemas.microsoft.com/office/drawing/2014/main" id="{E1F19EC3-14AF-4DE3-B70B-B768F01E5431}"/>
                </a:ext>
              </a:extLst>
            </p:cNvPr>
            <p:cNvSpPr/>
            <p:nvPr/>
          </p:nvSpPr>
          <p:spPr>
            <a:xfrm>
              <a:off x="1054112" y="3759433"/>
              <a:ext cx="3897300" cy="2575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1600" dirty="0">
                  <a:solidFill>
                    <a:srgbClr val="A6A6A6"/>
                  </a:solidFill>
                  <a:latin typeface="SamsungOne-400" panose="020B0503030303020204" pitchFamily="34" charset="0"/>
                  <a:ea typeface="SamsungOne-400" panose="020B0503030303020204" pitchFamily="34" charset="0"/>
                </a:rPr>
                <a:t>4.1.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cài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đặt</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4.2.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thông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báo</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4.3. </a:t>
              </a:r>
              <a:r>
                <a:rPr lang="en-US" altLang="ko-KR" sz="1600" dirty="0" err="1">
                  <a:solidFill>
                    <a:srgbClr val="A6A6A6"/>
                  </a:solidFill>
                  <a:latin typeface="SamsungOne-400" panose="020B0503030303020204" pitchFamily="34" charset="0"/>
                  <a:ea typeface="SamsungOne-400" panose="020B0503030303020204" pitchFamily="34" charset="0"/>
                </a:rPr>
                <a:t>Sử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dụng</a:t>
              </a:r>
              <a:r>
                <a:rPr lang="en-US" altLang="ko-KR" sz="1600" dirty="0">
                  <a:solidFill>
                    <a:srgbClr val="A6A6A6"/>
                  </a:solidFill>
                  <a:latin typeface="SamsungOne-400" panose="020B0503030303020204" pitchFamily="34" charset="0"/>
                  <a:ea typeface="SamsungOne-400" panose="020B0503030303020204" pitchFamily="34" charset="0"/>
                </a:rPr>
                <a:t> Async-Await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promises để async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không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đồng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bộ</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4.4. </a:t>
              </a:r>
              <a:r>
                <a:rPr lang="vi-VN" altLang="ko-KR" sz="1600" dirty="0">
                  <a:solidFill>
                    <a:srgbClr val="A6A6A6"/>
                  </a:solidFill>
                  <a:latin typeface="SamsungOne-400" panose="020B0503030303020204" pitchFamily="34" charset="0"/>
                  <a:ea typeface="SamsungOne-400" panose="020B0503030303020204" pitchFamily="34" charset="0"/>
                </a:rPr>
                <a:t>Chỉ sử dụng đối tượng Lỗi tích hợp</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4.5. </a:t>
              </a:r>
              <a:r>
                <a:rPr lang="en-US" altLang="ko-KR" sz="1600" dirty="0" err="1">
                  <a:solidFill>
                    <a:srgbClr val="A6A6A6"/>
                  </a:solidFill>
                  <a:latin typeface="SamsungOne-400" panose="020B0503030303020204" pitchFamily="34" charset="0"/>
                  <a:ea typeface="SamsungOne-400" panose="020B0503030303020204" pitchFamily="34" charset="0"/>
                </a:rPr>
                <a:t>Phân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biệt</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vận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hành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viên</a:t>
              </a:r>
              <a:endParaRPr lang="en-US" altLang="ko-KR" sz="1600" dirty="0">
                <a:solidFill>
                  <a:srgbClr val="A6A6A6"/>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DB3D82DD-5478-4AF6-B7FD-6572934B2C1A}"/>
                </a:ext>
              </a:extLst>
            </p:cNvPr>
            <p:cNvSpPr/>
            <p:nvPr/>
          </p:nvSpPr>
          <p:spPr>
            <a:xfrm>
              <a:off x="5162250" y="3759433"/>
              <a:ext cx="3897300"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defTabSz="914400" fontAlgn="base" latinLnBrk="1">
                <a:spcBef>
                  <a:spcPct val="0"/>
                </a:spcBef>
                <a:spcAft>
                  <a:spcPts val="1000"/>
                </a:spcAft>
                <a:buSzPct val="120000"/>
                <a:buBlip>
                  <a:blip r:embed="rId4"/>
                </a:buBlip>
                <a:defRPr/>
              </a:pP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4.6.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Xử</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lý</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lỗi</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tập</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trung</a:t>
              </a:r>
              <a:endPar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4.7. </a:t>
              </a:r>
              <a:r>
                <a:rPr lang="vi-VN" altLang="ko-KR" sz="1600" dirty="0">
                  <a:solidFill>
                    <a:srgbClr val="A6A6A6"/>
                  </a:solidFill>
                  <a:latin typeface="SamsungOne-400" panose="020B0503030303020204" pitchFamily="34" charset="0"/>
                  <a:ea typeface="SamsungOne-400" panose="020B0503030303020204" pitchFamily="34" charset="0"/>
                </a:rPr>
                <a:t>Sử dụng trình ghi nhật ký </a:t>
              </a:r>
              <a:r>
                <a:rPr lang="en-US" altLang="ko-KR" sz="1600" dirty="0" err="1">
                  <a:solidFill>
                    <a:srgbClr val="A6A6A6"/>
                  </a:solidFill>
                  <a:latin typeface="SamsungOne-400" panose="020B0503030303020204" pitchFamily="34" charset="0"/>
                  <a:ea typeface="SamsungOne-400" panose="020B0503030303020204" pitchFamily="34" charset="0"/>
                </a:rPr>
                <a:t>cập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nhật</a:t>
              </a:r>
              <a:r>
                <a:rPr lang="en-US" altLang="ko-KR" sz="1600" dirty="0">
                  <a:solidFill>
                    <a:srgbClr val="A6A6A6"/>
                  </a:solidFill>
                  <a:latin typeface="SamsungOne-400" panose="020B0503030303020204" pitchFamily="34" charset="0"/>
                  <a:ea typeface="SamsungOne-400" panose="020B0503030303020204" pitchFamily="34" charset="0"/>
                </a:rPr>
                <a:t> </a:t>
              </a:r>
              <a:r>
                <a:rPr lang="vi-VN" altLang="ko-KR" sz="1600" dirty="0">
                  <a:solidFill>
                    <a:srgbClr val="A6A6A6"/>
                  </a:solidFill>
                  <a:latin typeface="SamsungOne-400" panose="020B0503030303020204" pitchFamily="34" charset="0"/>
                  <a:ea typeface="SamsungOne-400" panose="020B0503030303020204" pitchFamily="34" charset="0"/>
                </a:rPr>
                <a:t>để tăng khả năng hiển thị lỗi</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4.8. </a:t>
              </a:r>
              <a:r>
                <a:rPr lang="vi-VN" altLang="ko-KR" sz="1600" dirty="0">
                  <a:solidFill>
                    <a:srgbClr val="A6A6A6"/>
                  </a:solidFill>
                  <a:latin typeface="SamsungOne-400" panose="020B0503030303020204" pitchFamily="34" charset="0"/>
                  <a:ea typeface="SamsungOne-400" panose="020B0503030303020204" pitchFamily="34" charset="0"/>
                </a:rPr>
                <a:t>Nắm bắt các chỉ lệnh promises chưa được xử lý</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4.9. </a:t>
              </a:r>
              <a:r>
                <a:rPr lang="vi-VN" altLang="ko-KR" sz="1600" dirty="0">
                  <a:solidFill>
                    <a:srgbClr val="A6A6A6"/>
                  </a:solidFill>
                  <a:latin typeface="SamsungOne-400" panose="020B0503030303020204" pitchFamily="34" charset="0"/>
                  <a:ea typeface="SamsungOne-400" panose="020B0503030303020204" pitchFamily="34" charset="0"/>
                </a:rPr>
                <a:t>Thất bại nhanh chóng, xác thực các đối số bằng thư viện chuyên dụng</a:t>
              </a:r>
              <a:endParaRPr lang="en-US" altLang="ko-KR" sz="1600"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604581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6" name="직사각형 5">
            <a:extLst>
              <a:ext uri="{FF2B5EF4-FFF2-40B4-BE49-F238E27FC236}">
                <a16:creationId xmlns:a16="http://schemas.microsoft.com/office/drawing/2014/main" id="{9752F10F-AC89-4ECE-B613-8ECB717C090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Không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nằm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trong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phần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mềm</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trung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gian</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8">
            <a:extLst>
              <a:ext uri="{FF2B5EF4-FFF2-40B4-BE49-F238E27FC236}">
                <a16:creationId xmlns:a16="http://schemas.microsoft.com/office/drawing/2014/main" id="{980AF059-F045-40B3-9614-6A4D24F7755A}"/>
              </a:ext>
            </a:extLst>
          </p:cNvPr>
          <p:cNvSpPr/>
          <p:nvPr/>
        </p:nvSpPr>
        <p:spPr>
          <a:xfrm>
            <a:off x="580388" y="1944537"/>
            <a:ext cx="8619175" cy="43447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Nếu không có một đối tượng chuyên dụng để xử lý lỗi, khả năng xử lý lỗi không nhất quán sẽ tăng lên.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Lỗi xảy ra trong yêu cầu web có thể được xử lý khác với lỗi xảy ra trong giai đoạn khởi động và lỗi xảy ra trong các tác vụ đã </a:t>
            </a:r>
            <a:r>
              <a:rPr lang="en-US" altLang="ko-KR" sz="1400" dirty="0">
                <a:solidFill>
                  <a:schemeClr val="tx1"/>
                </a:solidFill>
                <a:latin typeface="SamsungOne-400" panose="020B0503030303020204" pitchFamily="34" charset="0"/>
                <a:ea typeface="SamsungOne-400" panose="020B0503030303020204" pitchFamily="34" charset="0"/>
              </a:rPr>
              <a:t>được </a:t>
            </a:r>
            <a:r>
              <a:rPr lang="en-US" altLang="ko-KR" sz="1400" dirty="0" err="1">
                <a:solidFill>
                  <a:schemeClr val="tx1"/>
                </a:solidFill>
                <a:latin typeface="SamsungOne-400" panose="020B0503030303020204" pitchFamily="34" charset="0"/>
                <a:ea typeface="SamsungOne-400" panose="020B0503030303020204" pitchFamily="34" charset="0"/>
              </a:rPr>
              <a:t>lên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hoạch</a:t>
            </a:r>
            <a:r>
              <a:rPr lang="vi-VN" altLang="ko-KR" sz="1400" dirty="0">
                <a:solidFill>
                  <a:schemeClr val="tx1"/>
                </a:solidFill>
                <a:latin typeface="SamsungOne-400" panose="020B0503030303020204" pitchFamily="34" charset="0"/>
                <a:ea typeface="SamsungOne-400" panose="020B0503030303020204" pitchFamily="34" charset="0"/>
              </a:rPr>
              <a:t>.</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Điều này có thể dẫn đến một số loại lỗi được quản lý sai.</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Đối tượng trình xử lý lỗi duy nhất này làm cho lỗi hiển thị bằng cách ghi vào trì</a:t>
            </a:r>
            <a:r>
              <a:rPr lang="en-US" altLang="ko-KR" sz="1400" dirty="0" err="1">
                <a:solidFill>
                  <a:schemeClr val="tx1"/>
                </a:solidFill>
                <a:latin typeface="SamsungOne-400" panose="020B0503030303020204" pitchFamily="34" charset="0"/>
                <a:ea typeface="SamsungOne-400" panose="020B0503030303020204" pitchFamily="34" charset="0"/>
              </a:rPr>
              <a:t>nh</a:t>
            </a:r>
            <a:r>
              <a:rPr lang="vi-VN" altLang="ko-KR" sz="1400" dirty="0">
                <a:solidFill>
                  <a:schemeClr val="tx1"/>
                </a:solidFill>
                <a:latin typeface="SamsungOne-400" panose="020B0503030303020204" pitchFamily="34" charset="0"/>
                <a:ea typeface="SamsungOne-400" panose="020B0503030303020204" pitchFamily="34" charset="0"/>
              </a:rPr>
              <a:t> nhật ký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vi-VN" altLang="ko-KR" sz="1400" dirty="0">
                <a:solidFill>
                  <a:schemeClr val="tx1"/>
                </a:solidFill>
                <a:latin typeface="SamsungOne-400" panose="020B0503030303020204" pitchFamily="34" charset="0"/>
                <a:ea typeface="SamsungOne-400" panose="020B0503030303020204" pitchFamily="34" charset="0"/>
              </a:rPr>
              <a:t>, kích hoạt số liệu bằng cách sử dụng một số sản phẩm giám sát (như Prometheus, CloudWatch, DataDog và Sentry) và quyết định xem quy trình có bị lỗi hay không.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Hầu hết các khung web đều cung cấp cơ chế phần mềm trung gian bắt lỗi. Một lỗi phổ biến là mã xử lý 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vi-VN" altLang="ko-KR" sz="1400" dirty="0">
                <a:solidFill>
                  <a:schemeClr val="tx1"/>
                </a:solidFill>
                <a:latin typeface="SamsungOne-400" panose="020B0503030303020204" pitchFamily="34" charset="0"/>
                <a:ea typeface="SamsungOne-400" panose="020B0503030303020204" pitchFamily="34" charset="0"/>
              </a:rPr>
              <a:t> trong phần mềm trung gian.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Điều này đảm bảo rằng không thể sử dụng lại cùng một trình xử lý cho các lỗi gặp phải trong các tình huống khác nhau, chẳng hạn như các tác vụ đã lên lịch, người đăng ký hàng đợi tin nhắn và các ngoại lệ chưa được phát hiện.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mềm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nên bắt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nó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Quy trình xử lý lỗi điển hình như sau: Một số mô-đun đưa ra lỗi → bộ định tuyến API bắt lỗi → truyền lỗi đến phần mềm trung gian chịu trách nhiệm bắt lỗi (ví dụ: các cơ chế khác để bắt lỗi cấp độ yêu cầu) → trình xử lý lỗi tập trung được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vi-VN" altLang="ko-KR" sz="1400" dirty="0">
                <a:solidFill>
                  <a:schemeClr val="tx1"/>
                </a:solidFill>
                <a:latin typeface="SamsungOne-400" panose="020B0503030303020204" pitchFamily="34" charset="0"/>
                <a:ea typeface="SamsungOne-400" panose="020B0503030303020204" pitchFamily="34" charset="0"/>
              </a:rPr>
              <a: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1862645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6" name="직사각형 5">
            <a:extLst>
              <a:ext uri="{FF2B5EF4-FFF2-40B4-BE49-F238E27FC236}">
                <a16:creationId xmlns:a16="http://schemas.microsoft.com/office/drawing/2014/main" id="{9752F10F-AC89-4ECE-B613-8ECB717C090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Xử</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lý</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lỗi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tập</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trung</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8">
            <a:extLst>
              <a:ext uri="{FF2B5EF4-FFF2-40B4-BE49-F238E27FC236}">
                <a16:creationId xmlns:a16="http://schemas.microsoft.com/office/drawing/2014/main" id="{980AF059-F045-40B3-9614-6A4D24F7755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luồng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7" name="그림 6">
            <a:extLst>
              <a:ext uri="{FF2B5EF4-FFF2-40B4-BE49-F238E27FC236}">
                <a16:creationId xmlns:a16="http://schemas.microsoft.com/office/drawing/2014/main" id="{BB8EF205-DD89-4BF5-A8C7-A1D1B0D1F5AF}"/>
              </a:ext>
            </a:extLst>
          </p:cNvPr>
          <p:cNvPicPr>
            <a:picLocks noChangeAspect="1"/>
          </p:cNvPicPr>
          <p:nvPr/>
        </p:nvPicPr>
        <p:blipFill>
          <a:blip r:embed="rId4"/>
          <a:stretch>
            <a:fillRect/>
          </a:stretch>
        </p:blipFill>
        <p:spPr>
          <a:xfrm>
            <a:off x="558799" y="2312987"/>
            <a:ext cx="4207155" cy="3697287"/>
          </a:xfrm>
          <a:prstGeom prst="rect">
            <a:avLst/>
          </a:prstGeom>
        </p:spPr>
      </p:pic>
      <p:pic>
        <p:nvPicPr>
          <p:cNvPr id="8" name="그림 7">
            <a:extLst>
              <a:ext uri="{FF2B5EF4-FFF2-40B4-BE49-F238E27FC236}">
                <a16:creationId xmlns:a16="http://schemas.microsoft.com/office/drawing/2014/main" id="{B7194069-C884-4D1D-93C5-3BBC06514ED4}"/>
              </a:ext>
            </a:extLst>
          </p:cNvPr>
          <p:cNvPicPr>
            <a:picLocks noChangeAspect="1"/>
          </p:cNvPicPr>
          <p:nvPr/>
        </p:nvPicPr>
        <p:blipFill>
          <a:blip r:embed="rId5"/>
          <a:stretch>
            <a:fillRect/>
          </a:stretch>
        </p:blipFill>
        <p:spPr>
          <a:xfrm>
            <a:off x="4858344" y="2312987"/>
            <a:ext cx="4104680" cy="2668630"/>
          </a:xfrm>
          <a:prstGeom prst="rect">
            <a:avLst/>
          </a:prstGeom>
        </p:spPr>
      </p:pic>
    </p:spTree>
    <p:extLst>
      <p:ext uri="{BB962C8B-B14F-4D97-AF65-F5344CB8AC3E}">
        <p14:creationId xmlns:p14="http://schemas.microsoft.com/office/powerpoint/2010/main" val="35447533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9" name="직사각형 8">
            <a:extLst>
              <a:ext uri="{FF2B5EF4-FFF2-40B4-BE49-F238E27FC236}">
                <a16:creationId xmlns:a16="http://schemas.microsoft.com/office/drawing/2014/main" id="{980AF059-F045-40B3-9614-6A4D24F7755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Ví dụ mã - xử lý lỗi trong một đối tượng chuyên dụng</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10" name="그림 9">
            <a:extLst>
              <a:ext uri="{FF2B5EF4-FFF2-40B4-BE49-F238E27FC236}">
                <a16:creationId xmlns:a16="http://schemas.microsoft.com/office/drawing/2014/main" id="{FF6091FE-DBF1-48C6-A0DA-5F57949D066A}"/>
              </a:ext>
            </a:extLst>
          </p:cNvPr>
          <p:cNvPicPr>
            <a:picLocks noChangeAspect="1"/>
          </p:cNvPicPr>
          <p:nvPr/>
        </p:nvPicPr>
        <p:blipFill>
          <a:blip r:embed="rId4"/>
          <a:stretch>
            <a:fillRect/>
          </a:stretch>
        </p:blipFill>
        <p:spPr>
          <a:xfrm>
            <a:off x="558800" y="1882286"/>
            <a:ext cx="6213475" cy="2711185"/>
          </a:xfrm>
          <a:prstGeom prst="rect">
            <a:avLst/>
          </a:prstGeom>
        </p:spPr>
      </p:pic>
    </p:spTree>
    <p:extLst>
      <p:ext uri="{BB962C8B-B14F-4D97-AF65-F5344CB8AC3E}">
        <p14:creationId xmlns:p14="http://schemas.microsoft.com/office/powerpoint/2010/main" val="37246266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tập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9" name="직사각형 8">
            <a:extLst>
              <a:ext uri="{FF2B5EF4-FFF2-40B4-BE49-F238E27FC236}">
                <a16:creationId xmlns:a16="http://schemas.microsoft.com/office/drawing/2014/main" id="{980AF059-F045-40B3-9614-6A4D24F7755A}"/>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 Anti Pattern: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trong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mềm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gian</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6" name="그림 5">
            <a:extLst>
              <a:ext uri="{FF2B5EF4-FFF2-40B4-BE49-F238E27FC236}">
                <a16:creationId xmlns:a16="http://schemas.microsoft.com/office/drawing/2014/main" id="{A80570F2-7682-4BF4-A3B3-ECE9A97BE504}"/>
              </a:ext>
            </a:extLst>
          </p:cNvPr>
          <p:cNvPicPr>
            <a:picLocks noChangeAspect="1"/>
          </p:cNvPicPr>
          <p:nvPr/>
        </p:nvPicPr>
        <p:blipFill>
          <a:blip r:embed="rId4"/>
          <a:stretch>
            <a:fillRect/>
          </a:stretch>
        </p:blipFill>
        <p:spPr>
          <a:xfrm>
            <a:off x="558801" y="1864702"/>
            <a:ext cx="5822950" cy="3189334"/>
          </a:xfrm>
          <a:prstGeom prst="rect">
            <a:avLst/>
          </a:prstGeom>
        </p:spPr>
      </p:pic>
    </p:spTree>
    <p:extLst>
      <p:ext uri="{BB962C8B-B14F-4D97-AF65-F5344CB8AC3E}">
        <p14:creationId xmlns:p14="http://schemas.microsoft.com/office/powerpoint/2010/main" val="25209927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Xử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lý</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lỗi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khắc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phục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sự</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cố</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p>
        </p:txBody>
      </p:sp>
      <p:grpSp>
        <p:nvGrpSpPr>
          <p:cNvPr id="7" name="그룹 6">
            <a:extLst>
              <a:ext uri="{FF2B5EF4-FFF2-40B4-BE49-F238E27FC236}">
                <a16:creationId xmlns:a16="http://schemas.microsoft.com/office/drawing/2014/main" id="{AD4B0B3A-5349-4DB0-A2F0-956B2CE91F24}"/>
              </a:ext>
            </a:extLst>
          </p:cNvPr>
          <p:cNvGrpSpPr/>
          <p:nvPr/>
        </p:nvGrpSpPr>
        <p:grpSpPr>
          <a:xfrm>
            <a:off x="1054112" y="3759433"/>
            <a:ext cx="8005438" cy="2575064"/>
            <a:chOff x="1054112" y="3759433"/>
            <a:chExt cx="8005438" cy="2575064"/>
          </a:xfrm>
        </p:grpSpPr>
        <p:sp>
          <p:nvSpPr>
            <p:cNvPr id="8" name="직사각형 7">
              <a:extLst>
                <a:ext uri="{FF2B5EF4-FFF2-40B4-BE49-F238E27FC236}">
                  <a16:creationId xmlns:a16="http://schemas.microsoft.com/office/drawing/2014/main" id="{3D15E733-1ABE-4329-8CB9-F5E883C1DCBC}"/>
                </a:ext>
              </a:extLst>
            </p:cNvPr>
            <p:cNvSpPr/>
            <p:nvPr/>
          </p:nvSpPr>
          <p:spPr>
            <a:xfrm>
              <a:off x="1054112" y="3759433"/>
              <a:ext cx="3897300" cy="2575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1600" dirty="0">
                  <a:solidFill>
                    <a:srgbClr val="A6A6A6"/>
                  </a:solidFill>
                  <a:latin typeface="SamsungOne-400" panose="020B0503030303020204" pitchFamily="34" charset="0"/>
                  <a:ea typeface="SamsungOne-400" panose="020B0503030303020204" pitchFamily="34" charset="0"/>
                </a:rPr>
                <a:t>4.1.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cài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đặt</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4.2.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thông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báo</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4.3. </a:t>
              </a:r>
              <a:r>
                <a:rPr lang="en-US" altLang="ko-KR" sz="1600" dirty="0" err="1">
                  <a:solidFill>
                    <a:srgbClr val="A6A6A6"/>
                  </a:solidFill>
                  <a:latin typeface="SamsungOne-400" panose="020B0503030303020204" pitchFamily="34" charset="0"/>
                  <a:ea typeface="SamsungOne-400" panose="020B0503030303020204" pitchFamily="34" charset="0"/>
                </a:rPr>
                <a:t>Sử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dụng</a:t>
              </a:r>
              <a:r>
                <a:rPr lang="en-US" altLang="ko-KR" sz="1600" dirty="0">
                  <a:solidFill>
                    <a:srgbClr val="A6A6A6"/>
                  </a:solidFill>
                  <a:latin typeface="SamsungOne-400" panose="020B0503030303020204" pitchFamily="34" charset="0"/>
                  <a:ea typeface="SamsungOne-400" panose="020B0503030303020204" pitchFamily="34" charset="0"/>
                </a:rPr>
                <a:t> Async-Await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promises để async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không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đồng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bộ</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4.4. </a:t>
              </a:r>
              <a:r>
                <a:rPr lang="vi-VN" altLang="ko-KR" sz="1600" dirty="0">
                  <a:solidFill>
                    <a:srgbClr val="A6A6A6"/>
                  </a:solidFill>
                  <a:latin typeface="SamsungOne-400" panose="020B0503030303020204" pitchFamily="34" charset="0"/>
                  <a:ea typeface="SamsungOne-400" panose="020B0503030303020204" pitchFamily="34" charset="0"/>
                </a:rPr>
                <a:t>Chỉ sử dụng đối tượng Lỗi tích hợp</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4.5. </a:t>
              </a:r>
              <a:r>
                <a:rPr lang="en-US" altLang="ko-KR" sz="1600" dirty="0" err="1">
                  <a:solidFill>
                    <a:srgbClr val="A6A6A6"/>
                  </a:solidFill>
                  <a:latin typeface="SamsungOne-400" panose="020B0503030303020204" pitchFamily="34" charset="0"/>
                  <a:ea typeface="SamsungOne-400" panose="020B0503030303020204" pitchFamily="34" charset="0"/>
                </a:rPr>
                <a:t>Phân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biệt</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vận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hành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viên</a:t>
              </a:r>
              <a:endParaRPr lang="en-US" altLang="ko-KR" sz="1600" dirty="0">
                <a:solidFill>
                  <a:srgbClr val="A6A6A6"/>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83A221A4-9ED6-4340-942A-57C0AF9E51F5}"/>
                </a:ext>
              </a:extLst>
            </p:cNvPr>
            <p:cNvSpPr/>
            <p:nvPr/>
          </p:nvSpPr>
          <p:spPr>
            <a:xfrm>
              <a:off x="5162250" y="3759433"/>
              <a:ext cx="3897300"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4.6.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trung</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4.7. </a:t>
              </a:r>
              <a:r>
                <a:rPr kumimoji="1" lang="vi-VN" altLang="ko-KR" sz="1600" dirty="0">
                  <a:solidFill>
                    <a:prstClr val="black">
                      <a:lumMod val="75000"/>
                      <a:lumOff val="25000"/>
                    </a:prstClr>
                  </a:solidFill>
                  <a:latin typeface="SamsungOne-700" panose="020B0803030303020204" pitchFamily="34" charset="0"/>
                  <a:ea typeface="SamsungOne-700" panose="020B0803030303020204" pitchFamily="34" charset="0"/>
                </a:rPr>
                <a:t>Sử dụng trình ghi nhật ký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cập</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600" dirty="0" err="1">
                  <a:solidFill>
                    <a:prstClr val="black">
                      <a:lumMod val="75000"/>
                      <a:lumOff val="25000"/>
                    </a:prstClr>
                  </a:solidFill>
                  <a:latin typeface="SamsungOne-700" panose="020B0803030303020204" pitchFamily="34" charset="0"/>
                  <a:ea typeface="SamsungOne-700" panose="020B0803030303020204" pitchFamily="34" charset="0"/>
                </a:rPr>
                <a:t>nhật</a:t>
              </a: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vi-VN" altLang="ko-KR" sz="1600" dirty="0">
                  <a:solidFill>
                    <a:prstClr val="black">
                      <a:lumMod val="75000"/>
                      <a:lumOff val="25000"/>
                    </a:prstClr>
                  </a:solidFill>
                  <a:latin typeface="SamsungOne-700" panose="020B0803030303020204" pitchFamily="34" charset="0"/>
                  <a:ea typeface="SamsungOne-700" panose="020B0803030303020204" pitchFamily="34" charset="0"/>
                </a:rPr>
                <a:t>để tăng khả năng hiển thị lỗi</a:t>
              </a:r>
              <a:endPar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4.8. </a:t>
              </a:r>
              <a:r>
                <a:rPr lang="vi-VN" altLang="ko-KR" sz="1600" dirty="0">
                  <a:solidFill>
                    <a:srgbClr val="A6A6A6"/>
                  </a:solidFill>
                  <a:latin typeface="SamsungOne-400" panose="020B0503030303020204" pitchFamily="34" charset="0"/>
                  <a:ea typeface="SamsungOne-400" panose="020B0503030303020204" pitchFamily="34" charset="0"/>
                </a:rPr>
                <a:t>Nắm bắt các chỉ lệnh promises chưa được xử lý</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4.9. </a:t>
              </a:r>
              <a:r>
                <a:rPr lang="vi-VN" altLang="ko-KR" sz="1600" dirty="0">
                  <a:solidFill>
                    <a:srgbClr val="A6A6A6"/>
                  </a:solidFill>
                  <a:latin typeface="SamsungOne-400" panose="020B0503030303020204" pitchFamily="34" charset="0"/>
                  <a:ea typeface="SamsungOne-400" panose="020B0503030303020204" pitchFamily="34" charset="0"/>
                </a:rPr>
                <a:t>Thất bại nhanh chóng, xác thực các đối số bằng thư viện chuyên dụng</a:t>
              </a:r>
              <a:endParaRPr lang="en-US" altLang="ko-KR" sz="1600"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2842413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4.7.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Sử dụng trình ghi nhật ký trưởng thành để tăng khả năng hiển thị lỗi</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E660C9B2-90A6-4702-ADD1-2FCFA874FB81}"/>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sử</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dụng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Logger</a:t>
            </a:r>
          </a:p>
        </p:txBody>
      </p:sp>
      <p:sp>
        <p:nvSpPr>
          <p:cNvPr id="8" name="직사각형 7">
            <a:extLst>
              <a:ext uri="{FF2B5EF4-FFF2-40B4-BE49-F238E27FC236}">
                <a16:creationId xmlns:a16="http://schemas.microsoft.com/office/drawing/2014/main" id="{C2963814-5807-4C5E-8664-A5BC215DB38B}"/>
              </a:ext>
            </a:extLst>
          </p:cNvPr>
          <p:cNvSpPr/>
          <p:nvPr/>
        </p:nvSpPr>
        <p:spPr>
          <a:xfrm>
            <a:off x="580388" y="1944537"/>
            <a:ext cx="8619175"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Chúng tôi yêu thích console.log nhưng một trình ghi nhật ký bền bỉ và có uy tín như Pino (một tùy chọn mới hơn tập trung vào hiệu suất) là bắt buộc đối với các dự án nghiêm túc.</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ký</a:t>
            </a:r>
            <a:r>
              <a:rPr lang="en-US" altLang="ko-KR" sz="1400" dirty="0">
                <a:solidFill>
                  <a:schemeClr val="tx1"/>
                </a:solidFill>
                <a:latin typeface="SamsungOne-400" panose="020B0503030303020204" pitchFamily="34" charset="0"/>
                <a:ea typeface="SamsungOne-400" panose="020B0503030303020204" pitchFamily="34" charset="0"/>
              </a:rPr>
              <a:t> hiệu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giúp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có thể </a:t>
            </a:r>
            <a:r>
              <a:rPr lang="en-US" altLang="ko-KR" sz="1400" dirty="0" err="1">
                <a:solidFill>
                  <a:schemeClr val="tx1"/>
                </a:solidFill>
                <a:latin typeface="SamsungOne-400" panose="020B0503030303020204" pitchFamily="34" charset="0"/>
                <a:ea typeface="SamsungOne-400" panose="020B0503030303020204" pitchFamily="34" charset="0"/>
              </a:rPr>
              <a:t>xảy</a:t>
            </a:r>
            <a:r>
              <a:rPr lang="en-US" altLang="ko-KR" sz="1400" dirty="0">
                <a:solidFill>
                  <a:schemeClr val="tx1"/>
                </a:solidFill>
                <a:latin typeface="SamsungOne-400" panose="020B0503030303020204" pitchFamily="34" charset="0"/>
                <a:ea typeface="SamsungOne-400" panose="020B0503030303020204" pitchFamily="34" charset="0"/>
              </a:rPr>
              <a:t> ra.</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ký</a:t>
            </a:r>
            <a:r>
              <a:rPr lang="en-US" altLang="ko-KR" sz="1400" dirty="0">
                <a:solidFill>
                  <a:schemeClr val="tx1"/>
                </a:solidFill>
                <a:latin typeface="SamsungOne-400" panose="020B0503030303020204" pitchFamily="34" charset="0"/>
                <a:ea typeface="SamsungOne-400" panose="020B0503030303020204" pitchFamily="34" charset="0"/>
              </a:rPr>
              <a:t> bao </a:t>
            </a:r>
            <a:r>
              <a:rPr lang="en-US" altLang="ko-KR" sz="1400" dirty="0" err="1">
                <a:solidFill>
                  <a:schemeClr val="tx1"/>
                </a:solidFill>
                <a:latin typeface="SamsungOne-400" panose="020B0503030303020204" pitchFamily="34" charset="0"/>
                <a:ea typeface="SamsungOne-400" panose="020B0503030303020204" pitchFamily="34" charset="0"/>
              </a:rPr>
              <a:t>gồm</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0" name="직사각형 9">
            <a:extLst>
              <a:ext uri="{FF2B5EF4-FFF2-40B4-BE49-F238E27FC236}">
                <a16:creationId xmlns:a16="http://schemas.microsoft.com/office/drawing/2014/main" id="{A1E7659E-EB43-4E74-8AA7-6361A2DDE5E1}"/>
              </a:ext>
            </a:extLst>
          </p:cNvPr>
          <p:cNvSpPr/>
          <p:nvPr/>
        </p:nvSpPr>
        <p:spPr>
          <a:xfrm>
            <a:off x="703263" y="3062792"/>
            <a:ext cx="8496300" cy="14534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Đăng nhập thường xuyên bằng các cấp độ khác nhau (gỡ lỗi, thông tin, lỗi).</a:t>
            </a:r>
            <a:endParaRPr lang="en-US" altLang="ko-KR"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Khi ghi nhật ký, hãy cung cấp thông tin theo ngữ cảnh dưới dạng đối tượng JSON.</a:t>
            </a:r>
            <a:endParaRPr lang="en-US" altLang="ko-KR"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Giám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sát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lọc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nhật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API </a:t>
            </a:r>
            <a:r>
              <a:rPr lang="en-US" altLang="ko-KR" sz="1300" dirty="0" err="1">
                <a:solidFill>
                  <a:schemeClr val="tx1">
                    <a:lumMod val="85000"/>
                    <a:lumOff val="15000"/>
                  </a:schemeClr>
                </a:solidFill>
                <a:latin typeface="SamsungOne-400" panose="020B0503030303020204" pitchFamily="34" charset="0"/>
              </a:rPr>
              <a:t>truy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nhật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sẵn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nhật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mềm</a:t>
            </a:r>
            <a:r>
              <a:rPr lang="en-US" altLang="ko-KR" sz="1300" dirty="0">
                <a:solidFill>
                  <a:schemeClr val="tx1">
                    <a:lumMod val="85000"/>
                    <a:lumOff val="15000"/>
                  </a:schemeClr>
                </a:solidFill>
                <a:latin typeface="SamsungOne-400" panose="020B0503030303020204" pitchFamily="34" charset="0"/>
              </a:rPr>
              <a:t> xem </a:t>
            </a:r>
            <a:r>
              <a:rPr lang="en-US" altLang="ko-KR" sz="1300" dirty="0" err="1">
                <a:solidFill>
                  <a:schemeClr val="tx1">
                    <a:lumMod val="85000"/>
                    <a:lumOff val="15000"/>
                  </a:schemeClr>
                </a:solidFill>
                <a:latin typeface="SamsungOne-400" panose="020B0503030303020204" pitchFamily="34" charset="0"/>
              </a:rPr>
              <a:t>nhật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Hiển thị và sắp xếp các báo cáo nhật ký bằng các công cụ thông minh hoạt động như Splunk.</a:t>
            </a:r>
            <a:endParaRPr lang="en-US" altLang="ko-KR"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20152905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4.7.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Sử dụng trình ghi nhật ký trưởng thành để tăng khả năng hiển thị lỗi</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8" name="직사각형 7">
            <a:extLst>
              <a:ext uri="{FF2B5EF4-FFF2-40B4-BE49-F238E27FC236}">
                <a16:creationId xmlns:a16="http://schemas.microsoft.com/office/drawing/2014/main" id="{C2963814-5807-4C5E-8664-A5BC215DB38B}"/>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9" name="그림 8">
            <a:extLst>
              <a:ext uri="{FF2B5EF4-FFF2-40B4-BE49-F238E27FC236}">
                <a16:creationId xmlns:a16="http://schemas.microsoft.com/office/drawing/2014/main" id="{8355A0B0-CEE4-4D37-B96A-2CAF0BCC6BAF}"/>
              </a:ext>
            </a:extLst>
          </p:cNvPr>
          <p:cNvPicPr>
            <a:picLocks noChangeAspect="1"/>
          </p:cNvPicPr>
          <p:nvPr/>
        </p:nvPicPr>
        <p:blipFill>
          <a:blip r:embed="rId4"/>
          <a:stretch>
            <a:fillRect/>
          </a:stretch>
        </p:blipFill>
        <p:spPr>
          <a:xfrm>
            <a:off x="558800" y="1855910"/>
            <a:ext cx="6041356" cy="2103004"/>
          </a:xfrm>
          <a:prstGeom prst="rect">
            <a:avLst/>
          </a:prstGeom>
        </p:spPr>
      </p:pic>
    </p:spTree>
    <p:extLst>
      <p:ext uri="{BB962C8B-B14F-4D97-AF65-F5344CB8AC3E}">
        <p14:creationId xmlns:p14="http://schemas.microsoft.com/office/powerpoint/2010/main" val="33502946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Xử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lý</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lỗi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khắc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phục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sự</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cố</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p>
        </p:txBody>
      </p:sp>
      <p:grpSp>
        <p:nvGrpSpPr>
          <p:cNvPr id="8" name="그룹 7">
            <a:extLst>
              <a:ext uri="{FF2B5EF4-FFF2-40B4-BE49-F238E27FC236}">
                <a16:creationId xmlns:a16="http://schemas.microsoft.com/office/drawing/2014/main" id="{89F8A7ED-0B19-46DD-8D6B-980B09072E62}"/>
              </a:ext>
            </a:extLst>
          </p:cNvPr>
          <p:cNvGrpSpPr/>
          <p:nvPr/>
        </p:nvGrpSpPr>
        <p:grpSpPr>
          <a:xfrm>
            <a:off x="1054112" y="3759433"/>
            <a:ext cx="8005438" cy="2575064"/>
            <a:chOff x="1054112" y="3759433"/>
            <a:chExt cx="8005438" cy="2575064"/>
          </a:xfrm>
        </p:grpSpPr>
        <p:sp>
          <p:nvSpPr>
            <p:cNvPr id="12" name="직사각형 11">
              <a:extLst>
                <a:ext uri="{FF2B5EF4-FFF2-40B4-BE49-F238E27FC236}">
                  <a16:creationId xmlns:a16="http://schemas.microsoft.com/office/drawing/2014/main" id="{05E4B294-3A82-4D97-85AC-A3E7BB475524}"/>
                </a:ext>
              </a:extLst>
            </p:cNvPr>
            <p:cNvSpPr/>
            <p:nvPr/>
          </p:nvSpPr>
          <p:spPr>
            <a:xfrm>
              <a:off x="1054112" y="3759433"/>
              <a:ext cx="3897300" cy="2575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1600" dirty="0">
                  <a:solidFill>
                    <a:srgbClr val="A6A6A6"/>
                  </a:solidFill>
                  <a:latin typeface="SamsungOne-400" panose="020B0503030303020204" pitchFamily="34" charset="0"/>
                  <a:ea typeface="SamsungOne-400" panose="020B0503030303020204" pitchFamily="34" charset="0"/>
                </a:rPr>
                <a:t>4.1.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cài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đặt</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4.2.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thông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báo</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4.3. </a:t>
              </a:r>
              <a:r>
                <a:rPr lang="en-US" altLang="ko-KR" sz="1600" dirty="0" err="1">
                  <a:solidFill>
                    <a:srgbClr val="A6A6A6"/>
                  </a:solidFill>
                  <a:latin typeface="SamsungOne-400" panose="020B0503030303020204" pitchFamily="34" charset="0"/>
                  <a:ea typeface="SamsungOne-400" panose="020B0503030303020204" pitchFamily="34" charset="0"/>
                </a:rPr>
                <a:t>Sử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dụng</a:t>
              </a:r>
              <a:r>
                <a:rPr lang="en-US" altLang="ko-KR" sz="1600" dirty="0">
                  <a:solidFill>
                    <a:srgbClr val="A6A6A6"/>
                  </a:solidFill>
                  <a:latin typeface="SamsungOne-400" panose="020B0503030303020204" pitchFamily="34" charset="0"/>
                  <a:ea typeface="SamsungOne-400" panose="020B0503030303020204" pitchFamily="34" charset="0"/>
                </a:rPr>
                <a:t> Async-Await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promises để async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không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đồng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bộ</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4.4. </a:t>
              </a:r>
              <a:r>
                <a:rPr lang="vi-VN" altLang="ko-KR" sz="1600" dirty="0">
                  <a:solidFill>
                    <a:srgbClr val="A6A6A6"/>
                  </a:solidFill>
                  <a:latin typeface="SamsungOne-400" panose="020B0503030303020204" pitchFamily="34" charset="0"/>
                  <a:ea typeface="SamsungOne-400" panose="020B0503030303020204" pitchFamily="34" charset="0"/>
                </a:rPr>
                <a:t>Chỉ sử dụng đối tượng Lỗi tích hợp</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4.5. </a:t>
              </a:r>
              <a:r>
                <a:rPr lang="en-US" altLang="ko-KR" sz="1600" dirty="0" err="1">
                  <a:solidFill>
                    <a:srgbClr val="A6A6A6"/>
                  </a:solidFill>
                  <a:latin typeface="SamsungOne-400" panose="020B0503030303020204" pitchFamily="34" charset="0"/>
                  <a:ea typeface="SamsungOne-400" panose="020B0503030303020204" pitchFamily="34" charset="0"/>
                </a:rPr>
                <a:t>Phân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biệt</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vận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hành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viên</a:t>
              </a:r>
              <a:endParaRPr lang="en-US" altLang="ko-KR" sz="1600" dirty="0">
                <a:solidFill>
                  <a:srgbClr val="A6A6A6"/>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0681E28B-E00D-4ED4-9608-C5F81EE8C538}"/>
                </a:ext>
              </a:extLst>
            </p:cNvPr>
            <p:cNvSpPr/>
            <p:nvPr/>
          </p:nvSpPr>
          <p:spPr>
            <a:xfrm>
              <a:off x="5162250" y="3759433"/>
              <a:ext cx="3897300"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4.6.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trung</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4.7. </a:t>
              </a:r>
              <a:r>
                <a:rPr lang="vi-VN" altLang="ko-KR" sz="1600" dirty="0">
                  <a:solidFill>
                    <a:srgbClr val="A6A6A6"/>
                  </a:solidFill>
                  <a:latin typeface="SamsungOne-400" panose="020B0503030303020204" pitchFamily="34" charset="0"/>
                  <a:ea typeface="SamsungOne-400" panose="020B0503030303020204" pitchFamily="34" charset="0"/>
                </a:rPr>
                <a:t>Sử dụng trình ghi nhật ký </a:t>
              </a:r>
              <a:r>
                <a:rPr lang="en-US" altLang="ko-KR" sz="1600" dirty="0" err="1">
                  <a:solidFill>
                    <a:srgbClr val="A6A6A6"/>
                  </a:solidFill>
                  <a:latin typeface="SamsungOne-400" panose="020B0503030303020204" pitchFamily="34" charset="0"/>
                  <a:ea typeface="SamsungOne-400" panose="020B0503030303020204" pitchFamily="34" charset="0"/>
                </a:rPr>
                <a:t>cập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nhật</a:t>
              </a:r>
              <a:r>
                <a:rPr lang="en-US" altLang="ko-KR" sz="1600" dirty="0">
                  <a:solidFill>
                    <a:srgbClr val="A6A6A6"/>
                  </a:solidFill>
                  <a:latin typeface="SamsungOne-400" panose="020B0503030303020204" pitchFamily="34" charset="0"/>
                  <a:ea typeface="SamsungOne-400" panose="020B0503030303020204" pitchFamily="34" charset="0"/>
                </a:rPr>
                <a:t> </a:t>
              </a:r>
              <a:r>
                <a:rPr lang="vi-VN" altLang="ko-KR" sz="1600" dirty="0">
                  <a:solidFill>
                    <a:srgbClr val="A6A6A6"/>
                  </a:solidFill>
                  <a:latin typeface="SamsungOne-400" panose="020B0503030303020204" pitchFamily="34" charset="0"/>
                  <a:ea typeface="SamsungOne-400" panose="020B0503030303020204" pitchFamily="34" charset="0"/>
                </a:rPr>
                <a:t>để tăng khả năng hiển thị lỗi</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4.8. </a:t>
              </a:r>
              <a:r>
                <a:rPr kumimoji="1" lang="vi-VN" altLang="ko-KR" sz="1600" dirty="0">
                  <a:solidFill>
                    <a:prstClr val="black">
                      <a:lumMod val="75000"/>
                      <a:lumOff val="25000"/>
                    </a:prstClr>
                  </a:solidFill>
                  <a:latin typeface="SamsungOne-700" panose="020B0803030303020204" pitchFamily="34" charset="0"/>
                  <a:ea typeface="SamsungOne-700" panose="020B0803030303020204" pitchFamily="34" charset="0"/>
                </a:rPr>
                <a:t>Nắm bắt các chỉ lệnh promises chưa được xử lý</a:t>
              </a:r>
              <a:endPar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4.9. </a:t>
              </a:r>
              <a:r>
                <a:rPr lang="vi-VN" altLang="ko-KR" sz="1600" dirty="0">
                  <a:solidFill>
                    <a:srgbClr val="A6A6A6"/>
                  </a:solidFill>
                  <a:latin typeface="SamsungOne-400" panose="020B0503030303020204" pitchFamily="34" charset="0"/>
                  <a:ea typeface="SamsungOne-400" panose="020B0503030303020204" pitchFamily="34" charset="0"/>
                </a:rPr>
                <a:t>Thất bại nhanh chóng, xác thực các đối số bằng thư viện chuyên dụng</a:t>
              </a:r>
              <a:endParaRPr lang="en-US" altLang="ko-KR" sz="1600" dirty="0">
                <a:solidFill>
                  <a:srgbClr val="A6A6A6"/>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41940808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4.8.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Nắm bắt các chỉ lệnh promises chưa được xử lý</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6" name="직사각형 5">
            <a:extLst>
              <a:ext uri="{FF2B5EF4-FFF2-40B4-BE49-F238E27FC236}">
                <a16:creationId xmlns:a16="http://schemas.microsoft.com/office/drawing/2014/main" id="{4433EBEC-F53C-4EBD-8E67-C0B073DA2F5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Từ chối </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Promise </a:t>
            </a:r>
            <a:r>
              <a:rPr lang="vi-VN"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chưa được xử lý</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7" name="직사각형 6">
            <a:extLst>
              <a:ext uri="{FF2B5EF4-FFF2-40B4-BE49-F238E27FC236}">
                <a16:creationId xmlns:a16="http://schemas.microsoft.com/office/drawing/2014/main" id="{39294294-BF16-4F58-B0D5-EB6B7A9B3E35}"/>
              </a:ext>
            </a:extLst>
          </p:cNvPr>
          <p:cNvSpPr/>
          <p:nvPr/>
        </p:nvSpPr>
        <p:spPr>
          <a:xfrm>
            <a:off x="580388" y="1944537"/>
            <a:ext cx="8619175" cy="3226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Nói </a:t>
            </a:r>
            <a:r>
              <a:rPr lang="en-US" altLang="ko-KR" sz="1400" dirty="0" err="1">
                <a:solidFill>
                  <a:schemeClr val="tx1"/>
                </a:solidFill>
                <a:latin typeface="SamsungOne-400" panose="020B0503030303020204" pitchFamily="34" charset="0"/>
                <a:ea typeface="SamsungOne-400" panose="020B0503030303020204" pitchFamily="34" charset="0"/>
              </a:rPr>
              <a:t>chung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Node.js/Express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trong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hứa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dù</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trong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.then,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callbacks hay catch blocks.</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Đáng ngạc nhiên là các lỗi được đưa ra ở những nơi này không được xử lý bởi trình xử lý sự kiện Ngoại lệ và biến mất, trừ khi nhà phát triển nhớ thêm mệnh đề </a:t>
            </a:r>
            <a:r>
              <a:rPr lang="vi-VN" altLang="ko-KR" sz="1400" dirty="0">
                <a:solidFill>
                  <a:srgbClr val="0033FF"/>
                </a:solidFill>
                <a:latin typeface="SamsungOne-400" panose="020B0503030303020204" pitchFamily="34" charset="0"/>
                <a:ea typeface="SamsungOne-400" panose="020B0503030303020204" pitchFamily="34" charset="0"/>
              </a:rPr>
              <a:t>.catch</a:t>
            </a:r>
            <a:r>
              <a:rPr lang="vi-VN" altLang="ko-KR" sz="1400" dirty="0">
                <a:solidFill>
                  <a:schemeClr val="tx1"/>
                </a:solidFill>
                <a:latin typeface="SamsungOne-400" panose="020B0503030303020204" pitchFamily="34" charset="0"/>
                <a:ea typeface="SamsungOne-400" panose="020B0503030303020204" pitchFamily="34" charset="0"/>
              </a:rPr>
              <a:t>.</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phiên bản gần đây của Node đã thêm thông báo cảnh báo khi hiển thị từ chối chưa được xử lý. Mặc dù điều này có thể giúp bạn nhận thấy khi có sự cố xảy ra, nhưng rõ ràng đó không phải là phương pháp xử lý lỗi phù hợp.</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Một giải pháp đơn giản là chuyển hướng đến trình xử lý lỗi tập trung mà không quên thêm mệnh đề </a:t>
            </a:r>
            <a:r>
              <a:rPr lang="vi-VN" altLang="ko-KR" sz="1400" dirty="0">
                <a:solidFill>
                  <a:srgbClr val="0033FF"/>
                </a:solidFill>
                <a:latin typeface="SamsungOne-400" panose="020B0503030303020204" pitchFamily="34" charset="0"/>
                <a:ea typeface="SamsungOne-400" panose="020B0503030303020204" pitchFamily="34" charset="0"/>
              </a:rPr>
              <a:t>.catch </a:t>
            </a:r>
            <a:r>
              <a:rPr lang="vi-VN" altLang="ko-KR" sz="1400" dirty="0">
                <a:solidFill>
                  <a:schemeClr val="tx1"/>
                </a:solidFill>
                <a:latin typeface="SamsungOne-400" panose="020B0503030303020204" pitchFamily="34" charset="0"/>
                <a:ea typeface="SamsungOne-400" panose="020B0503030303020204" pitchFamily="34" charset="0"/>
              </a:rPr>
              <a:t>trong mỗi lệnh gọi chuỗi </a:t>
            </a:r>
            <a:r>
              <a:rPr lang="en-US" altLang="ko-KR" sz="1400" dirty="0">
                <a:solidFill>
                  <a:schemeClr val="tx1"/>
                </a:solidFill>
                <a:latin typeface="SamsungOne-400" panose="020B0503030303020204" pitchFamily="34" charset="0"/>
                <a:ea typeface="SamsungOne-400" panose="020B0503030303020204" pitchFamily="34" charset="0"/>
              </a:rPr>
              <a:t>promise</a:t>
            </a:r>
            <a:r>
              <a:rPr lang="vi-VN" altLang="ko-KR" sz="1400" dirty="0">
                <a:solidFill>
                  <a:schemeClr val="tx1"/>
                </a:solidFill>
                <a:latin typeface="SamsungOne-400" panose="020B0503030303020204" pitchFamily="34" charset="0"/>
                <a:ea typeface="SamsungOne-400" panose="020B0503030303020204" pitchFamily="34" charset="0"/>
              </a:rPr>
              <a:t>.</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Việc xây dựng một chiến lược xử lý lỗi dựa trên các nguyên tắc của nhà phát triển là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chắn</a:t>
            </a:r>
            <a:r>
              <a:rPr lang="vi-VN" altLang="ko-KR" sz="1400" dirty="0">
                <a:solidFill>
                  <a:schemeClr val="tx1"/>
                </a:solidFill>
                <a:latin typeface="SamsungOne-400" panose="020B0503030303020204" pitchFamily="34" charset="0"/>
                <a:ea typeface="SamsungOne-400" panose="020B0503030303020204" pitchFamily="34" charset="0"/>
              </a:rPr>
              <a:t>.</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Cân nhắc sử dụng 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án</a:t>
            </a:r>
            <a:r>
              <a:rPr lang="vi-VN" altLang="ko-KR" sz="1400" dirty="0">
                <a:solidFill>
                  <a:schemeClr val="tx1"/>
                </a:solidFill>
                <a:latin typeface="SamsungOne-400" panose="020B0503030303020204" pitchFamily="34" charset="0"/>
                <a:ea typeface="SamsungOne-400" panose="020B0503030303020204" pitchFamily="34" charset="0"/>
              </a:rPr>
              <a:t> dự phòng và đăng ký </a:t>
            </a:r>
            <a:r>
              <a:rPr lang="vi-VN" altLang="ko-KR" sz="1400" dirty="0">
                <a:solidFill>
                  <a:srgbClr val="0033FF"/>
                </a:solidFill>
                <a:latin typeface="SamsungOne-400" panose="020B0503030303020204" pitchFamily="34" charset="0"/>
                <a:ea typeface="SamsungOne-400" panose="020B0503030303020204" pitchFamily="34" charset="0"/>
              </a:rPr>
              <a:t>process.on('unhandledRejection', callback</a:t>
            </a:r>
            <a:r>
              <a:rPr lang="vi-VN" altLang="ko-KR" sz="1400" dirty="0">
                <a:solidFill>
                  <a:schemeClr val="tx1"/>
                </a:solidFill>
                <a:latin typeface="SamsungOne-400" panose="020B0503030303020204" pitchFamily="34" charset="0"/>
                <a:ea typeface="SamsungOne-400" panose="020B0503030303020204" pitchFamily="34" charset="0"/>
              </a:rPr>
              <a:t>). Điều này sẽ xử lý tất cả các lỗi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được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vi-VN" altLang="ko-KR" sz="1400" dirty="0">
                <a:solidFill>
                  <a:schemeClr val="tx1"/>
                </a:solidFill>
                <a:latin typeface="SamsungOne-400" panose="020B0503030303020204" pitchFamily="34" charset="0"/>
                <a:ea typeface="SamsungOne-400" panose="020B0503030303020204" pitchFamily="34" charset="0"/>
              </a:rPr>
              <a:t> nếu không được xử lý cục bộ.</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50443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triển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Cài đặt trình soạn thảo văn bản nguồn Brackets</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xuống</a:t>
            </a:r>
            <a:r>
              <a:rPr lang="en-US" altLang="ko-KR" sz="1400" dirty="0">
                <a:solidFill>
                  <a:schemeClr val="tx1"/>
                </a:solidFill>
                <a:latin typeface="SamsungOne-400" panose="020B0503030303020204" pitchFamily="34" charset="0"/>
                <a:ea typeface="SamsungOne-400" panose="020B0503030303020204" pitchFamily="34" charset="0"/>
              </a:rPr>
              <a:t> từ http://brackets.io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2314164" y="2367500"/>
            <a:ext cx="5289552" cy="3432690"/>
            <a:chOff x="2044699" y="2503489"/>
            <a:chExt cx="4870451" cy="3160712"/>
          </a:xfrm>
        </p:grpSpPr>
        <p:pic>
          <p:nvPicPr>
            <p:cNvPr id="14" name="그림 1">
              <a:extLst>
                <a:ext uri="{FF2B5EF4-FFF2-40B4-BE49-F238E27FC236}">
                  <a16:creationId xmlns:a16="http://schemas.microsoft.com/office/drawing/2014/main" id="{39C8B1D9-76F1-4E5C-90D0-5018DDEF5A02}"/>
                </a:ext>
              </a:extLst>
            </p:cNvPr>
            <p:cNvPicPr>
              <a:picLocks noChangeAspect="1"/>
            </p:cNvPicPr>
            <p:nvPr/>
          </p:nvPicPr>
          <p:blipFill rotWithShape="1">
            <a:blip r:embed="rId4">
              <a:extLst>
                <a:ext uri="{28A0092B-C50C-407E-A947-70E740481C1C}">
                  <a14:useLocalDpi xmlns:a14="http://schemas.microsoft.com/office/drawing/2010/main" val="0"/>
                </a:ext>
              </a:extLst>
            </a:blip>
            <a:srcRect l="531" t="786" r="554" b="705"/>
            <a:stretch/>
          </p:blipFill>
          <p:spPr bwMode="auto">
            <a:xfrm>
              <a:off x="2108200" y="2528888"/>
              <a:ext cx="4749800" cy="307639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723E5BA7-EEF6-4D4A-8E82-B13686975CCF}"/>
                </a:ext>
              </a:extLst>
            </p:cNvPr>
            <p:cNvSpPr/>
            <p:nvPr/>
          </p:nvSpPr>
          <p:spPr>
            <a:xfrm>
              <a:off x="2044699" y="2503489"/>
              <a:ext cx="4870451" cy="316071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13993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4.8.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Nắm bắt các chỉ lệnh promises chưa được xử lý</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39294294-BF16-4F58-B0D5-EB6B7A9B3E35}"/>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về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này </a:t>
            </a:r>
            <a:r>
              <a:rPr lang="en-US" altLang="ko-KR" sz="1400" dirty="0" err="1">
                <a:solidFill>
                  <a:schemeClr val="tx1"/>
                </a:solidFill>
                <a:latin typeface="SamsungOne-400" panose="020B0503030303020204" pitchFamily="34" charset="0"/>
                <a:ea typeface="SamsungOne-400" panose="020B0503030303020204" pitchFamily="34" charset="0"/>
              </a:rPr>
              <a:t>sẽ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bị bắt </a:t>
            </a:r>
            <a:r>
              <a:rPr lang="en-US" altLang="ko-KR" sz="1400" dirty="0" err="1">
                <a:solidFill>
                  <a:schemeClr val="tx1"/>
                </a:solidFill>
                <a:latin typeface="SamsungOne-400" panose="020B0503030303020204" pitchFamily="34" charset="0"/>
                <a:ea typeface="SamsungOne-400" panose="020B0503030303020204" pitchFamily="34" charset="0"/>
              </a:rPr>
              <a:t>bởi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nào (</a:t>
            </a:r>
            <a:r>
              <a:rPr lang="en-US" altLang="ko-KR" sz="1400" dirty="0" err="1">
                <a:solidFill>
                  <a:schemeClr val="tx1"/>
                </a:solidFill>
                <a:latin typeface="SamsungOne-400" panose="020B0503030303020204" pitchFamily="34" charset="0"/>
                <a:ea typeface="SamsungOne-400" panose="020B0503030303020204" pitchFamily="34" charset="0"/>
              </a:rPr>
              <a:t>ngoại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trừ</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unhandledRejection</a:t>
            </a:r>
            <a:r>
              <a:rPr lang="en-US" altLang="ko-KR" sz="1400" dirty="0">
                <a:solidFill>
                  <a:schemeClr val="tx1"/>
                </a:solidFill>
                <a:latin typeface="SamsungOne-400" panose="020B0503030303020204" pitchFamily="34" charset="0"/>
                <a:ea typeface="SamsungOne-400" panose="020B0503030303020204" pitchFamily="34" charset="0"/>
              </a:rPr>
              <a:t>)</a:t>
            </a:r>
          </a:p>
        </p:txBody>
      </p:sp>
      <p:pic>
        <p:nvPicPr>
          <p:cNvPr id="8" name="그림 7">
            <a:extLst>
              <a:ext uri="{FF2B5EF4-FFF2-40B4-BE49-F238E27FC236}">
                <a16:creationId xmlns:a16="http://schemas.microsoft.com/office/drawing/2014/main" id="{15E26B70-995F-441A-AC6C-6C3F7FB94C51}"/>
              </a:ext>
            </a:extLst>
          </p:cNvPr>
          <p:cNvPicPr>
            <a:picLocks noChangeAspect="1"/>
          </p:cNvPicPr>
          <p:nvPr/>
        </p:nvPicPr>
        <p:blipFill>
          <a:blip r:embed="rId4"/>
          <a:stretch>
            <a:fillRect/>
          </a:stretch>
        </p:blipFill>
        <p:spPr>
          <a:xfrm>
            <a:off x="580388" y="1962802"/>
            <a:ext cx="6389627" cy="1466198"/>
          </a:xfrm>
          <a:prstGeom prst="rect">
            <a:avLst/>
          </a:prstGeom>
        </p:spPr>
      </p:pic>
    </p:spTree>
    <p:extLst>
      <p:ext uri="{BB962C8B-B14F-4D97-AF65-F5344CB8AC3E}">
        <p14:creationId xmlns:p14="http://schemas.microsoft.com/office/powerpoint/2010/main" val="11745212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4.8.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Nắm bắt các chỉ lệnh promises chưa được xử lý</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7" name="직사각형 6">
            <a:extLst>
              <a:ext uri="{FF2B5EF4-FFF2-40B4-BE49-F238E27FC236}">
                <a16:creationId xmlns:a16="http://schemas.microsoft.com/office/drawing/2014/main" id="{39294294-BF16-4F58-B0D5-EB6B7A9B3E35}"/>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Ví dụ mã: Nắm bắt </a:t>
            </a:r>
            <a:r>
              <a:rPr lang="en-US" altLang="ko-KR" sz="1400" dirty="0">
                <a:solidFill>
                  <a:schemeClr val="tx1"/>
                </a:solidFill>
                <a:latin typeface="SamsungOne-400" panose="020B0503030303020204" pitchFamily="34" charset="0"/>
                <a:ea typeface="SamsungOne-400" panose="020B0503030303020204" pitchFamily="34" charset="0"/>
              </a:rPr>
              <a:t>Promises </a:t>
            </a:r>
            <a:r>
              <a:rPr lang="vi-VN" altLang="ko-KR" sz="1400" dirty="0">
                <a:solidFill>
                  <a:schemeClr val="tx1"/>
                </a:solidFill>
                <a:latin typeface="SamsungOne-400" panose="020B0503030303020204" pitchFamily="34" charset="0"/>
                <a:ea typeface="SamsungOne-400" panose="020B0503030303020204" pitchFamily="34" charset="0"/>
              </a:rPr>
              <a:t>chưa được giải quyết và bị từ chối</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6" name="그림 5">
            <a:extLst>
              <a:ext uri="{FF2B5EF4-FFF2-40B4-BE49-F238E27FC236}">
                <a16:creationId xmlns:a16="http://schemas.microsoft.com/office/drawing/2014/main" id="{69CA58D5-2192-4B0E-8CE0-E304C6E434C3}"/>
              </a:ext>
            </a:extLst>
          </p:cNvPr>
          <p:cNvPicPr>
            <a:picLocks noChangeAspect="1"/>
          </p:cNvPicPr>
          <p:nvPr/>
        </p:nvPicPr>
        <p:blipFill>
          <a:blip r:embed="rId4"/>
          <a:stretch>
            <a:fillRect/>
          </a:stretch>
        </p:blipFill>
        <p:spPr>
          <a:xfrm>
            <a:off x="558800" y="1864701"/>
            <a:ext cx="5431016" cy="3917823"/>
          </a:xfrm>
          <a:prstGeom prst="rect">
            <a:avLst/>
          </a:prstGeom>
        </p:spPr>
      </p:pic>
    </p:spTree>
    <p:extLst>
      <p:ext uri="{BB962C8B-B14F-4D97-AF65-F5344CB8AC3E}">
        <p14:creationId xmlns:p14="http://schemas.microsoft.com/office/powerpoint/2010/main" val="27902164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Xử</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lý</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lỗi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và</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khắc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phục</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sự</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cố</a:t>
            </a:r>
            <a:endPar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4.</a:t>
            </a:r>
          </a:p>
        </p:txBody>
      </p:sp>
      <p:grpSp>
        <p:nvGrpSpPr>
          <p:cNvPr id="7" name="그룹 6">
            <a:extLst>
              <a:ext uri="{FF2B5EF4-FFF2-40B4-BE49-F238E27FC236}">
                <a16:creationId xmlns:a16="http://schemas.microsoft.com/office/drawing/2014/main" id="{9E4AD98B-3303-4DF5-B2F5-FCFA740CEA59}"/>
              </a:ext>
            </a:extLst>
          </p:cNvPr>
          <p:cNvGrpSpPr/>
          <p:nvPr/>
        </p:nvGrpSpPr>
        <p:grpSpPr>
          <a:xfrm>
            <a:off x="1054112" y="3759433"/>
            <a:ext cx="8005438" cy="2575064"/>
            <a:chOff x="1054112" y="3759433"/>
            <a:chExt cx="8005438" cy="2575064"/>
          </a:xfrm>
        </p:grpSpPr>
        <p:sp>
          <p:nvSpPr>
            <p:cNvPr id="8" name="직사각형 7">
              <a:extLst>
                <a:ext uri="{FF2B5EF4-FFF2-40B4-BE49-F238E27FC236}">
                  <a16:creationId xmlns:a16="http://schemas.microsoft.com/office/drawing/2014/main" id="{7A854393-856E-4C90-9D2F-C4340C56D881}"/>
                </a:ext>
              </a:extLst>
            </p:cNvPr>
            <p:cNvSpPr/>
            <p:nvPr/>
          </p:nvSpPr>
          <p:spPr>
            <a:xfrm>
              <a:off x="1054112" y="3759433"/>
              <a:ext cx="3897300" cy="2575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1600" dirty="0">
                  <a:solidFill>
                    <a:srgbClr val="A6A6A6"/>
                  </a:solidFill>
                  <a:latin typeface="SamsungOne-400" panose="020B0503030303020204" pitchFamily="34" charset="0"/>
                  <a:ea typeface="SamsungOne-400" panose="020B0503030303020204" pitchFamily="34" charset="0"/>
                </a:rPr>
                <a:t>4.1.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cài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đặt</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4.2. </a:t>
              </a:r>
              <a:r>
                <a:rPr lang="en-US" altLang="ko-KR" sz="1600" dirty="0" err="1">
                  <a:solidFill>
                    <a:srgbClr val="A6A6A6"/>
                  </a:solidFill>
                  <a:latin typeface="SamsungOne-400" panose="020B0503030303020204" pitchFamily="34" charset="0"/>
                  <a:ea typeface="SamsungOne-400" panose="020B0503030303020204" pitchFamily="34" charset="0"/>
                </a:rPr>
                <a:t>Các</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phổ</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biến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nhất</a:t>
              </a:r>
              <a:r>
                <a:rPr lang="en-US" altLang="ko-KR" sz="1600" dirty="0">
                  <a:solidFill>
                    <a:srgbClr val="A6A6A6"/>
                  </a:solidFill>
                  <a:latin typeface="SamsungOne-400" panose="020B0503030303020204" pitchFamily="34" charset="0"/>
                  <a:ea typeface="SamsungOne-400" panose="020B0503030303020204" pitchFamily="34" charset="0"/>
                </a:rPr>
                <a:t> về </a:t>
              </a:r>
              <a:r>
                <a:rPr lang="en-US" altLang="ko-KR" sz="1600" dirty="0" err="1">
                  <a:solidFill>
                    <a:srgbClr val="A6A6A6"/>
                  </a:solidFill>
                  <a:latin typeface="SamsungOne-400" panose="020B0503030303020204" pitchFamily="34" charset="0"/>
                  <a:ea typeface="SamsungOne-400" panose="020B0503030303020204" pitchFamily="34" charset="0"/>
                </a:rPr>
                <a:t>thông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báo</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4.3. </a:t>
              </a:r>
              <a:r>
                <a:rPr lang="en-US" altLang="ko-KR" sz="1600" dirty="0" err="1">
                  <a:solidFill>
                    <a:srgbClr val="A6A6A6"/>
                  </a:solidFill>
                  <a:latin typeface="SamsungOne-400" panose="020B0503030303020204" pitchFamily="34" charset="0"/>
                  <a:ea typeface="SamsungOne-400" panose="020B0503030303020204" pitchFamily="34" charset="0"/>
                </a:rPr>
                <a:t>Sử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dụng</a:t>
              </a:r>
              <a:r>
                <a:rPr lang="en-US" altLang="ko-KR" sz="1600" dirty="0">
                  <a:solidFill>
                    <a:srgbClr val="A6A6A6"/>
                  </a:solidFill>
                  <a:latin typeface="SamsungOne-400" panose="020B0503030303020204" pitchFamily="34" charset="0"/>
                  <a:ea typeface="SamsungOne-400" panose="020B0503030303020204" pitchFamily="34" charset="0"/>
                </a:rPr>
                <a:t> Async-Await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promises để async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không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đồng</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bộ</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4.4. </a:t>
              </a:r>
              <a:r>
                <a:rPr lang="vi-VN" altLang="ko-KR" sz="1600" dirty="0">
                  <a:solidFill>
                    <a:srgbClr val="A6A6A6"/>
                  </a:solidFill>
                  <a:latin typeface="SamsungOne-400" panose="020B0503030303020204" pitchFamily="34" charset="0"/>
                  <a:ea typeface="SamsungOne-400" panose="020B0503030303020204" pitchFamily="34" charset="0"/>
                </a:rPr>
                <a:t>Chỉ sử dụng đối tượng Lỗi tích hợp</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4.5. </a:t>
              </a:r>
              <a:r>
                <a:rPr lang="en-US" altLang="ko-KR" sz="1600" dirty="0" err="1">
                  <a:solidFill>
                    <a:srgbClr val="A6A6A6"/>
                  </a:solidFill>
                  <a:latin typeface="SamsungOne-400" panose="020B0503030303020204" pitchFamily="34" charset="0"/>
                  <a:ea typeface="SamsungOne-400" panose="020B0503030303020204" pitchFamily="34" charset="0"/>
                </a:rPr>
                <a:t>Phân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biệt</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vận</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hành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và</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trình</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viên</a:t>
              </a:r>
              <a:endParaRPr lang="en-US" altLang="ko-KR" sz="1600" dirty="0">
                <a:solidFill>
                  <a:srgbClr val="A6A6A6"/>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EC71DBFA-E698-490B-A4AA-56A39FD20B1C}"/>
                </a:ext>
              </a:extLst>
            </p:cNvPr>
            <p:cNvSpPr/>
            <p:nvPr/>
          </p:nvSpPr>
          <p:spPr>
            <a:xfrm>
              <a:off x="5162250" y="3759433"/>
              <a:ext cx="3897300"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4.6. </a:t>
              </a:r>
              <a:r>
                <a:rPr lang="en-US" altLang="ko-KR" sz="1600" dirty="0" err="1">
                  <a:solidFill>
                    <a:srgbClr val="A6A6A6"/>
                  </a:solidFill>
                  <a:latin typeface="SamsungOne-400" panose="020B0503030303020204" pitchFamily="34" charset="0"/>
                  <a:ea typeface="SamsungOne-400" panose="020B0503030303020204" pitchFamily="34" charset="0"/>
                </a:rPr>
                <a:t>Xử</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lý</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lỗi</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trung</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4.7. </a:t>
              </a:r>
              <a:r>
                <a:rPr lang="vi-VN" altLang="ko-KR" sz="1600" dirty="0">
                  <a:solidFill>
                    <a:srgbClr val="A6A6A6"/>
                  </a:solidFill>
                  <a:latin typeface="SamsungOne-400" panose="020B0503030303020204" pitchFamily="34" charset="0"/>
                  <a:ea typeface="SamsungOne-400" panose="020B0503030303020204" pitchFamily="34" charset="0"/>
                </a:rPr>
                <a:t>Sử dụng trình ghi nhật ký </a:t>
              </a:r>
              <a:r>
                <a:rPr lang="en-US" altLang="ko-KR" sz="1600" dirty="0" err="1">
                  <a:solidFill>
                    <a:srgbClr val="A6A6A6"/>
                  </a:solidFill>
                  <a:latin typeface="SamsungOne-400" panose="020B0503030303020204" pitchFamily="34" charset="0"/>
                  <a:ea typeface="SamsungOne-400" panose="020B0503030303020204" pitchFamily="34" charset="0"/>
                </a:rPr>
                <a:t>cập</a:t>
              </a:r>
              <a:r>
                <a:rPr lang="en-US" altLang="ko-KR" sz="1600" dirty="0">
                  <a:solidFill>
                    <a:srgbClr val="A6A6A6"/>
                  </a:solidFill>
                  <a:latin typeface="SamsungOne-400" panose="020B0503030303020204" pitchFamily="34" charset="0"/>
                  <a:ea typeface="SamsungOne-400" panose="020B0503030303020204" pitchFamily="34" charset="0"/>
                </a:rPr>
                <a:t> </a:t>
              </a:r>
              <a:r>
                <a:rPr lang="en-US" altLang="ko-KR" sz="1600" dirty="0" err="1">
                  <a:solidFill>
                    <a:srgbClr val="A6A6A6"/>
                  </a:solidFill>
                  <a:latin typeface="SamsungOne-400" panose="020B0503030303020204" pitchFamily="34" charset="0"/>
                  <a:ea typeface="SamsungOne-400" panose="020B0503030303020204" pitchFamily="34" charset="0"/>
                </a:rPr>
                <a:t>nhật</a:t>
              </a:r>
              <a:r>
                <a:rPr lang="en-US" altLang="ko-KR" sz="1600" dirty="0">
                  <a:solidFill>
                    <a:srgbClr val="A6A6A6"/>
                  </a:solidFill>
                  <a:latin typeface="SamsungOne-400" panose="020B0503030303020204" pitchFamily="34" charset="0"/>
                  <a:ea typeface="SamsungOne-400" panose="020B0503030303020204" pitchFamily="34" charset="0"/>
                </a:rPr>
                <a:t> </a:t>
              </a:r>
              <a:r>
                <a:rPr lang="vi-VN" altLang="ko-KR" sz="1600" dirty="0">
                  <a:solidFill>
                    <a:srgbClr val="A6A6A6"/>
                  </a:solidFill>
                  <a:latin typeface="SamsungOne-400" panose="020B0503030303020204" pitchFamily="34" charset="0"/>
                  <a:ea typeface="SamsungOne-400" panose="020B0503030303020204" pitchFamily="34" charset="0"/>
                </a:rPr>
                <a:t>để tăng khả năng hiển thị lỗi</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1600" dirty="0">
                  <a:solidFill>
                    <a:srgbClr val="A6A6A6"/>
                  </a:solidFill>
                  <a:latin typeface="SamsungOne-400" panose="020B0503030303020204" pitchFamily="34" charset="0"/>
                  <a:ea typeface="SamsungOne-400" panose="020B0503030303020204" pitchFamily="34" charset="0"/>
                </a:rPr>
                <a:t>4.8. </a:t>
              </a:r>
              <a:r>
                <a:rPr lang="vi-VN" altLang="ko-KR" sz="1600" dirty="0">
                  <a:solidFill>
                    <a:srgbClr val="A6A6A6"/>
                  </a:solidFill>
                  <a:latin typeface="SamsungOne-400" panose="020B0503030303020204" pitchFamily="34" charset="0"/>
                  <a:ea typeface="SamsungOne-400" panose="020B0503030303020204" pitchFamily="34" charset="0"/>
                </a:rPr>
                <a:t>Nắm bắt các chỉ lệnh promises chưa được xử lý</a:t>
              </a:r>
              <a:endParaRPr lang="en-US" altLang="ko-KR" sz="16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rPr>
                <a:t>4.9. </a:t>
              </a:r>
              <a:r>
                <a:rPr kumimoji="1" lang="vi-VN" altLang="ko-KR" sz="1600" dirty="0">
                  <a:solidFill>
                    <a:prstClr val="black">
                      <a:lumMod val="75000"/>
                      <a:lumOff val="25000"/>
                    </a:prstClr>
                  </a:solidFill>
                  <a:latin typeface="SamsungOne-700" panose="020B0803030303020204" pitchFamily="34" charset="0"/>
                  <a:ea typeface="SamsungOne-700" panose="020B0803030303020204" pitchFamily="34" charset="0"/>
                </a:rPr>
                <a:t>Thất bại nhanh chóng, xác thực các đối số bằng thư viện chuyên dụng</a:t>
              </a:r>
              <a:endParaRPr kumimoji="1" lang="en-US" altLang="ko-KR" sz="1600" dirty="0">
                <a:solidFill>
                  <a:prstClr val="black">
                    <a:lumMod val="75000"/>
                    <a:lumOff val="25000"/>
                  </a:prstClr>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39185997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4.9.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Thất bại nhanh chóng, xác thực các đối số bằng thư viện chuyên dụng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8" name="직사각형 7">
            <a:extLst>
              <a:ext uri="{FF2B5EF4-FFF2-40B4-BE49-F238E27FC236}">
                <a16:creationId xmlns:a16="http://schemas.microsoft.com/office/drawing/2014/main" id="{0A7C87F0-6F9A-4478-B122-25EAF4F7EF6C}"/>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Để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tránh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các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lỗi</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ẩn</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8">
            <a:extLst>
              <a:ext uri="{FF2B5EF4-FFF2-40B4-BE49-F238E27FC236}">
                <a16:creationId xmlns:a16="http://schemas.microsoft.com/office/drawing/2014/main" id="{D9884FC4-F3F6-4F8A-8416-83C5274B1CB0}"/>
              </a:ext>
            </a:extLst>
          </p:cNvPr>
          <p:cNvSpPr/>
          <p:nvPr/>
        </p:nvSpPr>
        <p:spPr>
          <a:xfrm>
            <a:off x="580388" y="1944537"/>
            <a:ext cx="8619175" cy="3011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Tất cả chúng ta đều biết tầm quan trọng của việc kiểm tra các đối số và nhanh chóng thất bại để tránh các lỗi ẩn (xem ví dụ về mã </a:t>
            </a:r>
            <a:r>
              <a:rPr lang="en-US" altLang="ko-KR" sz="1400" dirty="0">
                <a:solidFill>
                  <a:schemeClr val="tx1"/>
                </a:solidFill>
                <a:latin typeface="SamsungOne-400" panose="020B0503030303020204" pitchFamily="34" charset="0"/>
                <a:ea typeface="SamsungOne-400" panose="020B0503030303020204" pitchFamily="34" charset="0"/>
              </a:rPr>
              <a:t>anti-pattern </a:t>
            </a:r>
            <a:r>
              <a:rPr lang="vi-VN" altLang="ko-KR" sz="1400" dirty="0">
                <a:solidFill>
                  <a:schemeClr val="tx1"/>
                </a:solidFill>
                <a:latin typeface="SamsungOne-400" panose="020B0503030303020204" pitchFamily="34" charset="0"/>
                <a:ea typeface="SamsungOne-400" panose="020B0503030303020204" pitchFamily="34" charset="0"/>
              </a:rPr>
              <a:t>bên dưới).</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hãy</a:t>
            </a:r>
            <a:r>
              <a:rPr lang="en-US" altLang="ko-KR" sz="1400" dirty="0">
                <a:solidFill>
                  <a:schemeClr val="tx1"/>
                </a:solidFill>
                <a:latin typeface="SamsungOne-400" panose="020B0503030303020204" pitchFamily="34" charset="0"/>
                <a:ea typeface="SamsungOne-400" panose="020B0503030303020204" pitchFamily="34" charset="0"/>
              </a:rPr>
              <a:t> đọc về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rõ</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ràng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phòng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thủ</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Trên thực tế, chúng ta có xu hướng tránh điều này vì những phiền toái khi mã hóa (ví dụ: nghĩ đến việc xác thực các đối tượng JSON phân cấp với các trường như email và ngày tháng) – Các thư viện như Joi và Trình xác thực biến nhiệm vụ tẻ nhạt này trở nên dễ dàng.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Lập trình phòng thủ là một cách tiếp cận để cải thiện phần mềm và mã nguồn của nó về chất lượng chung, giảm số lỗi và sự cố phần mềm.</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Làm cho mã nguồn dễ hiểu – Mã nguồn phải dễ đọc và dễ hiểu để được kiểm tra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dịch</a:t>
            </a:r>
            <a:r>
              <a:rPr lang="vi-VN" altLang="ko-KR" sz="1400" dirty="0">
                <a:solidFill>
                  <a:schemeClr val="tx1"/>
                </a:solidFill>
                <a:latin typeface="SamsungOne-400" panose="020B0503030303020204" pitchFamily="34" charset="0"/>
                <a:ea typeface="SamsungOne-400" panose="020B0503030303020204" pitchFamily="34" charset="0"/>
              </a:rPr>
              <a:t>.</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Nó đảm bảo rằng phần mềm hoạt động theo cách có thể dự đoán được bất chấp hành động của người dùng hoặc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đưa</a:t>
            </a:r>
            <a:r>
              <a:rPr lang="vi-VN" altLang="ko-KR" sz="1400" dirty="0">
                <a:solidFill>
                  <a:schemeClr val="tx1"/>
                </a:solidFill>
                <a:latin typeface="SamsungOne-400" panose="020B0503030303020204" pitchFamily="34" charset="0"/>
                <a:ea typeface="SamsungOne-400" panose="020B0503030303020204" pitchFamily="34" charset="0"/>
              </a:rPr>
              <a:t> vào </a:t>
            </a:r>
            <a:r>
              <a:rPr lang="en-US" altLang="ko-KR" sz="1400" dirty="0" err="1">
                <a:solidFill>
                  <a:schemeClr val="tx1"/>
                </a:solidFill>
                <a:latin typeface="SamsungOne-400" panose="020B0503030303020204" pitchFamily="34" charset="0"/>
                <a:ea typeface="SamsungOne-400" panose="020B0503030303020204" pitchFamily="34" charset="0"/>
              </a:rPr>
              <a:t>ngoài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kiến</a:t>
            </a:r>
            <a:r>
              <a:rPr lang="vi-VN" altLang="ko-KR" sz="1400" dirty="0">
                <a:solidFill>
                  <a:schemeClr val="tx1"/>
                </a:solidFill>
                <a:latin typeface="SamsungOne-400" panose="020B0503030303020204" pitchFamily="34" charset="0"/>
                <a:ea typeface="SamsungOne-400" panose="020B0503030303020204" pitchFamily="34" charset="0"/>
              </a:rPr>
              <a:t>.</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9355199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4.9.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Thất bại nhanh chóng, xác thực các đối số bằng thư viện chuyên dụng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9" name="직사각형 8">
            <a:extLst>
              <a:ext uri="{FF2B5EF4-FFF2-40B4-BE49-F238E27FC236}">
                <a16:creationId xmlns:a16="http://schemas.microsoft.com/office/drawing/2014/main" id="{D9884FC4-F3F6-4F8A-8416-83C5274B1CB0}"/>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về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 vào JSON </a:t>
            </a:r>
            <a:r>
              <a:rPr lang="en-US" altLang="ko-KR" sz="1400" dirty="0" err="1">
                <a:solidFill>
                  <a:schemeClr val="tx1"/>
                </a:solidFill>
                <a:latin typeface="SamsungOne-400" panose="020B0503030303020204" pitchFamily="34" charset="0"/>
                <a:ea typeface="SamsungOne-400" panose="020B0503030303020204" pitchFamily="34" charset="0"/>
              </a:rPr>
              <a:t>phức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'Joi'</a:t>
            </a:r>
          </a:p>
        </p:txBody>
      </p:sp>
      <p:pic>
        <p:nvPicPr>
          <p:cNvPr id="6" name="그림 5">
            <a:extLst>
              <a:ext uri="{FF2B5EF4-FFF2-40B4-BE49-F238E27FC236}">
                <a16:creationId xmlns:a16="http://schemas.microsoft.com/office/drawing/2014/main" id="{B711BF6E-B004-4625-9220-B97A688FA571}"/>
              </a:ext>
            </a:extLst>
          </p:cNvPr>
          <p:cNvPicPr>
            <a:picLocks noChangeAspect="1"/>
          </p:cNvPicPr>
          <p:nvPr/>
        </p:nvPicPr>
        <p:blipFill>
          <a:blip r:embed="rId4"/>
          <a:stretch>
            <a:fillRect/>
          </a:stretch>
        </p:blipFill>
        <p:spPr>
          <a:xfrm>
            <a:off x="558800" y="1964680"/>
            <a:ext cx="5428950" cy="3157052"/>
          </a:xfrm>
          <a:prstGeom prst="rect">
            <a:avLst/>
          </a:prstGeom>
        </p:spPr>
      </p:pic>
    </p:spTree>
    <p:extLst>
      <p:ext uri="{BB962C8B-B14F-4D97-AF65-F5344CB8AC3E}">
        <p14:creationId xmlns:p14="http://schemas.microsoft.com/office/powerpoint/2010/main" val="10053002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715624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4.9. </a:t>
            </a: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Thất bại nhanh chóng, xác thực các đối số bằng thư viện chuyên dụng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04</a:t>
            </a:r>
          </a:p>
        </p:txBody>
      </p:sp>
      <p:sp>
        <p:nvSpPr>
          <p:cNvPr id="9" name="직사각형 8">
            <a:extLst>
              <a:ext uri="{FF2B5EF4-FFF2-40B4-BE49-F238E27FC236}">
                <a16:creationId xmlns:a16="http://schemas.microsoft.com/office/drawing/2014/main" id="{D9884FC4-F3F6-4F8A-8416-83C5274B1CB0}"/>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Anti-pattern: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có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dẫn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chịu</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7" name="그림 6">
            <a:extLst>
              <a:ext uri="{FF2B5EF4-FFF2-40B4-BE49-F238E27FC236}">
                <a16:creationId xmlns:a16="http://schemas.microsoft.com/office/drawing/2014/main" id="{646B6742-50A1-4CF2-912E-F8E3858596DB}"/>
              </a:ext>
            </a:extLst>
          </p:cNvPr>
          <p:cNvPicPr>
            <a:picLocks noChangeAspect="1"/>
          </p:cNvPicPr>
          <p:nvPr/>
        </p:nvPicPr>
        <p:blipFill>
          <a:blip r:embed="rId4"/>
          <a:stretch>
            <a:fillRect/>
          </a:stretch>
        </p:blipFill>
        <p:spPr>
          <a:xfrm>
            <a:off x="558800" y="1959409"/>
            <a:ext cx="6384925" cy="2963301"/>
          </a:xfrm>
          <a:prstGeom prst="rect">
            <a:avLst/>
          </a:prstGeom>
        </p:spPr>
      </p:pic>
    </p:spTree>
    <p:extLst>
      <p:ext uri="{BB962C8B-B14F-4D97-AF65-F5344CB8AC3E}">
        <p14:creationId xmlns:p14="http://schemas.microsoft.com/office/powerpoint/2010/main" val="18680435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86" y="1099"/>
            <a:ext cx="9899652" cy="6855802"/>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dirty="0">
                <a:solidFill>
                  <a:prstClr val="white"/>
                </a:solidFill>
                <a:latin typeface="SamsungOne-400" panose="020B0503030303020204" pitchFamily="34" charset="0"/>
                <a:ea typeface="맑은 고딕" panose="020B0503020000020004" pitchFamily="50" charset="-127"/>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892042"/>
              <a:ext cx="8398097" cy="846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a:r>
                <a:rPr lang="en-US" altLang="ko-KR" sz="5498" dirty="0" err="1">
                  <a:solidFill>
                    <a:prstClr val="white"/>
                  </a:solidFill>
                  <a:latin typeface="iCiel Samsung Sharp Sans Regula" pitchFamily="2" charset="0"/>
                  <a:ea typeface="iCiel Samsung Sharp Sans Regula" pitchFamily="2" charset="0"/>
                  <a:cs typeface="iCiel Samsung Sharp Sans Regula" pitchFamily="2" charset="0"/>
                </a:rPr>
                <a:t>Kết</a:t>
              </a:r>
              <a:r>
                <a:rPr lang="en-US" altLang="ko-KR" sz="5498" dirty="0">
                  <a:solidFill>
                    <a:prstClr val="white"/>
                  </a:solidFill>
                  <a:latin typeface="iCiel Samsung Sharp Sans Regula" pitchFamily="2" charset="0"/>
                  <a:ea typeface="iCiel Samsung Sharp Sans Regula" pitchFamily="2" charset="0"/>
                  <a:cs typeface="iCiel Samsung Sharp Sans Regula" pitchFamily="2" charset="0"/>
                </a:rPr>
                <a:t> </a:t>
              </a:r>
              <a:r>
                <a:rPr lang="en-US" altLang="ko-KR" sz="5498" dirty="0" err="1">
                  <a:solidFill>
                    <a:prstClr val="white"/>
                  </a:solidFill>
                  <a:latin typeface="iCiel Samsung Sharp Sans Regula" pitchFamily="2" charset="0"/>
                  <a:ea typeface="iCiel Samsung Sharp Sans Regula" pitchFamily="2" charset="0"/>
                  <a:cs typeface="iCiel Samsung Sharp Sans Regula" pitchFamily="2" charset="0"/>
                </a:rPr>
                <a:t>thúc</a:t>
              </a:r>
              <a:r>
                <a:rPr lang="en-US" altLang="ko-KR" sz="5498" dirty="0">
                  <a:solidFill>
                    <a:prstClr val="white"/>
                  </a:solidFill>
                  <a:latin typeface="iCiel Samsung Sharp Sans Regula" pitchFamily="2" charset="0"/>
                  <a:ea typeface="iCiel Samsung Sharp Sans Regula" pitchFamily="2" charset="0"/>
                  <a:cs typeface="iCiel Samsung Sharp Sans Regula" pitchFamily="2" charset="0"/>
                </a:rPr>
                <a:t> </a:t>
              </a:r>
              <a:r>
                <a:rPr lang="en-US" altLang="ko-KR" sz="5498" dirty="0" err="1">
                  <a:solidFill>
                    <a:prstClr val="white"/>
                  </a:solidFill>
                  <a:latin typeface="iCiel Samsung Sharp Sans Regula" pitchFamily="2" charset="0"/>
                  <a:ea typeface="iCiel Samsung Sharp Sans Regula" pitchFamily="2" charset="0"/>
                  <a:cs typeface="iCiel Samsung Sharp Sans Regula" pitchFamily="2" charset="0"/>
                </a:rPr>
                <a:t>tài</a:t>
              </a:r>
              <a:r>
                <a:rPr lang="en-US" altLang="ko-KR" sz="5498" dirty="0">
                  <a:solidFill>
                    <a:prstClr val="white"/>
                  </a:solidFill>
                  <a:latin typeface="iCiel Samsung Sharp Sans Regula" pitchFamily="2" charset="0"/>
                  <a:ea typeface="iCiel Samsung Sharp Sans Regula" pitchFamily="2" charset="0"/>
                  <a:cs typeface="iCiel Samsung Sharp Sans Regula" pitchFamily="2" charset="0"/>
                </a:rPr>
                <a:t> </a:t>
              </a:r>
              <a:r>
                <a:rPr lang="en-US" altLang="ko-KR" sz="5498" dirty="0" err="1">
                  <a:solidFill>
                    <a:prstClr val="white"/>
                  </a:solidFill>
                  <a:latin typeface="iCiel Samsung Sharp Sans Regula" pitchFamily="2" charset="0"/>
                  <a:ea typeface="iCiel Samsung Sharp Sans Regula" pitchFamily="2" charset="0"/>
                  <a:cs typeface="iCiel Samsung Sharp Sans Regula" pitchFamily="2" charset="0"/>
                </a:rPr>
                <a:t>liệu</a:t>
              </a:r>
              <a:endParaRPr lang="en-US" altLang="ko-KR" sz="5498" dirty="0">
                <a:solidFill>
                  <a:prstClr val="white"/>
                </a:solidFill>
                <a:latin typeface="iCiel Samsung Sharp Sans Regula" pitchFamily="2" charset="0"/>
                <a:ea typeface="iCiel Samsung Sharp Sans Regula" pitchFamily="2" charset="0"/>
                <a:cs typeface="iCiel Samsung Sharp Sans Regula" pitchFamily="2" charset="0"/>
              </a:endParaRPr>
            </a:p>
          </p:txBody>
        </p:sp>
      </p:grpSp>
      <p:sp>
        <p:nvSpPr>
          <p:cNvPr id="8" name="직사각형 7">
            <a:extLst>
              <a:ext uri="{FF2B5EF4-FFF2-40B4-BE49-F238E27FC236}">
                <a16:creationId xmlns:a16="http://schemas.microsoft.com/office/drawing/2014/main" id="{51E79947-5237-4965-9A7B-19D28972331C}"/>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iCiel Samsung Sharp Sans Bold" pitchFamily="2" charset="0"/>
                <a:ea typeface="iCiel Samsung Sharp Sans Bold" pitchFamily="2" charset="0"/>
                <a:cs typeface="iCiel Samsung Sharp Sans Bold" pitchFamily="2" charset="0"/>
              </a:rPr>
              <a:t>Samsung Innovation Campus</a:t>
            </a:r>
          </a:p>
        </p:txBody>
      </p:sp>
    </p:spTree>
    <p:extLst>
      <p:ext uri="{BB962C8B-B14F-4D97-AF65-F5344CB8AC3E}">
        <p14:creationId xmlns:p14="http://schemas.microsoft.com/office/powerpoint/2010/main" val="39350800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131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Installing development tools</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đặt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trình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duyệt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Chrome</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xuống</a:t>
            </a:r>
            <a:r>
              <a:rPr lang="en-US" altLang="ko-KR" sz="1400" dirty="0">
                <a:solidFill>
                  <a:schemeClr val="tx1"/>
                </a:solidFill>
                <a:latin typeface="SamsungOne-400" panose="020B0503030303020204" pitchFamily="34" charset="0"/>
                <a:ea typeface="SamsungOne-400" panose="020B0503030303020204" pitchFamily="34" charset="0"/>
              </a:rPr>
              <a:t> từ http://www.google.com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723E5BA7-EEF6-4D4A-8E82-B13686975CCF}"/>
              </a:ext>
            </a:extLst>
          </p:cNvPr>
          <p:cNvSpPr/>
          <p:nvPr/>
        </p:nvSpPr>
        <p:spPr>
          <a:xfrm>
            <a:off x="1582615" y="2367500"/>
            <a:ext cx="6629400" cy="352334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descr="스크린샷이(가) 표시된 사진&#10;&#10;자동 생성된 설명">
            <a:extLst>
              <a:ext uri="{FF2B5EF4-FFF2-40B4-BE49-F238E27FC236}">
                <a16:creationId xmlns:a16="http://schemas.microsoft.com/office/drawing/2014/main" id="{795E3CFF-76EF-4D3D-B115-645B383C6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345" y="2437152"/>
            <a:ext cx="6468378" cy="3334215"/>
          </a:xfrm>
          <a:prstGeom prst="rect">
            <a:avLst/>
          </a:prstGeom>
          <a:noFill/>
          <a:ln>
            <a:noFill/>
          </a:ln>
        </p:spPr>
      </p:pic>
    </p:spTree>
    <p:extLst>
      <p:ext uri="{BB962C8B-B14F-4D97-AF65-F5344CB8AC3E}">
        <p14:creationId xmlns:p14="http://schemas.microsoft.com/office/powerpoint/2010/main" val="595922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triển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Cài đặt Node.js </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Có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LTS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Current.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LTS là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có trong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khoảng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thời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ổn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Current là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Khóa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này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bản</a:t>
            </a:r>
            <a:r>
              <a:rPr lang="en-US" altLang="ko-KR" sz="1400" dirty="0">
                <a:solidFill>
                  <a:schemeClr val="tx1"/>
                </a:solidFill>
                <a:latin typeface="SamsungOne-400" panose="020B0503030303020204" pitchFamily="34" charset="0"/>
                <a:ea typeface="SamsungOne-400" panose="020B0503030303020204" pitchFamily="34" charset="0"/>
              </a:rPr>
              <a:t> Current.</a:t>
            </a:r>
          </a:p>
        </p:txBody>
      </p:sp>
      <p:grpSp>
        <p:nvGrpSpPr>
          <p:cNvPr id="2" name="그룹 1"/>
          <p:cNvGrpSpPr/>
          <p:nvPr/>
        </p:nvGrpSpPr>
        <p:grpSpPr>
          <a:xfrm>
            <a:off x="2598420" y="2886228"/>
            <a:ext cx="4693920" cy="3461232"/>
            <a:chOff x="2598420" y="2886228"/>
            <a:chExt cx="4693920" cy="3461232"/>
          </a:xfrm>
        </p:grpSpPr>
        <p:sp>
          <p:nvSpPr>
            <p:cNvPr id="15" name="직사각형 14">
              <a:extLst>
                <a:ext uri="{FF2B5EF4-FFF2-40B4-BE49-F238E27FC236}">
                  <a16:creationId xmlns:a16="http://schemas.microsoft.com/office/drawing/2014/main" id="{723E5BA7-EEF6-4D4A-8E82-B13686975CCF}"/>
                </a:ext>
              </a:extLst>
            </p:cNvPr>
            <p:cNvSpPr/>
            <p:nvPr/>
          </p:nvSpPr>
          <p:spPr>
            <a:xfrm>
              <a:off x="2598420" y="2886228"/>
              <a:ext cx="4693920" cy="34612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1">
              <a:extLst>
                <a:ext uri="{FF2B5EF4-FFF2-40B4-BE49-F238E27FC236}">
                  <a16:creationId xmlns:a16="http://schemas.microsoft.com/office/drawing/2014/main" id="{BD0DA09F-5B35-480D-AFEB-85338C373F1C}"/>
                </a:ext>
              </a:extLst>
            </p:cNvPr>
            <p:cNvPicPr>
              <a:picLocks noChangeAspect="1"/>
            </p:cNvPicPr>
            <p:nvPr/>
          </p:nvPicPr>
          <p:blipFill rotWithShape="1">
            <a:blip r:embed="rId4">
              <a:extLst>
                <a:ext uri="{28A0092B-C50C-407E-A947-70E740481C1C}">
                  <a14:useLocalDpi xmlns:a14="http://schemas.microsoft.com/office/drawing/2010/main" val="0"/>
                </a:ext>
              </a:extLst>
            </a:blip>
            <a:srcRect l="729" t="568" r="711" b="1003"/>
            <a:stretch/>
          </p:blipFill>
          <p:spPr bwMode="auto">
            <a:xfrm>
              <a:off x="2677197" y="2955880"/>
              <a:ext cx="4550588" cy="331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68293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triển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Thay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đổi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chủ</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đề</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Brackets</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Có thể </a:t>
            </a: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chủ</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brackets: </a:t>
            </a:r>
            <a:r>
              <a:rPr lang="en-US" altLang="ko-KR" sz="1400" dirty="0" err="1">
                <a:solidFill>
                  <a:schemeClr val="tx1"/>
                </a:solidFill>
                <a:latin typeface="SamsungOne-400" panose="020B0503030303020204" pitchFamily="34" charset="0"/>
                <a:ea typeface="SamsungOne-400" panose="020B0503030303020204" pitchFamily="34" charset="0"/>
              </a:rPr>
              <a:t>Nhấp</a:t>
            </a:r>
            <a:r>
              <a:rPr lang="en-US" altLang="ko-KR" sz="1400" dirty="0">
                <a:solidFill>
                  <a:schemeClr val="tx1"/>
                </a:solidFill>
                <a:latin typeface="SamsungOne-400" panose="020B0503030303020204" pitchFamily="34" charset="0"/>
                <a:ea typeface="SamsungOne-400" panose="020B0503030303020204" pitchFamily="34" charset="0"/>
              </a:rPr>
              <a:t> vào View → menu Themes </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kích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chữ</a:t>
            </a:r>
            <a:r>
              <a:rPr lang="en-US" altLang="ko-KR" sz="1400" dirty="0">
                <a:solidFill>
                  <a:schemeClr val="tx1"/>
                </a:solidFill>
                <a:latin typeface="SamsungOne-400" panose="020B0503030303020204" pitchFamily="34" charset="0"/>
                <a:ea typeface="SamsungOne-400" panose="020B0503030303020204" pitchFamily="34" charset="0"/>
              </a:rPr>
              <a:t>: &lt;Ctrl&gt; + +</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Giảm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kích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chữ</a:t>
            </a:r>
            <a:r>
              <a:rPr lang="en-US" altLang="ko-KR" sz="1400" dirty="0">
                <a:solidFill>
                  <a:schemeClr val="tx1"/>
                </a:solidFill>
                <a:latin typeface="SamsungOne-400" panose="020B0503030303020204" pitchFamily="34" charset="0"/>
                <a:ea typeface="SamsungOne-400" panose="020B0503030303020204" pitchFamily="34" charset="0"/>
              </a:rPr>
              <a:t>: &lt;Ctrl&gt; + -</a:t>
            </a:r>
          </a:p>
        </p:txBody>
      </p:sp>
      <p:sp>
        <p:nvSpPr>
          <p:cNvPr id="9" name="직사각형 8">
            <a:extLst>
              <a:ext uri="{FF2B5EF4-FFF2-40B4-BE49-F238E27FC236}">
                <a16:creationId xmlns:a16="http://schemas.microsoft.com/office/drawing/2014/main" id="{63CFEA5D-13A4-4869-9046-BEEF6B820D50}"/>
              </a:ext>
            </a:extLst>
          </p:cNvPr>
          <p:cNvSpPr/>
          <p:nvPr/>
        </p:nvSpPr>
        <p:spPr>
          <a:xfrm>
            <a:off x="449998" y="3300617"/>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Mở thư mục Project</a:t>
            </a:r>
          </a:p>
        </p:txBody>
      </p:sp>
      <p:sp>
        <p:nvSpPr>
          <p:cNvPr id="10" name="직사각형 9">
            <a:extLst>
              <a:ext uri="{FF2B5EF4-FFF2-40B4-BE49-F238E27FC236}">
                <a16:creationId xmlns:a16="http://schemas.microsoft.com/office/drawing/2014/main" id="{DA1363AA-3AFD-4660-A7A4-6E18C2F1B878}"/>
              </a:ext>
            </a:extLst>
          </p:cNvPr>
          <p:cNvSpPr/>
          <p:nvPr/>
        </p:nvSpPr>
        <p:spPr>
          <a:xfrm>
            <a:off x="580388" y="3870053"/>
            <a:ext cx="8619175"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Trong File Explorer, tạo thư mục “brackets_nodejs” tại thư mục “NodeExample” nằm trong thư mục tài khoản người dùng Windows</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Nhấp vào File → Mở menu Folder để chỉ định vị trí của thư mục</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Nhấp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chuột</a:t>
            </a:r>
            <a:r>
              <a:rPr lang="en-US" altLang="ko-KR" sz="1400" dirty="0">
                <a:solidFill>
                  <a:schemeClr val="tx1"/>
                </a:solidFill>
                <a:latin typeface="SamsungOne-400" panose="020B0503030303020204" pitchFamily="34" charset="0"/>
                <a:ea typeface="SamsungOne-400" panose="020B0503030303020204" pitchFamily="34" charset="0"/>
              </a:rPr>
              <a:t> phải vào </a:t>
            </a:r>
            <a:r>
              <a:rPr lang="en-US" altLang="ko-KR" sz="1400" dirty="0" err="1">
                <a:solidFill>
                  <a:schemeClr val="tx1"/>
                </a:solidFill>
                <a:latin typeface="SamsungOne-400" panose="020B0503030303020204" pitchFamily="34" charset="0"/>
                <a:ea typeface="SamsungOne-400" panose="020B0503030303020204" pitchFamily="34" charset="0"/>
              </a:rPr>
              <a:t>vùng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nhấp</a:t>
            </a:r>
            <a:r>
              <a:rPr lang="en-US" altLang="ko-KR" sz="1400" dirty="0">
                <a:solidFill>
                  <a:schemeClr val="tx1"/>
                </a:solidFill>
                <a:latin typeface="SamsungOne-400" panose="020B0503030303020204" pitchFamily="34" charset="0"/>
                <a:ea typeface="SamsungOne-400" panose="020B0503030303020204" pitchFamily="34" charset="0"/>
              </a:rPr>
              <a:t> vào menu New File để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52320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triển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Tạo một tệp JavaScript và chạy trong dấu nhắc </a:t>
            </a:r>
            <a:endParaRPr lang="en-US"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lệnh </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2243835"/>
            <a:ext cx="8619175"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Nhập một mã JavaScript đơn giản</a:t>
            </a:r>
          </a:p>
          <a:p>
            <a:pPr marL="115888" indent="-115888">
              <a:spcAft>
                <a:spcPts val="1000"/>
              </a:spcAft>
              <a:buSzPct val="120000"/>
              <a:buBlip>
                <a:blip r:embed="rId3"/>
              </a:buBlip>
              <a:defRP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Đi tới thư mục dự án và chạy tệp tại node test1.js trong dấu nhắc lệnh</a:t>
            </a:r>
            <a:b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(Nếu đã tạo tên tệp là ch06_01.js, hãy chạy tệp này dưới dạng node ch06_01.js)</a:t>
            </a:r>
          </a:p>
        </p:txBody>
      </p:sp>
      <p:sp>
        <p:nvSpPr>
          <p:cNvPr id="15" name="직사각형 14">
            <a:extLst>
              <a:ext uri="{FF2B5EF4-FFF2-40B4-BE49-F238E27FC236}">
                <a16:creationId xmlns:a16="http://schemas.microsoft.com/office/drawing/2014/main" id="{723E5BA7-EEF6-4D4A-8E82-B13686975CCF}"/>
              </a:ext>
            </a:extLst>
          </p:cNvPr>
          <p:cNvSpPr/>
          <p:nvPr/>
        </p:nvSpPr>
        <p:spPr>
          <a:xfrm>
            <a:off x="691197" y="3156438"/>
            <a:ext cx="8508366" cy="25497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4AC4F09E-4DB6-464C-8905-C3358208F2E4}"/>
              </a:ext>
            </a:extLst>
          </p:cNvPr>
          <p:cNvGrpSpPr/>
          <p:nvPr/>
        </p:nvGrpSpPr>
        <p:grpSpPr>
          <a:xfrm>
            <a:off x="856355" y="3234968"/>
            <a:ext cx="8193290" cy="2307770"/>
            <a:chOff x="741160" y="3561073"/>
            <a:chExt cx="11471922" cy="3231248"/>
          </a:xfrm>
        </p:grpSpPr>
        <p:pic>
          <p:nvPicPr>
            <p:cNvPr id="10" name="그림 4" descr="스크린샷이(가) 표시된 사진&#10;&#10;자동 생성된 설명">
              <a:extLst>
                <a:ext uri="{FF2B5EF4-FFF2-40B4-BE49-F238E27FC236}">
                  <a16:creationId xmlns:a16="http://schemas.microsoft.com/office/drawing/2014/main" id="{893A02A6-A40B-4E17-95CE-C8C07FC19A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160" y="3561073"/>
              <a:ext cx="5273713" cy="3226230"/>
            </a:xfrm>
            <a:prstGeom prst="rect">
              <a:avLst/>
            </a:prstGeom>
          </p:spPr>
        </p:pic>
        <p:pic>
          <p:nvPicPr>
            <p:cNvPr id="11" name="그림 10" descr="스크린샷이(가) 표시된 사진&#10;&#10;매우 높은 신뢰도로 생성된 설명">
              <a:extLst>
                <a:ext uri="{FF2B5EF4-FFF2-40B4-BE49-F238E27FC236}">
                  <a16:creationId xmlns:a16="http://schemas.microsoft.com/office/drawing/2014/main" id="{B641F31B-3AB2-4B1A-91B6-C7B8122A03C2}"/>
                </a:ext>
              </a:extLst>
            </p:cNvPr>
            <p:cNvPicPr>
              <a:picLocks noChangeAspect="1"/>
            </p:cNvPicPr>
            <p:nvPr/>
          </p:nvPicPr>
          <p:blipFill>
            <a:blip r:embed="rId5"/>
            <a:stretch>
              <a:fillRect/>
            </a:stretch>
          </p:blipFill>
          <p:spPr>
            <a:xfrm>
              <a:off x="6191994" y="3561073"/>
              <a:ext cx="6021088" cy="3231248"/>
            </a:xfrm>
            <a:prstGeom prst="rect">
              <a:avLst/>
            </a:prstGeom>
          </p:spPr>
        </p:pic>
      </p:grpSp>
    </p:spTree>
    <p:extLst>
      <p:ext uri="{BB962C8B-B14F-4D97-AF65-F5344CB8AC3E}">
        <p14:creationId xmlns:p14="http://schemas.microsoft.com/office/powerpoint/2010/main" val="4190284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id="{9ECD4F1E-56F2-4389-8493-B26C356AB15F}"/>
              </a:ext>
            </a:extLst>
          </p:cNvPr>
          <p:cNvSpPr/>
          <p:nvPr/>
        </p:nvSpPr>
        <p:spPr>
          <a:xfrm>
            <a:off x="1002970" y="3179710"/>
            <a:ext cx="8196593"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4400" dirty="0">
                <a:solidFill>
                  <a:schemeClr val="tx1"/>
                </a:solidFill>
                <a:latin typeface="iCiel Samsung Sharp Sans Regula" pitchFamily="2" charset="0"/>
                <a:ea typeface="iCiel Samsung Sharp Sans Regula" pitchFamily="2" charset="0"/>
                <a:cs typeface="iCiel Samsung Sharp Sans Regula" pitchFamily="2" charset="0"/>
              </a:rPr>
              <a:t>Node.js trong IoT</a:t>
            </a:r>
          </a:p>
        </p:txBody>
      </p:sp>
      <p:sp>
        <p:nvSpPr>
          <p:cNvPr id="9" name="직사각형 133">
            <a:extLst>
              <a:ext uri="{FF2B5EF4-FFF2-40B4-BE49-F238E27FC236}">
                <a16:creationId xmlns:a16="http://schemas.microsoft.com/office/drawing/2014/main" id="{9AE80E35-DC50-4BA6-9B16-9297657601D5}"/>
              </a:ext>
            </a:extLst>
          </p:cNvPr>
          <p:cNvSpPr/>
          <p:nvPr/>
        </p:nvSpPr>
        <p:spPr>
          <a:xfrm>
            <a:off x="1002970" y="272499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err="1">
                <a:solidFill>
                  <a:schemeClr val="bg1">
                    <a:lumMod val="50000"/>
                  </a:schemeClr>
                </a:solidFill>
                <a:latin typeface="iCiel Samsung Sharp Sans Bold" pitchFamily="2" charset="0"/>
                <a:ea typeface="iCiel Samsung Sharp Sans Bold" pitchFamily="2" charset="0"/>
                <a:cs typeface="iCiel Samsung Sharp Sans Bold" pitchFamily="2" charset="0"/>
              </a:rPr>
              <a:t>Chương</a:t>
            </a: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 7. </a:t>
            </a:r>
            <a:endParaRPr lang="en-US" altLang="ko-KR" sz="5400" dirty="0">
              <a:solidFill>
                <a:schemeClr val="bg1">
                  <a:lumMod val="50000"/>
                </a:schemeClr>
              </a:solidFill>
              <a:latin typeface="iCiel Samsung Sharp Sans Bold" pitchFamily="2" charset="0"/>
              <a:ea typeface="iCiel Samsung Sharp Sans Bold" pitchFamily="2" charset="0"/>
              <a:cs typeface="iCiel Samsung Sharp Sans Bold" pitchFamily="2" charset="0"/>
            </a:endParaRPr>
          </a:p>
        </p:txBody>
      </p:sp>
      <p:sp>
        <p:nvSpPr>
          <p:cNvPr id="10" name="직사각형 9">
            <a:extLst>
              <a:ext uri="{FF2B5EF4-FFF2-40B4-BE49-F238E27FC236}">
                <a16:creationId xmlns:a16="http://schemas.microsoft.com/office/drawing/2014/main" id="{5D14EC55-4505-4D03-B538-D66AAACB366E}"/>
              </a:ext>
            </a:extLst>
          </p:cNvPr>
          <p:cNvSpPr/>
          <p:nvPr/>
        </p:nvSpPr>
        <p:spPr>
          <a:xfrm>
            <a:off x="732970" y="2750272"/>
            <a:ext cx="60008" cy="1285948"/>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nvGrpSpPr>
          <p:cNvPr id="2" name="그룹 1">
            <a:extLst>
              <a:ext uri="{FF2B5EF4-FFF2-40B4-BE49-F238E27FC236}">
                <a16:creationId xmlns:a16="http://schemas.microsoft.com/office/drawing/2014/main" id="{0307CE17-CB8F-4231-BEA3-E96D9CAD21E2}"/>
              </a:ext>
            </a:extLst>
          </p:cNvPr>
          <p:cNvGrpSpPr/>
          <p:nvPr/>
        </p:nvGrpSpPr>
        <p:grpSpPr>
          <a:xfrm>
            <a:off x="732970" y="4257675"/>
            <a:ext cx="3980016" cy="323165"/>
            <a:chOff x="732970" y="4083397"/>
            <a:chExt cx="3980016" cy="323165"/>
          </a:xfrm>
        </p:grpSpPr>
        <p:sp>
          <p:nvSpPr>
            <p:cNvPr id="8" name="직사각형 133">
              <a:extLst>
                <a:ext uri="{FF2B5EF4-FFF2-40B4-BE49-F238E27FC236}">
                  <a16:creationId xmlns:a16="http://schemas.microsoft.com/office/drawing/2014/main" id="{68C423AE-9FF7-4CCB-8CFB-0D036BBE42B6}"/>
                </a:ext>
              </a:extLst>
            </p:cNvPr>
            <p:cNvSpPr/>
            <p:nvPr/>
          </p:nvSpPr>
          <p:spPr>
            <a:xfrm>
              <a:off x="1002970" y="4091091"/>
              <a:ext cx="371001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en-US" altLang="ko-KR" sz="2100" dirty="0">
                <a:solidFill>
                  <a:srgbClr val="1428A0"/>
                </a:solidFill>
                <a:latin typeface="iCiel Samsung Sharp Sans Bold" pitchFamily="2" charset="0"/>
                <a:ea typeface="iCiel Samsung Sharp Sans Bold" pitchFamily="2" charset="0"/>
                <a:cs typeface="iCiel Samsung Sharp Sans Bold" pitchFamily="2" charset="0"/>
              </a:endParaRPr>
            </a:p>
          </p:txBody>
        </p:sp>
        <p:sp>
          <p:nvSpPr>
            <p:cNvPr id="11" name="직사각형 10">
              <a:extLst>
                <a:ext uri="{FF2B5EF4-FFF2-40B4-BE49-F238E27FC236}">
                  <a16:creationId xmlns:a16="http://schemas.microsoft.com/office/drawing/2014/main" id="{6490A05B-990A-4F39-A4F0-CDC93970D232}"/>
                </a:ext>
              </a:extLst>
            </p:cNvPr>
            <p:cNvSpPr/>
            <p:nvPr/>
          </p:nvSpPr>
          <p:spPr>
            <a:xfrm>
              <a:off x="732970" y="408339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21967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triển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Tạo tệp HTML và xem trước trong trình duyệt </a:t>
            </a:r>
            <a:endParaRPr lang="en-US"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web</a:t>
            </a:r>
          </a:p>
        </p:txBody>
      </p:sp>
      <p:grpSp>
        <p:nvGrpSpPr>
          <p:cNvPr id="3" name="그룹 2"/>
          <p:cNvGrpSpPr/>
          <p:nvPr/>
        </p:nvGrpSpPr>
        <p:grpSpPr>
          <a:xfrm>
            <a:off x="1371599" y="3270734"/>
            <a:ext cx="7165731" cy="2488224"/>
            <a:chOff x="1371599" y="3156438"/>
            <a:chExt cx="7165731" cy="2488224"/>
          </a:xfrm>
        </p:grpSpPr>
        <p:sp>
          <p:nvSpPr>
            <p:cNvPr id="15" name="직사각형 14">
              <a:extLst>
                <a:ext uri="{FF2B5EF4-FFF2-40B4-BE49-F238E27FC236}">
                  <a16:creationId xmlns:a16="http://schemas.microsoft.com/office/drawing/2014/main" id="{723E5BA7-EEF6-4D4A-8E82-B13686975CCF}"/>
                </a:ext>
              </a:extLst>
            </p:cNvPr>
            <p:cNvSpPr/>
            <p:nvPr/>
          </p:nvSpPr>
          <p:spPr>
            <a:xfrm>
              <a:off x="1371599" y="3156438"/>
              <a:ext cx="7165731" cy="248822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381B9B0-12D0-40A8-9D9C-05CD3DF9B6AA}"/>
                </a:ext>
              </a:extLst>
            </p:cNvPr>
            <p:cNvGrpSpPr/>
            <p:nvPr/>
          </p:nvGrpSpPr>
          <p:grpSpPr>
            <a:xfrm>
              <a:off x="1470084" y="3276600"/>
              <a:ext cx="6968760" cy="2247900"/>
              <a:chOff x="1025442" y="3811757"/>
              <a:chExt cx="9131184" cy="2945429"/>
            </a:xfrm>
          </p:grpSpPr>
          <p:pic>
            <p:nvPicPr>
              <p:cNvPr id="13" name="그림 15" descr="스크린샷, 모니터, 화면, 검은색이(가) 표시된 사진&#10;&#10;매우 높은 신뢰도로 생성된 설명">
                <a:extLst>
                  <a:ext uri="{FF2B5EF4-FFF2-40B4-BE49-F238E27FC236}">
                    <a16:creationId xmlns:a16="http://schemas.microsoft.com/office/drawing/2014/main" id="{83E5EABF-9B05-4E6E-B4EB-4C950D86369D}"/>
                  </a:ext>
                </a:extLst>
              </p:cNvPr>
              <p:cNvPicPr>
                <a:picLocks noChangeAspect="1"/>
              </p:cNvPicPr>
              <p:nvPr/>
            </p:nvPicPr>
            <p:blipFill>
              <a:blip r:embed="rId3"/>
              <a:stretch>
                <a:fillRect/>
              </a:stretch>
            </p:blipFill>
            <p:spPr>
              <a:xfrm>
                <a:off x="1025442" y="3811757"/>
                <a:ext cx="5403272" cy="2945429"/>
              </a:xfrm>
              <a:prstGeom prst="rect">
                <a:avLst/>
              </a:prstGeom>
            </p:spPr>
          </p:pic>
          <p:pic>
            <p:nvPicPr>
              <p:cNvPr id="14" name="그림 17" descr="스크린샷이(가) 표시된 사진&#10;&#10;매우 높은 신뢰도로 생성된 설명">
                <a:extLst>
                  <a:ext uri="{FF2B5EF4-FFF2-40B4-BE49-F238E27FC236}">
                    <a16:creationId xmlns:a16="http://schemas.microsoft.com/office/drawing/2014/main" id="{C21DEAE3-1AA7-44BB-9307-20986E676985}"/>
                  </a:ext>
                </a:extLst>
              </p:cNvPr>
              <p:cNvPicPr>
                <a:picLocks noChangeAspect="1"/>
              </p:cNvPicPr>
              <p:nvPr/>
            </p:nvPicPr>
            <p:blipFill>
              <a:blip r:embed="rId4"/>
              <a:stretch>
                <a:fillRect/>
              </a:stretch>
            </p:blipFill>
            <p:spPr>
              <a:xfrm>
                <a:off x="6617274" y="3811757"/>
                <a:ext cx="3539352" cy="2945429"/>
              </a:xfrm>
              <a:prstGeom prst="rect">
                <a:avLst/>
              </a:prstGeom>
            </p:spPr>
          </p:pic>
        </p:grpSp>
      </p:grpSp>
      <p:grpSp>
        <p:nvGrpSpPr>
          <p:cNvPr id="11" name="그룹 30">
            <a:extLst>
              <a:ext uri="{FF2B5EF4-FFF2-40B4-BE49-F238E27FC236}">
                <a16:creationId xmlns:a16="http://schemas.microsoft.com/office/drawing/2014/main" id="{280935A3-BC22-42DB-8408-BE8B5CBFC5CF}"/>
              </a:ext>
            </a:extLst>
          </p:cNvPr>
          <p:cNvGrpSpPr/>
          <p:nvPr/>
        </p:nvGrpSpPr>
        <p:grpSpPr>
          <a:xfrm>
            <a:off x="449998" y="2233927"/>
            <a:ext cx="8785225" cy="858990"/>
            <a:chOff x="558800" y="3392996"/>
            <a:chExt cx="8785225" cy="858990"/>
          </a:xfrm>
        </p:grpSpPr>
        <p:grpSp>
          <p:nvGrpSpPr>
            <p:cNvPr id="16" name="그룹 31">
              <a:extLst>
                <a:ext uri="{FF2B5EF4-FFF2-40B4-BE49-F238E27FC236}">
                  <a16:creationId xmlns:a16="http://schemas.microsoft.com/office/drawing/2014/main" id="{FB02E32A-8BDC-4286-94A6-4786682FBCEB}"/>
                </a:ext>
              </a:extLst>
            </p:cNvPr>
            <p:cNvGrpSpPr/>
            <p:nvPr/>
          </p:nvGrpSpPr>
          <p:grpSpPr>
            <a:xfrm>
              <a:off x="558800" y="3392996"/>
              <a:ext cx="8785225" cy="215444"/>
              <a:chOff x="1027113" y="2045625"/>
              <a:chExt cx="8785225" cy="215444"/>
            </a:xfrm>
          </p:grpSpPr>
          <p:sp>
            <p:nvSpPr>
              <p:cNvPr id="24" name="직사각형 38">
                <a:extLst>
                  <a:ext uri="{FF2B5EF4-FFF2-40B4-BE49-F238E27FC236}">
                    <a16:creationId xmlns:a16="http://schemas.microsoft.com/office/drawing/2014/main" id="{E54165A2-E643-4243-A791-96C4362A611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39">
                <a:extLst>
                  <a:ext uri="{FF2B5EF4-FFF2-40B4-BE49-F238E27FC236}">
                    <a16:creationId xmlns:a16="http://schemas.microsoft.com/office/drawing/2014/main" id="{1E357DC8-32B7-4DF8-BE2E-E443F83FF2A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Tạo tệp ch06_01.html và nhập các thẻ HTML đơn giản</a:t>
                </a:r>
              </a:p>
            </p:txBody>
          </p:sp>
        </p:grpSp>
        <p:grpSp>
          <p:nvGrpSpPr>
            <p:cNvPr id="17" name="그룹 32">
              <a:extLst>
                <a:ext uri="{FF2B5EF4-FFF2-40B4-BE49-F238E27FC236}">
                  <a16:creationId xmlns:a16="http://schemas.microsoft.com/office/drawing/2014/main" id="{13C15858-EE44-4609-95A1-BDC88309A818}"/>
                </a:ext>
              </a:extLst>
            </p:cNvPr>
            <p:cNvGrpSpPr/>
            <p:nvPr/>
          </p:nvGrpSpPr>
          <p:grpSpPr>
            <a:xfrm>
              <a:off x="558800" y="3714769"/>
              <a:ext cx="8299765" cy="215444"/>
              <a:chOff x="1027113" y="2045625"/>
              <a:chExt cx="8299765" cy="215444"/>
            </a:xfrm>
          </p:grpSpPr>
          <p:sp>
            <p:nvSpPr>
              <p:cNvPr id="22" name="직사각형 36">
                <a:extLst>
                  <a:ext uri="{FF2B5EF4-FFF2-40B4-BE49-F238E27FC236}">
                    <a16:creationId xmlns:a16="http://schemas.microsoft.com/office/drawing/2014/main" id="{F9483554-51BB-4022-B006-B4E46F4B1C7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37">
                <a:extLst>
                  <a:ext uri="{FF2B5EF4-FFF2-40B4-BE49-F238E27FC236}">
                    <a16:creationId xmlns:a16="http://schemas.microsoft.com/office/drawing/2014/main" id="{C0783700-D0DD-4109-B4C9-157699246B4B}"/>
                  </a:ext>
                </a:extLst>
              </p:cNvPr>
              <p:cNvSpPr/>
              <p:nvPr/>
            </p:nvSpPr>
            <p:spPr>
              <a:xfrm>
                <a:off x="1179513" y="2045625"/>
                <a:ext cx="814736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Nhấp vào biểu tượng xem trước trực tiếp để mở trang trong trình duyệt Chrome</a:t>
                </a:r>
              </a:p>
            </p:txBody>
          </p:sp>
        </p:grpSp>
        <p:grpSp>
          <p:nvGrpSpPr>
            <p:cNvPr id="18" name="그룹 33">
              <a:extLst>
                <a:ext uri="{FF2B5EF4-FFF2-40B4-BE49-F238E27FC236}">
                  <a16:creationId xmlns:a16="http://schemas.microsoft.com/office/drawing/2014/main" id="{334E2A66-7EA2-4345-98F5-4C6CEC9C8FD3}"/>
                </a:ext>
              </a:extLst>
            </p:cNvPr>
            <p:cNvGrpSpPr/>
            <p:nvPr/>
          </p:nvGrpSpPr>
          <p:grpSpPr>
            <a:xfrm>
              <a:off x="558800" y="4036542"/>
              <a:ext cx="8785225" cy="215444"/>
              <a:chOff x="1027113" y="2045625"/>
              <a:chExt cx="8785225" cy="215444"/>
            </a:xfrm>
          </p:grpSpPr>
          <p:sp>
            <p:nvSpPr>
              <p:cNvPr id="20" name="직사각형 34">
                <a:extLst>
                  <a:ext uri="{FF2B5EF4-FFF2-40B4-BE49-F238E27FC236}">
                    <a16:creationId xmlns:a16="http://schemas.microsoft.com/office/drawing/2014/main" id="{6FB39560-F80E-41D3-8787-59E5A1828D2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35">
                <a:extLst>
                  <a:ext uri="{FF2B5EF4-FFF2-40B4-BE49-F238E27FC236}">
                    <a16:creationId xmlns:a16="http://schemas.microsoft.com/office/drawing/2014/main" id="{E663C8A1-223D-445E-BA45-FACC6D98E17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Các mã thay đổi sẽ được hiển thị tự động </a:t>
                </a:r>
              </a:p>
            </p:txBody>
          </p:sp>
        </p:grpSp>
      </p:grpSp>
    </p:spTree>
    <p:extLst>
      <p:ext uri="{BB962C8B-B14F-4D97-AF65-F5344CB8AC3E}">
        <p14:creationId xmlns:p14="http://schemas.microsoft.com/office/powerpoint/2010/main" val="3686315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công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cụ</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phát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triển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đặt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phần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mở</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rộng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1118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Có </a:t>
            </a:r>
            <a:r>
              <a:rPr lang="en-US" altLang="ko-KR" sz="1400" dirty="0" err="1">
                <a:solidFill>
                  <a:schemeClr val="tx1"/>
                </a:solidFill>
                <a:latin typeface="SamsungOne-400" panose="020B0503030303020204" pitchFamily="34" charset="0"/>
                <a:ea typeface="SamsungOne-400" panose="020B0503030303020204" pitchFamily="34" charset="0"/>
              </a:rPr>
              <a:t>sẵn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mở</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rộng</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Nhấp vào biểu tượng [Extension Manager] và cài đặt menu plug-in (phần bổ trợ) bên dưới: </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Brackets Icon Custom Work (</a:t>
            </a:r>
            <a:r>
              <a:rPr lang="en-US" altLang="ko-KR" sz="1400" dirty="0" err="1">
                <a:solidFill>
                  <a:schemeClr val="tx1"/>
                </a:solidFill>
                <a:latin typeface="SamsungOne-400" panose="020B0503030303020204" pitchFamily="34" charset="0"/>
                <a:ea typeface="SamsungOne-400" panose="020B0503030303020204" pitchFamily="34" charset="0"/>
              </a:rPr>
              <a:t>Nếu</a:t>
            </a:r>
            <a:r>
              <a:rPr lang="en-US" altLang="ko-KR" sz="1400" dirty="0">
                <a:solidFill>
                  <a:schemeClr val="tx1"/>
                </a:solidFill>
                <a:latin typeface="SamsungOne-400" panose="020B0503030303020204" pitchFamily="34" charset="0"/>
                <a:ea typeface="SamsungOne-400" panose="020B0503030303020204" pitchFamily="34" charset="0"/>
              </a:rPr>
              <a:t> bạn thấy </a:t>
            </a:r>
            <a:r>
              <a:rPr lang="en-US" altLang="ko-KR" sz="1400" dirty="0" err="1">
                <a:solidFill>
                  <a:schemeClr val="tx1"/>
                </a:solidFill>
                <a:latin typeface="SamsungOne-400" panose="020B0503030303020204" pitchFamily="34" charset="0"/>
                <a:ea typeface="SamsungOne-400" panose="020B0503030303020204" pitchFamily="34" charset="0"/>
              </a:rPr>
              <a:t>hộp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thoại</a:t>
            </a:r>
            <a:r>
              <a:rPr lang="en-US" altLang="ko-KR" sz="1400" dirty="0">
                <a:solidFill>
                  <a:schemeClr val="tx1"/>
                </a:solidFill>
                <a:latin typeface="SamsungOne-400" panose="020B0503030303020204" pitchFamily="34" charset="0"/>
                <a:ea typeface="SamsungOne-400" panose="020B0503030303020204" pitchFamily="34" charset="0"/>
              </a:rPr>
              <a:t> Option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hãy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tắt</a:t>
            </a:r>
            <a:r>
              <a:rPr lang="en-US" altLang="ko-KR" sz="1400" dirty="0">
                <a:solidFill>
                  <a:schemeClr val="tx1"/>
                </a:solidFill>
                <a:latin typeface="SamsungOne-400" panose="020B0503030303020204" pitchFamily="34" charset="0"/>
                <a:ea typeface="SamsungOne-400" panose="020B0503030303020204" pitchFamily="34" charset="0"/>
              </a:rPr>
              <a:t> Use Icon Option ở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cùng</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31E91E85-0B55-42D7-9FC6-7324E0713848}"/>
              </a:ext>
            </a:extLst>
          </p:cNvPr>
          <p:cNvGrpSpPr/>
          <p:nvPr/>
        </p:nvGrpSpPr>
        <p:grpSpPr>
          <a:xfrm>
            <a:off x="2777783" y="3156438"/>
            <a:ext cx="4335194" cy="3191022"/>
            <a:chOff x="2777783" y="3156438"/>
            <a:chExt cx="4335194" cy="3191022"/>
          </a:xfrm>
        </p:grpSpPr>
        <p:sp>
          <p:nvSpPr>
            <p:cNvPr id="17" name="직사각형 16">
              <a:extLst>
                <a:ext uri="{FF2B5EF4-FFF2-40B4-BE49-F238E27FC236}">
                  <a16:creationId xmlns:a16="http://schemas.microsoft.com/office/drawing/2014/main" id="{723E5BA7-EEF6-4D4A-8E82-B13686975CCF}"/>
                </a:ext>
              </a:extLst>
            </p:cNvPr>
            <p:cNvSpPr/>
            <p:nvPr/>
          </p:nvSpPr>
          <p:spPr>
            <a:xfrm>
              <a:off x="2777783" y="3156438"/>
              <a:ext cx="4335194" cy="31910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그림 11">
              <a:extLst>
                <a:ext uri="{FF2B5EF4-FFF2-40B4-BE49-F238E27FC236}">
                  <a16:creationId xmlns:a16="http://schemas.microsoft.com/office/drawing/2014/main" id="{06A448A3-5337-4BEE-8AA0-473490252D0E}"/>
                </a:ext>
              </a:extLst>
            </p:cNvPr>
            <p:cNvPicPr>
              <a:picLocks noChangeAspect="1"/>
            </p:cNvPicPr>
            <p:nvPr/>
          </p:nvPicPr>
          <p:blipFill>
            <a:blip r:embed="rId4"/>
            <a:stretch>
              <a:fillRect/>
            </a:stretch>
          </p:blipFill>
          <p:spPr>
            <a:xfrm>
              <a:off x="2865706" y="3260948"/>
              <a:ext cx="4159348" cy="2982002"/>
            </a:xfrm>
            <a:prstGeom prst="rect">
              <a:avLst/>
            </a:prstGeom>
            <a:noFill/>
            <a:ln>
              <a:noFill/>
            </a:ln>
          </p:spPr>
        </p:pic>
      </p:grpSp>
    </p:spTree>
    <p:extLst>
      <p:ext uri="{BB962C8B-B14F-4D97-AF65-F5344CB8AC3E}">
        <p14:creationId xmlns:p14="http://schemas.microsoft.com/office/powerpoint/2010/main" val="3082114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Tổng</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quan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Node.js</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3798504"/>
            <a:ext cx="7365988" cy="2303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Node.js</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Cài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đặt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cụ</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triển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Tạo</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dự</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án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node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đầu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tiên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Gửi</a:t>
            </a:r>
            <a:r>
              <a:rPr lang="en-US" altLang="ko-KR" dirty="0">
                <a:solidFill>
                  <a:srgbClr val="A6A6A6"/>
                </a:solidFill>
                <a:latin typeface="SamsungOne-400" panose="020B0503030303020204" pitchFamily="34" charset="0"/>
                <a:ea typeface="SamsungOne-400" panose="020B0503030303020204" pitchFamily="34" charset="0"/>
              </a:rPr>
              <a:t> log </a:t>
            </a:r>
            <a:r>
              <a:rPr lang="en-US" altLang="ko-KR" dirty="0" err="1">
                <a:solidFill>
                  <a:srgbClr val="A6A6A6"/>
                </a:solidFill>
                <a:latin typeface="SamsungOne-400" panose="020B0503030303020204" pitchFamily="34" charset="0"/>
                <a:ea typeface="SamsungOne-400" panose="020B0503030303020204" pitchFamily="34" charset="0"/>
              </a:rPr>
              <a:t>lên</a:t>
            </a:r>
            <a:r>
              <a:rPr lang="en-US" altLang="ko-KR" dirty="0">
                <a:solidFill>
                  <a:srgbClr val="A6A6A6"/>
                </a:solidFill>
                <a:latin typeface="SamsungOne-400" panose="020B0503030303020204" pitchFamily="34" charset="0"/>
                <a:ea typeface="SamsungOne-400" panose="020B0503030303020204" pitchFamily="34" charset="0"/>
              </a:rPr>
              <a:t> console</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trong Node</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hợp</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sẵn</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21807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E496BE25-7EF0-48B1-AE7B-F427F523A34D}"/>
              </a:ext>
            </a:extLst>
          </p:cNvPr>
          <p:cNvGrpSpPr/>
          <p:nvPr/>
        </p:nvGrpSpPr>
        <p:grpSpPr>
          <a:xfrm>
            <a:off x="2777783" y="2919212"/>
            <a:ext cx="4335194" cy="3191022"/>
            <a:chOff x="2777783" y="2919212"/>
            <a:chExt cx="4335194" cy="3191022"/>
          </a:xfrm>
        </p:grpSpPr>
        <p:sp>
          <p:nvSpPr>
            <p:cNvPr id="17" name="직사각형 16">
              <a:extLst>
                <a:ext uri="{FF2B5EF4-FFF2-40B4-BE49-F238E27FC236}">
                  <a16:creationId xmlns:a16="http://schemas.microsoft.com/office/drawing/2014/main" id="{723E5BA7-EEF6-4D4A-8E82-B13686975CCF}"/>
                </a:ext>
              </a:extLst>
            </p:cNvPr>
            <p:cNvSpPr/>
            <p:nvPr/>
          </p:nvSpPr>
          <p:spPr>
            <a:xfrm>
              <a:off x="2777783" y="2919212"/>
              <a:ext cx="4335194" cy="31910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48523511-5FF8-4467-BD0F-38F2F74F5E45}"/>
                </a:ext>
              </a:extLst>
            </p:cNvPr>
            <p:cNvPicPr preferRelativeResize="0">
              <a:picLocks/>
            </p:cNvPicPr>
            <p:nvPr/>
          </p:nvPicPr>
          <p:blipFill>
            <a:blip r:embed="rId3"/>
            <a:stretch>
              <a:fillRect/>
            </a:stretch>
          </p:blipFill>
          <p:spPr>
            <a:xfrm>
              <a:off x="2887274" y="3039185"/>
              <a:ext cx="4116212" cy="2951076"/>
            </a:xfrm>
            <a:prstGeom prst="rect">
              <a:avLst/>
            </a:prstGeom>
          </p:spPr>
        </p:pic>
      </p:grpSp>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đầu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Tạo</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node trong Brackets</a:t>
            </a: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Nhấp vào File → Mở menu Folder và chỉ định thư mục NodeExample trong thư mục brackets_nodejs</a:t>
            </a:r>
            <a:r>
              <a:rPr lang="en-US" altLang="ko-KR" sz="1400" dirty="0">
                <a:solidFill>
                  <a:schemeClr val="tx1"/>
                </a:solidFill>
                <a:latin typeface="SamsungOne-400" panose="020B0503030303020204" pitchFamily="34" charset="0"/>
                <a:ea typeface="SamsungOne-400" panose="020B0503030303020204" pitchFamily="34" charset="0"/>
              </a:rPr>
              <a:t> </a:t>
            </a:r>
          </a:p>
          <a:p>
            <a:pPr>
              <a:spcAft>
                <a:spcPts val="1000"/>
              </a:spcAft>
              <a:buSzPct val="120000"/>
              <a:defRPr/>
            </a:pPr>
            <a:r>
              <a:rPr lang="vi-VN" altLang="ko-KR" sz="1400" dirty="0">
                <a:solidFill>
                  <a:schemeClr val="tx1"/>
                </a:solidFill>
                <a:latin typeface="SamsungOne-400" panose="020B0503030303020204" pitchFamily="34" charset="0"/>
                <a:ea typeface="SamsungOne-400" panose="020B0503030303020204" pitchFamily="34" charset="0"/>
              </a:rPr>
              <a:t> (Nếu đã được chỉ định sẵn, hãy giữ nguyên)</a:t>
            </a:r>
          </a:p>
          <a:p>
            <a:pPr marL="115888" indent="-115888">
              <a:spcAft>
                <a:spcPts val="1000"/>
              </a:spcAft>
              <a:buSzPct val="120000"/>
              <a:buBlip>
                <a:blip r:embed="rId4"/>
              </a:buBlip>
              <a:defRPr/>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NodeJs</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integration trong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rộng</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52596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đầu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Chạy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node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trực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tiếp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trong Brackets</a:t>
            </a: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124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Tệp JavaScript có thể được thực thi bằng cách mở dấu nhắc lệnh và sử dụng node có thể thực thi được.</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Có thể </a:t>
            </a:r>
            <a:r>
              <a:rPr lang="en-US" altLang="ko-KR" sz="1400" dirty="0" err="1">
                <a:solidFill>
                  <a:schemeClr val="tx1"/>
                </a:solidFill>
                <a:latin typeface="SamsungOne-400" panose="020B0503030303020204" pitchFamily="34" charset="0"/>
                <a:ea typeface="SamsungOne-400" panose="020B0503030303020204" pitchFamily="34" charset="0"/>
              </a:rPr>
              <a:t>chạy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mở</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NodeJs</a:t>
            </a:r>
            <a:r>
              <a:rPr lang="en-US" altLang="ko-KR" sz="1400" dirty="0">
                <a:solidFill>
                  <a:schemeClr val="tx1"/>
                </a:solidFill>
                <a:latin typeface="SamsungOne-400" panose="020B0503030303020204" pitchFamily="34" charset="0"/>
                <a:ea typeface="SamsungOne-400" panose="020B0503030303020204" pitchFamily="34" charset="0"/>
              </a:rPr>
              <a:t> integration trong Brackets</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trong </a:t>
            </a:r>
            <a:r>
              <a:rPr lang="en-US" altLang="ko-KR" sz="1400" dirty="0" err="1">
                <a:solidFill>
                  <a:schemeClr val="tx1"/>
                </a:solidFill>
                <a:latin typeface="SamsungOne-400" panose="020B0503030303020204" pitchFamily="34" charset="0"/>
                <a:ea typeface="SamsungOne-400" panose="020B0503030303020204" pitchFamily="34" charset="0"/>
              </a:rPr>
              <a:t>vùng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chuột</a:t>
            </a:r>
            <a:r>
              <a:rPr lang="en-US" altLang="ko-KR" sz="1400" dirty="0">
                <a:solidFill>
                  <a:schemeClr val="tx1"/>
                </a:solidFill>
                <a:latin typeface="SamsungOne-400" panose="020B0503030303020204" pitchFamily="34" charset="0"/>
                <a:ea typeface="SamsungOne-400" panose="020B0503030303020204" pitchFamily="34" charset="0"/>
              </a:rPr>
              <a:t> phải để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menu Add to Node.js.</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Chọn tệp mới tạo từ thẻ dưới cùng và chạy tệp đó</a:t>
            </a:r>
          </a:p>
        </p:txBody>
      </p:sp>
      <p:sp>
        <p:nvSpPr>
          <p:cNvPr id="9" name="직사각형 8">
            <a:extLst>
              <a:ext uri="{FF2B5EF4-FFF2-40B4-BE49-F238E27FC236}">
                <a16:creationId xmlns:a16="http://schemas.microsoft.com/office/drawing/2014/main" id="{5F3F9000-479E-40BA-9CE1-0A40EA762BC0}"/>
              </a:ext>
            </a:extLst>
          </p:cNvPr>
          <p:cNvSpPr/>
          <p:nvPr/>
        </p:nvSpPr>
        <p:spPr>
          <a:xfrm>
            <a:off x="449998" y="3547932"/>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Gỡ</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lỗi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node trong Brackets</a:t>
            </a:r>
          </a:p>
        </p:txBody>
      </p:sp>
      <p:sp>
        <p:nvSpPr>
          <p:cNvPr id="10" name="직사각형 9">
            <a:extLst>
              <a:ext uri="{FF2B5EF4-FFF2-40B4-BE49-F238E27FC236}">
                <a16:creationId xmlns:a16="http://schemas.microsoft.com/office/drawing/2014/main" id="{5AC86D68-D0E6-4533-AB89-14D2950499F1}"/>
              </a:ext>
            </a:extLst>
          </p:cNvPr>
          <p:cNvSpPr/>
          <p:nvPr/>
        </p:nvSpPr>
        <p:spPr>
          <a:xfrm>
            <a:off x="580388" y="411736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Gỡ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nút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lỗi</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13421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đầu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tiên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Thực thi chương trình Node</a:t>
            </a: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sử dụng lệnh node, nội dung của tệp JavaScript chỉ định sẽ được đọc và thực thi. Kết quả thực thi sẽ </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được hiển thị trong console.</a:t>
            </a:r>
          </a:p>
        </p:txBody>
      </p:sp>
      <p:grpSp>
        <p:nvGrpSpPr>
          <p:cNvPr id="35" name="그룹 34">
            <a:extLst>
              <a:ext uri="{FF2B5EF4-FFF2-40B4-BE49-F238E27FC236}">
                <a16:creationId xmlns:a16="http://schemas.microsoft.com/office/drawing/2014/main" id="{ABB78C3A-D8D9-40F9-984E-A66104311CBF}"/>
              </a:ext>
            </a:extLst>
          </p:cNvPr>
          <p:cNvGrpSpPr/>
          <p:nvPr/>
        </p:nvGrpSpPr>
        <p:grpSpPr>
          <a:xfrm>
            <a:off x="1380955" y="2615314"/>
            <a:ext cx="7075489" cy="3111718"/>
            <a:chOff x="1380955" y="2615314"/>
            <a:chExt cx="7075489" cy="3111718"/>
          </a:xfrm>
        </p:grpSpPr>
        <p:grpSp>
          <p:nvGrpSpPr>
            <p:cNvPr id="12" name="그룹 11">
              <a:extLst>
                <a:ext uri="{FF2B5EF4-FFF2-40B4-BE49-F238E27FC236}">
                  <a16:creationId xmlns:a16="http://schemas.microsoft.com/office/drawing/2014/main" id="{AB1AA820-15E9-427C-AD93-1D365F414F20}"/>
                </a:ext>
              </a:extLst>
            </p:cNvPr>
            <p:cNvGrpSpPr/>
            <p:nvPr/>
          </p:nvGrpSpPr>
          <p:grpSpPr>
            <a:xfrm>
              <a:off x="1496616" y="2615314"/>
              <a:ext cx="4704159" cy="2600176"/>
              <a:chOff x="1496616" y="2844490"/>
              <a:chExt cx="4704159" cy="2600176"/>
            </a:xfrm>
          </p:grpSpPr>
          <p:sp>
            <p:nvSpPr>
              <p:cNvPr id="13" name="직사각형 12">
                <a:extLst>
                  <a:ext uri="{FF2B5EF4-FFF2-40B4-BE49-F238E27FC236}">
                    <a16:creationId xmlns:a16="http://schemas.microsoft.com/office/drawing/2014/main" id="{199A5473-5565-411C-B0B9-94BDEC0731C3}"/>
                  </a:ext>
                </a:extLst>
              </p:cNvPr>
              <p:cNvSpPr/>
              <p:nvPr/>
            </p:nvSpPr>
            <p:spPr>
              <a:xfrm>
                <a:off x="1496616" y="2844490"/>
                <a:ext cx="808434" cy="29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FF1C8A92-047A-4029-99FB-29CC840A927D}"/>
                  </a:ext>
                </a:extLst>
              </p:cNvPr>
              <p:cNvSpPr/>
              <p:nvPr/>
            </p:nvSpPr>
            <p:spPr>
              <a:xfrm>
                <a:off x="1568649" y="3809747"/>
                <a:ext cx="717351" cy="29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CB7C3824-51BB-4513-AF88-DF3AC12F5F68}"/>
                  </a:ext>
                </a:extLst>
              </p:cNvPr>
              <p:cNvSpPr/>
              <p:nvPr/>
            </p:nvSpPr>
            <p:spPr>
              <a:xfrm>
                <a:off x="4343400" y="3510986"/>
                <a:ext cx="781050" cy="356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221DFF2-27F3-4A1D-A489-EC9775990CA7}"/>
                  </a:ext>
                </a:extLst>
              </p:cNvPr>
              <p:cNvSpPr/>
              <p:nvPr/>
            </p:nvSpPr>
            <p:spPr>
              <a:xfrm>
                <a:off x="5421052" y="5145906"/>
                <a:ext cx="779723" cy="29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407D1AF6-C77E-470A-A6C6-F2314538A1F2}"/>
                  </a:ext>
                </a:extLst>
              </p:cNvPr>
              <p:cNvSpPr/>
              <p:nvPr/>
            </p:nvSpPr>
            <p:spPr>
              <a:xfrm>
                <a:off x="3008784" y="4853953"/>
                <a:ext cx="1389045" cy="414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B88DAD3F-6D52-48C6-8823-1DA28BD6DE5A}"/>
                </a:ext>
              </a:extLst>
            </p:cNvPr>
            <p:cNvSpPr txBox="1"/>
            <p:nvPr/>
          </p:nvSpPr>
          <p:spPr>
            <a:xfrm>
              <a:off x="1446381" y="3528705"/>
              <a:ext cx="954940" cy="523220"/>
            </a:xfrm>
            <a:prstGeom prst="rect">
              <a:avLst/>
            </a:prstGeom>
            <a:noFill/>
          </p:spPr>
          <p:txBody>
            <a:bodyPr wrap="square" rtlCol="0">
              <a:spAutoFit/>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Chạy</a:t>
              </a:r>
              <a:r>
                <a:rPr kumimoji="0" lang="ko-KR" altLang="en-US" sz="14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Node</a:t>
              </a:r>
              <a:endParaRPr kumimoji="0" lang="ko-KR" altLang="en-US" sz="14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20" name="TextBox 19">
              <a:extLst>
                <a:ext uri="{FF2B5EF4-FFF2-40B4-BE49-F238E27FC236}">
                  <a16:creationId xmlns:a16="http://schemas.microsoft.com/office/drawing/2014/main" id="{DA3B4034-C354-4474-B7A2-C50B49F66468}"/>
                </a:ext>
              </a:extLst>
            </p:cNvPr>
            <p:cNvSpPr txBox="1"/>
            <p:nvPr/>
          </p:nvSpPr>
          <p:spPr>
            <a:xfrm>
              <a:off x="4285785" y="3349417"/>
              <a:ext cx="1073615" cy="307777"/>
            </a:xfrm>
            <a:prstGeom prst="rect">
              <a:avLst/>
            </a:prstGeom>
            <a:noFill/>
          </p:spPr>
          <p:txBody>
            <a:bodyPr wrap="square" rtlCol="0">
              <a:spAutoFit/>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Run </a:t>
              </a:r>
              <a:r>
                <a:rPr kumimoji="0" lang="en-US" altLang="ko-KR" sz="14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mã</a:t>
              </a:r>
              <a:endParaRPr kumimoji="0" lang="ko-KR" altLang="en-US" sz="14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21" name="TextBox 20">
              <a:extLst>
                <a:ext uri="{FF2B5EF4-FFF2-40B4-BE49-F238E27FC236}">
                  <a16:creationId xmlns:a16="http://schemas.microsoft.com/office/drawing/2014/main" id="{E154DA58-B700-4A45-9D18-3CE49A6D54DC}"/>
                </a:ext>
              </a:extLst>
            </p:cNvPr>
            <p:cNvSpPr txBox="1"/>
            <p:nvPr/>
          </p:nvSpPr>
          <p:spPr>
            <a:xfrm>
              <a:off x="5389063" y="4879521"/>
              <a:ext cx="810639" cy="523220"/>
            </a:xfrm>
            <a:prstGeom prst="rect">
              <a:avLst/>
            </a:prstGeom>
            <a:noFill/>
          </p:spPr>
          <p:txBody>
            <a:bodyPr wrap="square" rtlCol="0">
              <a:spAutoFit/>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Tín</a:t>
              </a:r>
              <a:r>
                <a:rPr kumimoji="0" lang="en-US" altLang="ko-KR" sz="14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hiệu </a:t>
              </a:r>
              <a:r>
                <a:rPr kumimoji="0" lang="en-US" altLang="ko-KR" sz="14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đầu</a:t>
              </a:r>
              <a:r>
                <a:rPr kumimoji="0" lang="en-US" altLang="ko-KR" sz="14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ra</a:t>
              </a:r>
              <a:endParaRPr kumimoji="0" lang="ko-KR" altLang="en-US" sz="14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23" name="직사각형 22">
              <a:extLst>
                <a:ext uri="{FF2B5EF4-FFF2-40B4-BE49-F238E27FC236}">
                  <a16:creationId xmlns:a16="http://schemas.microsoft.com/office/drawing/2014/main" id="{F6D4C6AB-F42B-4A00-BBD2-0D0D8E26A449}"/>
                </a:ext>
              </a:extLst>
            </p:cNvPr>
            <p:cNvSpPr/>
            <p:nvPr/>
          </p:nvSpPr>
          <p:spPr>
            <a:xfrm>
              <a:off x="1380955" y="2719130"/>
              <a:ext cx="1648761" cy="222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lvl="0">
                <a:defRPr/>
              </a:pPr>
              <a:r>
                <a:rPr lang="en-US" altLang="ko-KR" sz="1400" dirty="0">
                  <a:solidFill>
                    <a:schemeClr val="tx1">
                      <a:lumMod val="85000"/>
                      <a:lumOff val="15000"/>
                    </a:schemeClr>
                  </a:solidFill>
                  <a:latin typeface="SamsungOne-700" pitchFamily="34" charset="0"/>
                  <a:ea typeface="맑은 고딕" panose="020B0503020000020004" pitchFamily="50" charset="-127"/>
                </a:rPr>
                <a:t>Brackets</a:t>
              </a:r>
            </a:p>
          </p:txBody>
        </p:sp>
        <p:sp>
          <p:nvSpPr>
            <p:cNvPr id="24" name="Rectangle 1">
              <a:extLst>
                <a:ext uri="{FF2B5EF4-FFF2-40B4-BE49-F238E27FC236}">
                  <a16:creationId xmlns:a16="http://schemas.microsoft.com/office/drawing/2014/main" id="{87FFD4E1-FF39-4BDB-BF92-33910F813EB7}"/>
                </a:ext>
              </a:extLst>
            </p:cNvPr>
            <p:cNvSpPr/>
            <p:nvPr/>
          </p:nvSpPr>
          <p:spPr>
            <a:xfrm>
              <a:off x="6599805" y="3548482"/>
              <a:ext cx="1596224"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defRPr/>
              </a:pPr>
              <a:r>
                <a:rPr lang="en-US" altLang="ko-KR" sz="1400" dirty="0">
                  <a:solidFill>
                    <a:schemeClr val="tx1"/>
                  </a:solidFill>
                  <a:latin typeface="SamsungOne-700" panose="020B0803030303020204" pitchFamily="34" charset="0"/>
                  <a:ea typeface="SamsungOne-700" panose="020B0803030303020204" pitchFamily="34" charset="0"/>
                </a:rPr>
                <a:t>ch06_test0.js</a:t>
              </a:r>
              <a:endParaRPr lang="ko-KR" altLang="en-US" sz="1400" dirty="0">
                <a:solidFill>
                  <a:schemeClr val="tx1"/>
                </a:solidFill>
                <a:latin typeface="SamsungOne-700" panose="020B0803030303020204" pitchFamily="34" charset="0"/>
              </a:endParaRPr>
            </a:p>
          </p:txBody>
        </p:sp>
        <p:sp>
          <p:nvSpPr>
            <p:cNvPr id="28" name="직사각형 27">
              <a:extLst>
                <a:ext uri="{FF2B5EF4-FFF2-40B4-BE49-F238E27FC236}">
                  <a16:creationId xmlns:a16="http://schemas.microsoft.com/office/drawing/2014/main" id="{70964618-FA0F-4329-B30C-C3EAF3580DB1}"/>
                </a:ext>
              </a:extLst>
            </p:cNvPr>
            <p:cNvSpPr/>
            <p:nvPr/>
          </p:nvSpPr>
          <p:spPr>
            <a:xfrm>
              <a:off x="1472358" y="3050712"/>
              <a:ext cx="3767815" cy="267632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A0C1C6D5-1ED6-4F2E-B6F7-51FFD4D37EAE}"/>
                </a:ext>
              </a:extLst>
            </p:cNvPr>
            <p:cNvSpPr/>
            <p:nvPr/>
          </p:nvSpPr>
          <p:spPr>
            <a:xfrm>
              <a:off x="6289761" y="3323250"/>
              <a:ext cx="2166683" cy="189224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C:\Users\USER\Downloads\document.png">
              <a:extLst>
                <a:ext uri="{FF2B5EF4-FFF2-40B4-BE49-F238E27FC236}">
                  <a16:creationId xmlns:a16="http://schemas.microsoft.com/office/drawing/2014/main" id="{4DA231EB-5F40-461B-838C-877DA6F15D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9196" y="4032509"/>
              <a:ext cx="962722" cy="962722"/>
            </a:xfrm>
            <a:prstGeom prst="rect">
              <a:avLst/>
            </a:prstGeom>
            <a:noFill/>
            <a:extLst>
              <a:ext uri="{909E8E84-426E-40DD-AFC4-6F175D3DCCD1}">
                <a14:hiddenFill xmlns:a14="http://schemas.microsoft.com/office/drawing/2010/main">
                  <a:solidFill>
                    <a:srgbClr val="FFFFFF"/>
                  </a:solidFill>
                </a14:hiddenFill>
              </a:ext>
            </a:extLst>
          </p:spPr>
        </p:pic>
        <p:sp>
          <p:nvSpPr>
            <p:cNvPr id="32" name="직사각형 31">
              <a:extLst>
                <a:ext uri="{FF2B5EF4-FFF2-40B4-BE49-F238E27FC236}">
                  <a16:creationId xmlns:a16="http://schemas.microsoft.com/office/drawing/2014/main" id="{6184E2C9-1439-4B1B-9394-97BB63281836}"/>
                </a:ext>
              </a:extLst>
            </p:cNvPr>
            <p:cNvSpPr/>
            <p:nvPr/>
          </p:nvSpPr>
          <p:spPr>
            <a:xfrm>
              <a:off x="2927731" y="3383527"/>
              <a:ext cx="1358054" cy="589792"/>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altLang="ko-KR" sz="1400" dirty="0">
                  <a:solidFill>
                    <a:schemeClr val="tx1"/>
                  </a:solidFill>
                  <a:latin typeface="SamsungOne-700" panose="020B0803030303020204" pitchFamily="34" charset="0"/>
                  <a:ea typeface="SamsungOne-700" panose="020B0803030303020204" pitchFamily="34" charset="0"/>
                </a:rPr>
                <a:t>Node.exe</a:t>
              </a:r>
              <a:endParaRPr lang="ko-KR" altLang="en-US" sz="1400" dirty="0">
                <a:solidFill>
                  <a:schemeClr val="tx1"/>
                </a:solidFill>
                <a:latin typeface="SamsungOne-700" panose="020B0803030303020204" pitchFamily="34" charset="0"/>
              </a:endParaRPr>
            </a:p>
          </p:txBody>
        </p:sp>
        <p:sp>
          <p:nvSpPr>
            <p:cNvPr id="33" name="직사각형 32">
              <a:extLst>
                <a:ext uri="{FF2B5EF4-FFF2-40B4-BE49-F238E27FC236}">
                  <a16:creationId xmlns:a16="http://schemas.microsoft.com/office/drawing/2014/main" id="{4AB0BC14-85BC-4AB2-8913-2A645C7E6140}"/>
                </a:ext>
              </a:extLst>
            </p:cNvPr>
            <p:cNvSpPr/>
            <p:nvPr/>
          </p:nvSpPr>
          <p:spPr>
            <a:xfrm>
              <a:off x="2598821" y="4520402"/>
              <a:ext cx="2088682" cy="589792"/>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ko-KR" sz="1400" dirty="0">
                  <a:solidFill>
                    <a:schemeClr val="tx1"/>
                  </a:solidFill>
                  <a:latin typeface="SamsungOne-700" panose="020B0803030303020204" pitchFamily="34" charset="0"/>
                  <a:ea typeface="SamsungOne-700" panose="020B0803030303020204" pitchFamily="34" charset="0"/>
                </a:rPr>
                <a:t>Console</a:t>
              </a:r>
              <a:endParaRPr lang="ko-KR" altLang="en-US" sz="1400" dirty="0">
                <a:solidFill>
                  <a:schemeClr val="tx1"/>
                </a:solidFill>
                <a:latin typeface="SamsungOne-700" panose="020B0803030303020204" pitchFamily="34" charset="0"/>
              </a:endParaRPr>
            </a:p>
          </p:txBody>
        </p:sp>
        <p:cxnSp>
          <p:nvCxnSpPr>
            <p:cNvPr id="3" name="직선 화살표 연결선 2">
              <a:extLst>
                <a:ext uri="{FF2B5EF4-FFF2-40B4-BE49-F238E27FC236}">
                  <a16:creationId xmlns:a16="http://schemas.microsoft.com/office/drawing/2014/main" id="{677B1232-F764-4F6B-BCDA-D08F0C65F272}"/>
                </a:ext>
              </a:extLst>
            </p:cNvPr>
            <p:cNvCxnSpPr/>
            <p:nvPr/>
          </p:nvCxnSpPr>
          <p:spPr>
            <a:xfrm>
              <a:off x="4285785" y="3657194"/>
              <a:ext cx="1954660" cy="0"/>
            </a:xfrm>
            <a:prstGeom prst="straightConnector1">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연결선: 꺾임 4">
              <a:extLst>
                <a:ext uri="{FF2B5EF4-FFF2-40B4-BE49-F238E27FC236}">
                  <a16:creationId xmlns:a16="http://schemas.microsoft.com/office/drawing/2014/main" id="{601E721B-3D4F-42C6-888C-95AE67CBB064}"/>
                </a:ext>
              </a:extLst>
            </p:cNvPr>
            <p:cNvCxnSpPr>
              <a:endCxn id="33" idx="3"/>
            </p:cNvCxnSpPr>
            <p:nvPr/>
          </p:nvCxnSpPr>
          <p:spPr>
            <a:xfrm rot="10800000" flipV="1">
              <a:off x="4687504" y="4520402"/>
              <a:ext cx="2184935" cy="294896"/>
            </a:xfrm>
            <a:prstGeom prst="bentConnector3">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그룹 33">
              <a:extLst>
                <a:ext uri="{FF2B5EF4-FFF2-40B4-BE49-F238E27FC236}">
                  <a16:creationId xmlns:a16="http://schemas.microsoft.com/office/drawing/2014/main" id="{51FFAB91-77EA-44AF-96BB-65102F113C91}"/>
                </a:ext>
              </a:extLst>
            </p:cNvPr>
            <p:cNvGrpSpPr/>
            <p:nvPr/>
          </p:nvGrpSpPr>
          <p:grpSpPr>
            <a:xfrm>
              <a:off x="2370303" y="3610193"/>
              <a:ext cx="557428" cy="115230"/>
              <a:chOff x="2370303" y="3610193"/>
              <a:chExt cx="557428" cy="115230"/>
            </a:xfrm>
          </p:grpSpPr>
          <p:cxnSp>
            <p:nvCxnSpPr>
              <p:cNvPr id="7" name="직선 화살표 연결선 6">
                <a:extLst>
                  <a:ext uri="{FF2B5EF4-FFF2-40B4-BE49-F238E27FC236}">
                    <a16:creationId xmlns:a16="http://schemas.microsoft.com/office/drawing/2014/main" id="{960F77B6-F35F-4F04-AF0A-B9EC313A8612}"/>
                  </a:ext>
                </a:extLst>
              </p:cNvPr>
              <p:cNvCxnSpPr>
                <a:cxnSpLocks/>
              </p:cNvCxnSpPr>
              <p:nvPr/>
            </p:nvCxnSpPr>
            <p:spPr>
              <a:xfrm>
                <a:off x="2401321" y="3657194"/>
                <a:ext cx="526410" cy="21229"/>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CC18338A-6E1C-4F02-862E-32065C6A52E0}"/>
                  </a:ext>
                </a:extLst>
              </p:cNvPr>
              <p:cNvSpPr/>
              <p:nvPr/>
            </p:nvSpPr>
            <p:spPr>
              <a:xfrm>
                <a:off x="2370303" y="3610193"/>
                <a:ext cx="115230" cy="11523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2470548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Tổng</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quan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Node.js</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3798504"/>
            <a:ext cx="7365988" cy="2303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Node.js</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Cài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đặt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cụ</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triển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node </a:t>
            </a:r>
            <a:r>
              <a:rPr lang="en-US" altLang="ko-KR" dirty="0" err="1">
                <a:solidFill>
                  <a:srgbClr val="A6A6A6"/>
                </a:solidFill>
                <a:latin typeface="SamsungOne-400" panose="020B0503030303020204" pitchFamily="34" charset="0"/>
                <a:ea typeface="SamsungOne-400" panose="020B0503030303020204" pitchFamily="34" charset="0"/>
              </a:rPr>
              <a:t>đầu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Gửi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log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lên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console</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trong Node</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hợp</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sẵn</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93503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Gửi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console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Chạy</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JavaScript trong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dấu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nhắc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lệnh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bạn chạy dấu nhắc lệnh có lệnh cmd, thư mục người dùng sẽ được đặt làm vị trí mặc định.</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Chuyển đến thư mục NodeExample và chạy javascript bằng lệnh node (không cần nhập ký hiệu %).</a:t>
            </a:r>
          </a:p>
        </p:txBody>
      </p:sp>
      <p:sp>
        <p:nvSpPr>
          <p:cNvPr id="26" name="Rectangle 12">
            <a:extLst>
              <a:ext uri="{FF2B5EF4-FFF2-40B4-BE49-F238E27FC236}">
                <a16:creationId xmlns:a16="http://schemas.microsoft.com/office/drawing/2014/main" id="{BED717C6-7218-436D-A898-5CDFDEDCFEEA}"/>
              </a:ext>
            </a:extLst>
          </p:cNvPr>
          <p:cNvSpPr/>
          <p:nvPr/>
        </p:nvSpPr>
        <p:spPr>
          <a:xfrm>
            <a:off x="711201" y="2845007"/>
            <a:ext cx="8488362" cy="545516"/>
          </a:xfrm>
          <a:prstGeom prst="rect">
            <a:avLst/>
          </a:prstGeom>
          <a:solidFill>
            <a:srgbClr val="ECEFF6"/>
          </a:solidFill>
          <a:ln w="6350">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latin typeface="SamsungOne-400" panose="020B0503030303020204" pitchFamily="34" charset="0"/>
                <a:ea typeface="SamsungOne-400" panose="020B0503030303020204" pitchFamily="34" charset="0"/>
                <a:cs typeface="Tahoma" panose="020B0604030504040204" pitchFamily="34" charset="0"/>
              </a:rPr>
              <a:t>% cd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brackets_nodejs</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NodeExample</a:t>
            </a:r>
            <a:endParaRPr lang="en-US" altLang="ko-KR" sz="1300" dirty="0">
              <a:latin typeface="SamsungOne-400" panose="020B0503030303020204" pitchFamily="34" charset="0"/>
              <a:ea typeface="SamsungOne-400" panose="020B0503030303020204" pitchFamily="34" charset="0"/>
              <a:cs typeface="Tahoma" panose="020B0604030504040204" pitchFamily="34" charset="0"/>
            </a:endParaRPr>
          </a:p>
          <a:p>
            <a:pPr algn="just"/>
            <a:r>
              <a:rPr lang="en-US" altLang="ko-KR" sz="1300" dirty="0">
                <a:latin typeface="SamsungOne-400" panose="020B0503030303020204" pitchFamily="34" charset="0"/>
                <a:ea typeface="SamsungOne-400" panose="020B0503030303020204" pitchFamily="34" charset="0"/>
                <a:cs typeface="Tahoma" panose="020B0604030504040204" pitchFamily="34" charset="0"/>
              </a:rPr>
              <a:t>% node ch06_test1.js </a:t>
            </a:r>
          </a:p>
        </p:txBody>
      </p:sp>
    </p:spTree>
    <p:extLst>
      <p:ext uri="{BB962C8B-B14F-4D97-AF65-F5344CB8AC3E}">
        <p14:creationId xmlns:p14="http://schemas.microsoft.com/office/powerpoint/2010/main" val="1129773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Gửi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console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Viết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thực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mã</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ở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dấu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nhắc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lệnh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Có thể </a:t>
            </a: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 ở </a:t>
            </a:r>
            <a:r>
              <a:rPr lang="en-US" altLang="ko-KR" sz="1400" dirty="0" err="1">
                <a:solidFill>
                  <a:schemeClr val="tx1"/>
                </a:solidFill>
                <a:latin typeface="SamsungOne-400" panose="020B0503030303020204" pitchFamily="34" charset="0"/>
                <a:ea typeface="SamsungOne-400" panose="020B0503030303020204" pitchFamily="34" charset="0"/>
              </a:rPr>
              <a:t>dấu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lệnh</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Khi bạn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lệnh</a:t>
            </a:r>
            <a:r>
              <a:rPr lang="en-US" altLang="ko-KR" sz="1400" dirty="0">
                <a:solidFill>
                  <a:schemeClr val="tx1"/>
                </a:solidFill>
                <a:latin typeface="SamsungOne-400" panose="020B0503030303020204" pitchFamily="34" charset="0"/>
                <a:ea typeface="SamsungOne-400" panose="020B0503030303020204" pitchFamily="34" charset="0"/>
              </a:rPr>
              <a:t> node,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bạn bắt </a:t>
            </a:r>
            <a:r>
              <a:rPr lang="en-US" altLang="ko-KR" sz="1400" dirty="0" err="1">
                <a:solidFill>
                  <a:schemeClr val="tx1"/>
                </a:solidFill>
                <a:latin typeface="SamsungOne-400" panose="020B0503030303020204" pitchFamily="34" charset="0"/>
                <a:ea typeface="SamsungOne-400" panose="020B0503030303020204" pitchFamily="34" charset="0"/>
              </a:rPr>
              <a:t>đầu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26" name="Rectangle 12">
            <a:extLst>
              <a:ext uri="{FF2B5EF4-FFF2-40B4-BE49-F238E27FC236}">
                <a16:creationId xmlns:a16="http://schemas.microsoft.com/office/drawing/2014/main" id="{BED717C6-7218-436D-A898-5CDFDEDCFEEA}"/>
              </a:ext>
            </a:extLst>
          </p:cNvPr>
          <p:cNvSpPr/>
          <p:nvPr/>
        </p:nvSpPr>
        <p:spPr>
          <a:xfrm>
            <a:off x="4741077" y="2614896"/>
            <a:ext cx="3771899" cy="545516"/>
          </a:xfrm>
          <a:prstGeom prst="rect">
            <a:avLst/>
          </a:prstGeom>
          <a:solidFill>
            <a:srgbClr val="ECEFF6"/>
          </a:solidFill>
          <a:ln w="6350">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latin typeface="D2Coding" panose="020B0609020101020101" pitchFamily="49" charset="-127"/>
                <a:ea typeface="D2Coding" panose="020B0609020101020101" pitchFamily="49" charset="-127"/>
                <a:cs typeface="Tahoma" panose="020B0604030504040204" pitchFamily="34" charset="0"/>
              </a:rPr>
              <a:t>% node</a:t>
            </a:r>
          </a:p>
          <a:p>
            <a:pPr algn="just"/>
            <a:r>
              <a:rPr lang="en-US" altLang="ko-KR" sz="1300" dirty="0">
                <a:latin typeface="D2Coding" panose="020B0609020101020101" pitchFamily="49" charset="-127"/>
                <a:ea typeface="D2Coding" panose="020B0609020101020101" pitchFamily="49" charset="-127"/>
                <a:cs typeface="Tahoma" panose="020B0604030504040204" pitchFamily="34" charset="0"/>
              </a:rPr>
              <a:t>% console.log(‘The result is %d.’, 10);</a:t>
            </a:r>
          </a:p>
        </p:txBody>
      </p:sp>
      <p:pic>
        <p:nvPicPr>
          <p:cNvPr id="7" name="그림 4">
            <a:extLst>
              <a:ext uri="{FF2B5EF4-FFF2-40B4-BE49-F238E27FC236}">
                <a16:creationId xmlns:a16="http://schemas.microsoft.com/office/drawing/2014/main" id="{12940447-39BD-45DA-94E0-5BF7D121AFF2}"/>
              </a:ext>
            </a:extLst>
          </p:cNvPr>
          <p:cNvPicPr>
            <a:picLocks noChangeAspect="1"/>
          </p:cNvPicPr>
          <p:nvPr/>
        </p:nvPicPr>
        <p:blipFill>
          <a:blip r:embed="rId4"/>
          <a:stretch>
            <a:fillRect/>
          </a:stretch>
        </p:blipFill>
        <p:spPr>
          <a:xfrm>
            <a:off x="703263" y="2614896"/>
            <a:ext cx="3924300" cy="2464095"/>
          </a:xfrm>
          <a:prstGeom prst="rect">
            <a:avLst/>
          </a:prstGeom>
        </p:spPr>
      </p:pic>
      <p:sp>
        <p:nvSpPr>
          <p:cNvPr id="2" name="직사각형 1">
            <a:extLst>
              <a:ext uri="{FF2B5EF4-FFF2-40B4-BE49-F238E27FC236}">
                <a16:creationId xmlns:a16="http://schemas.microsoft.com/office/drawing/2014/main" id="{F4EC3E4B-006D-4B4C-AFEA-2D2DB0103833}"/>
              </a:ext>
            </a:extLst>
          </p:cNvPr>
          <p:cNvSpPr/>
          <p:nvPr/>
        </p:nvSpPr>
        <p:spPr>
          <a:xfrm>
            <a:off x="4741077" y="2608091"/>
            <a:ext cx="45719" cy="552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11128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Gửi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console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Đối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tượng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Console</a:t>
            </a: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Console hiển thị các log dưới dạng các đối tượng toàn cục có thể được sử dụng ở mọi nơi</a:t>
            </a:r>
          </a:p>
        </p:txBody>
      </p:sp>
      <p:graphicFrame>
        <p:nvGraphicFramePr>
          <p:cNvPr id="8" name="표 7">
            <a:extLst>
              <a:ext uri="{FF2B5EF4-FFF2-40B4-BE49-F238E27FC236}">
                <a16:creationId xmlns:a16="http://schemas.microsoft.com/office/drawing/2014/main" id="{B635EEBB-F48C-4839-9A1F-6B2CA9456928}"/>
              </a:ext>
            </a:extLst>
          </p:cNvPr>
          <p:cNvGraphicFramePr>
            <a:graphicFrameLocks noGrp="1"/>
          </p:cNvGraphicFramePr>
          <p:nvPr>
            <p:extLst>
              <p:ext uri="{D42A27DB-BD31-4B8C-83A1-F6EECF244321}">
                <p14:modId xmlns:p14="http://schemas.microsoft.com/office/powerpoint/2010/main" val="124021089"/>
              </p:ext>
            </p:extLst>
          </p:nvPr>
        </p:nvGraphicFramePr>
        <p:xfrm>
          <a:off x="703262" y="2274181"/>
          <a:ext cx="8488338" cy="1347759"/>
        </p:xfrm>
        <a:graphic>
          <a:graphicData uri="http://schemas.openxmlformats.org/drawingml/2006/table">
            <a:tbl>
              <a:tblPr firstRow="1" bandRow="1">
                <a:tableStyleId>{5C22544A-7EE6-4342-B048-85BDC9FD1C3A}</a:tableStyleId>
              </a:tblPr>
              <a:tblGrid>
                <a:gridCol w="2449512">
                  <a:extLst>
                    <a:ext uri="{9D8B030D-6E8A-4147-A177-3AD203B41FA5}">
                      <a16:colId xmlns:a16="http://schemas.microsoft.com/office/drawing/2014/main" val="20000"/>
                    </a:ext>
                  </a:extLst>
                </a:gridCol>
                <a:gridCol w="6038826">
                  <a:extLst>
                    <a:ext uri="{9D8B030D-6E8A-4147-A177-3AD203B41FA5}">
                      <a16:colId xmlns:a16="http://schemas.microsoft.com/office/drawing/2014/main" val="20001"/>
                    </a:ext>
                  </a:extLst>
                </a:gridCol>
              </a:tblGrid>
              <a:tr h="350067">
                <a:tc>
                  <a:txBody>
                    <a:bodyPr/>
                    <a:lstStyle/>
                    <a:p>
                      <a:pPr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 đối tượng toàn cục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Mô tả</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32564">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console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Đối tượng hiển thị kết quả trong cửa sổ console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2564">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process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Đối tượng xử lý thông tin thực thi tiến trình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2564">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exports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Đối tượng xử lý mô-đun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9" name="Rectangle 12">
            <a:extLst>
              <a:ext uri="{FF2B5EF4-FFF2-40B4-BE49-F238E27FC236}">
                <a16:creationId xmlns:a16="http://schemas.microsoft.com/office/drawing/2014/main" id="{595F1CF8-9B12-4FB9-AAF4-2FFD4242E2AB}"/>
              </a:ext>
            </a:extLst>
          </p:cNvPr>
          <p:cNvSpPr/>
          <p:nvPr/>
        </p:nvSpPr>
        <p:spPr>
          <a:xfrm>
            <a:off x="703262" y="3730821"/>
            <a:ext cx="8488338" cy="745571"/>
          </a:xfrm>
          <a:prstGeom prst="rect">
            <a:avLst/>
          </a:prstGeom>
          <a:solidFill>
            <a:srgbClr val="ECEFF6"/>
          </a:solidFill>
          <a:ln w="6350">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latin typeface="D2Coding" panose="020B0609020101020101" pitchFamily="49" charset="-127"/>
                <a:ea typeface="D2Coding" panose="020B0609020101020101" pitchFamily="49" charset="-127"/>
                <a:cs typeface="Tahoma" panose="020B0604030504040204" pitchFamily="34" charset="0"/>
              </a:rPr>
              <a:t>% console.log(‘Display numbers : %d’, 10);</a:t>
            </a:r>
          </a:p>
          <a:p>
            <a:pPr algn="just"/>
            <a:r>
              <a:rPr lang="en-US" altLang="ko-KR" sz="1300" dirty="0">
                <a:latin typeface="D2Coding" panose="020B0609020101020101" pitchFamily="49" charset="-127"/>
                <a:ea typeface="D2Coding" panose="020B0609020101020101" pitchFamily="49" charset="-127"/>
                <a:cs typeface="Tahoma" panose="020B0604030504040204" pitchFamily="34" charset="0"/>
              </a:rPr>
              <a:t>% console.log(‘Display string : %s’, ‘Hello!’);</a:t>
            </a:r>
          </a:p>
          <a:p>
            <a:pPr algn="just"/>
            <a:r>
              <a:rPr lang="en-US" altLang="ko-KR" sz="1300" dirty="0">
                <a:latin typeface="D2Coding" panose="020B0609020101020101" pitchFamily="49" charset="-127"/>
                <a:ea typeface="D2Coding" panose="020B0609020101020101" pitchFamily="49" charset="-127"/>
                <a:cs typeface="Tahoma" panose="020B0604030504040204" pitchFamily="34" charset="0"/>
              </a:rPr>
              <a:t>% console.log(‘Display JSON Object : %j’, {name: ‘June’});</a:t>
            </a:r>
          </a:p>
        </p:txBody>
      </p:sp>
      <p:sp>
        <p:nvSpPr>
          <p:cNvPr id="10" name="직사각형 9">
            <a:extLst>
              <a:ext uri="{FF2B5EF4-FFF2-40B4-BE49-F238E27FC236}">
                <a16:creationId xmlns:a16="http://schemas.microsoft.com/office/drawing/2014/main" id="{EBD5A611-0083-4ABB-AD1F-0D98D88EE297}"/>
              </a:ext>
            </a:extLst>
          </p:cNvPr>
          <p:cNvSpPr/>
          <p:nvPr/>
        </p:nvSpPr>
        <p:spPr>
          <a:xfrm>
            <a:off x="688365" y="3730820"/>
            <a:ext cx="45719" cy="745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02429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31AC09FB-F764-4B6F-8A18-C4EE2FCA1528}"/>
              </a:ext>
            </a:extLst>
          </p:cNvPr>
          <p:cNvGrpSpPr/>
          <p:nvPr/>
        </p:nvGrpSpPr>
        <p:grpSpPr>
          <a:xfrm>
            <a:off x="449856" y="450955"/>
            <a:ext cx="9008694" cy="369332"/>
            <a:chOff x="450000" y="450000"/>
            <a:chExt cx="9011582" cy="369450"/>
          </a:xfrm>
        </p:grpSpPr>
        <p:sp>
          <p:nvSpPr>
            <p:cNvPr id="25" name="직사각형 24">
              <a:extLst>
                <a:ext uri="{FF2B5EF4-FFF2-40B4-BE49-F238E27FC236}">
                  <a16:creationId xmlns:a16="http://schemas.microsoft.com/office/drawing/2014/main" id="{A522E029-6038-409C-A5F5-98959BDADA65}"/>
                </a:ext>
              </a:extLst>
            </p:cNvPr>
            <p:cNvSpPr/>
            <p:nvPr/>
          </p:nvSpPr>
          <p:spPr>
            <a:xfrm>
              <a:off x="450000" y="450000"/>
              <a:ext cx="8785226" cy="369450"/>
            </a:xfrm>
            <a:prstGeom prst="rect">
              <a:avLst/>
            </a:prstGeom>
          </p:spPr>
          <p:txBody>
            <a:bodyPr wrap="square" lIns="0" tIns="0" rIns="0" bIns="0">
              <a:spAutoFit/>
            </a:bodyPr>
            <a:lstStyle/>
            <a:p>
              <a:pPr fontAlgn="base">
                <a:spcBef>
                  <a:spcPct val="0"/>
                </a:spcBef>
                <a:spcAft>
                  <a:spcPct val="0"/>
                </a:spcAft>
              </a:pPr>
              <a:r>
                <a:rPr kumimoji="1" lang="en-US" altLang="ko-KR" sz="2400" dirty="0" err="1">
                  <a:solidFill>
                    <a:srgbClr val="193EB0"/>
                  </a:solidFill>
                  <a:latin typeface="iCiel Samsung Sharp Sans Bold" pitchFamily="2" charset="0"/>
                  <a:ea typeface="iCiel Samsung Sharp Sans Bold" pitchFamily="2" charset="0"/>
                  <a:cs typeface="iCiel Samsung Sharp Sans Bold" pitchFamily="2" charset="0"/>
                </a:rPr>
                <a:t>Mô</a:t>
              </a:r>
              <a:r>
                <a:rPr kumimoji="1" lang="en-US" altLang="ko-KR" sz="2400" dirty="0">
                  <a:solidFill>
                    <a:srgbClr val="193EB0"/>
                  </a:solidFill>
                  <a:latin typeface="iCiel Samsung Sharp Sans Bold" pitchFamily="2" charset="0"/>
                  <a:ea typeface="iCiel Samsung Sharp Sans Bold" pitchFamily="2" charset="0"/>
                  <a:cs typeface="iCiel Samsung Sharp Sans Bold" pitchFamily="2" charset="0"/>
                </a:rPr>
                <a:t> </a:t>
              </a:r>
              <a:r>
                <a:rPr kumimoji="1" lang="en-US" altLang="ko-KR" sz="2400" dirty="0" err="1">
                  <a:solidFill>
                    <a:srgbClr val="193EB0"/>
                  </a:solidFill>
                  <a:latin typeface="iCiel Samsung Sharp Sans Bold" pitchFamily="2" charset="0"/>
                  <a:ea typeface="iCiel Samsung Sharp Sans Bold" pitchFamily="2" charset="0"/>
                  <a:cs typeface="iCiel Samsung Sharp Sans Bold" pitchFamily="2" charset="0"/>
                </a:rPr>
                <a:t>tả</a:t>
              </a:r>
              <a:r>
                <a:rPr kumimoji="1" lang="en-US" altLang="ko-KR" sz="2400" dirty="0">
                  <a:solidFill>
                    <a:srgbClr val="193EB0"/>
                  </a:solidFill>
                  <a:latin typeface="iCiel Samsung Sharp Sans Bold" pitchFamily="2" charset="0"/>
                  <a:ea typeface="iCiel Samsung Sharp Sans Bold" pitchFamily="2" charset="0"/>
                  <a:cs typeface="iCiel Samsung Sharp Sans Bold" pitchFamily="2" charset="0"/>
                </a:rPr>
                <a:t> </a:t>
              </a:r>
              <a:r>
                <a:rPr kumimoji="1" lang="en-US" altLang="ko-KR" sz="2400" dirty="0" err="1">
                  <a:solidFill>
                    <a:srgbClr val="193EB0"/>
                  </a:solidFill>
                  <a:latin typeface="iCiel Samsung Sharp Sans Bold" pitchFamily="2" charset="0"/>
                  <a:ea typeface="iCiel Samsung Sharp Sans Bold" pitchFamily="2" charset="0"/>
                  <a:cs typeface="iCiel Samsung Sharp Sans Bold" pitchFamily="2" charset="0"/>
                </a:rPr>
                <a:t>chương</a:t>
              </a:r>
              <a:endParaRPr kumimoji="1" lang="en-US" altLang="ko-KR" sz="2400" dirty="0">
                <a:solidFill>
                  <a:srgbClr val="193EB0"/>
                </a:solidFill>
                <a:latin typeface="iCiel Samsung Sharp Sans Bold" pitchFamily="2" charset="0"/>
                <a:ea typeface="iCiel Samsung Sharp Sans Bold" pitchFamily="2" charset="0"/>
                <a:cs typeface="iCiel Samsung Sharp Sans Bold" pitchFamily="2" charset="0"/>
              </a:endParaRPr>
            </a:p>
          </p:txBody>
        </p:sp>
        <p:cxnSp>
          <p:nvCxnSpPr>
            <p:cNvPr id="26" name="직선 연결선 25">
              <a:extLst>
                <a:ext uri="{FF2B5EF4-FFF2-40B4-BE49-F238E27FC236}">
                  <a16:creationId xmlns:a16="http://schemas.microsoft.com/office/drawing/2014/main" id="{39808210-D51A-4E43-BC95-F679CC153EA3}"/>
                </a:ext>
              </a:extLst>
            </p:cNvPr>
            <p:cNvCxnSpPr>
              <a:cxnSpLocks/>
            </p:cNvCxnSpPr>
            <p:nvPr/>
          </p:nvCxnSpPr>
          <p:spPr>
            <a:xfrm>
              <a:off x="2668641" y="630000"/>
              <a:ext cx="6792941"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79342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Tìm hiểu về khái niệm cơ bản về Node.js, cú pháp lập trình và các kỹ thuật lập trình nâng cao hơn. </a:t>
            </a:r>
            <a:endParaRPr lang="en-US"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Đồng thời học cách điều khiển các cảm biến khác nhau của Raspberry Pi trên Node.js. </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tiêu</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của</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chương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49856" y="2662356"/>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dung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của</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chương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2967141"/>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1. </a:t>
            </a:r>
            <a:r>
              <a:rPr lang="en-US" altLang="ko-KR" sz="1300" dirty="0" err="1">
                <a:solidFill>
                  <a:prstClr val="black">
                    <a:lumMod val="85000"/>
                    <a:lumOff val="15000"/>
                  </a:prstClr>
                </a:solidFill>
                <a:latin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rPr>
              <a:t> về Node.js</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2. </a:t>
            </a:r>
            <a:r>
              <a:rPr lang="vi-VN" altLang="ko-KR" sz="1300" dirty="0">
                <a:solidFill>
                  <a:prstClr val="black">
                    <a:lumMod val="85000"/>
                    <a:lumOff val="15000"/>
                  </a:prstClr>
                </a:solidFill>
                <a:latin typeface="SamsungOne-400" panose="020B0503030303020204" pitchFamily="34" charset="0"/>
              </a:rPr>
              <a:t>Lập trình Node.js cơ bản</a:t>
            </a:r>
            <a:endParaRPr lang="en-US"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3. Raspberry Pi </a:t>
            </a:r>
            <a:r>
              <a:rPr lang="en-US" altLang="ko-KR" sz="1300" dirty="0" err="1">
                <a:solidFill>
                  <a:prstClr val="black">
                    <a:lumMod val="85000"/>
                    <a:lumOff val="15000"/>
                  </a:prstClr>
                </a:solidFill>
                <a:latin typeface="SamsungOne-400" panose="020B0503030303020204" pitchFamily="34" charset="0"/>
              </a:rPr>
              <a:t>với</a:t>
            </a:r>
            <a:r>
              <a:rPr lang="en-US" altLang="ko-KR" sz="1300" dirty="0">
                <a:solidFill>
                  <a:prstClr val="black">
                    <a:lumMod val="85000"/>
                    <a:lumOff val="15000"/>
                  </a:prstClr>
                </a:solidFill>
                <a:latin typeface="SamsungOne-400" panose="020B0503030303020204" pitchFamily="34" charset="0"/>
              </a:rPr>
              <a:t> Node-RED</a:t>
            </a:r>
          </a:p>
          <a:p>
            <a:pPr marL="285664" indent="-285664" defTabSz="457063">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400" panose="020B0503030303020204" pitchFamily="34" charset="0"/>
              </a:rPr>
              <a:t>Bài 4. </a:t>
            </a:r>
            <a:r>
              <a:rPr lang="en-US" altLang="ko-KR" sz="1300" dirty="0" err="1">
                <a:solidFill>
                  <a:prstClr val="black">
                    <a:lumMod val="85000"/>
                    <a:lumOff val="15000"/>
                  </a:prstClr>
                </a:solidFill>
                <a:latin typeface="SamsungOne-400" panose="020B0503030303020204" pitchFamily="34" charset="0"/>
              </a:rPr>
              <a:t>Xử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lỗi</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khắc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phục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sự</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cố</a:t>
            </a:r>
            <a:endParaRPr lang="en-US" altLang="ko-KR" sz="1300" dirty="0">
              <a:solidFill>
                <a:prstClr val="black">
                  <a:lumMod val="85000"/>
                  <a:lumOff val="15000"/>
                </a:prstClr>
              </a:solidFill>
              <a:latin typeface="SamsungOne-400" panose="020B0503030303020204" pitchFamily="34" charset="0"/>
            </a:endParaRPr>
          </a:p>
        </p:txBody>
      </p:sp>
    </p:spTree>
    <p:extLst>
      <p:ext uri="{BB962C8B-B14F-4D97-AF65-F5344CB8AC3E}">
        <p14:creationId xmlns:p14="http://schemas.microsoft.com/office/powerpoint/2010/main" val="72438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Gửi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console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 phương thức chính của các đối tượng Console</a:t>
            </a: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như dir, time, timeEnd tồn tại trong các đối tượng Console</a:t>
            </a:r>
          </a:p>
        </p:txBody>
      </p:sp>
      <p:graphicFrame>
        <p:nvGraphicFramePr>
          <p:cNvPr id="7" name="표 13">
            <a:extLst>
              <a:ext uri="{FF2B5EF4-FFF2-40B4-BE49-F238E27FC236}">
                <a16:creationId xmlns:a16="http://schemas.microsoft.com/office/drawing/2014/main" id="{75D06FAE-091F-4026-88B7-EB76F2154288}"/>
              </a:ext>
            </a:extLst>
          </p:cNvPr>
          <p:cNvGraphicFramePr>
            <a:graphicFrameLocks noGrp="1"/>
          </p:cNvGraphicFramePr>
          <p:nvPr>
            <p:extLst>
              <p:ext uri="{D42A27DB-BD31-4B8C-83A1-F6EECF244321}">
                <p14:modId xmlns:p14="http://schemas.microsoft.com/office/powerpoint/2010/main" val="2008231273"/>
              </p:ext>
            </p:extLst>
          </p:nvPr>
        </p:nvGraphicFramePr>
        <p:xfrm>
          <a:off x="449998" y="2392535"/>
          <a:ext cx="8632825" cy="1173480"/>
        </p:xfrm>
        <a:graphic>
          <a:graphicData uri="http://schemas.openxmlformats.org/drawingml/2006/table">
            <a:tbl>
              <a:tblPr firstRow="1" bandRow="1">
                <a:tableStyleId>{5C22544A-7EE6-4342-B048-85BDC9FD1C3A}</a:tableStyleId>
              </a:tblPr>
              <a:tblGrid>
                <a:gridCol w="2490212">
                  <a:extLst>
                    <a:ext uri="{9D8B030D-6E8A-4147-A177-3AD203B41FA5}">
                      <a16:colId xmlns:a16="http://schemas.microsoft.com/office/drawing/2014/main" val="20000"/>
                    </a:ext>
                  </a:extLst>
                </a:gridCol>
                <a:gridCol w="6142613">
                  <a:extLst>
                    <a:ext uri="{9D8B030D-6E8A-4147-A177-3AD203B41FA5}">
                      <a16:colId xmlns:a16="http://schemas.microsoft.com/office/drawing/2014/main" val="20001"/>
                    </a:ext>
                  </a:extLst>
                </a:gridCol>
              </a:tblGrid>
              <a:tr h="189055">
                <a:tc>
                  <a:txBody>
                    <a:bodyPr/>
                    <a:lstStyle/>
                    <a:p>
                      <a:pPr algn="ctr" latinLnBrk="1"/>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 đối tượng toàn cục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Mô tả</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89055">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dir(object)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Hiển thị các thuộc tính của đối tượng JavaScript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89055">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time (id)</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Ghi lại thời gian bắt đầu để đo thời gian chạy</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89055">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timeEnd (id)</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Ghi lại thời gian kết thúc để đo thời gian chạy</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58565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Gửi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console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Kiểm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thời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gian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thực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mã</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NodeExample</a:t>
            </a:r>
            <a:r>
              <a:rPr lang="en-US" altLang="ko-KR" sz="1400" dirty="0">
                <a:solidFill>
                  <a:schemeClr val="tx1"/>
                </a:solidFill>
                <a:latin typeface="SamsungOne-400" panose="020B0503030303020204" pitchFamily="34" charset="0"/>
                <a:ea typeface="SamsungOne-400" panose="020B0503030303020204" pitchFamily="34" charset="0"/>
              </a:rPr>
              <a:t>] ở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chuột</a:t>
            </a:r>
            <a:r>
              <a:rPr lang="en-US" altLang="ko-KR" sz="1400" dirty="0">
                <a:solidFill>
                  <a:schemeClr val="tx1"/>
                </a:solidFill>
                <a:latin typeface="SamsungOne-400" panose="020B0503030303020204" pitchFamily="34" charset="0"/>
                <a:ea typeface="SamsungOne-400" panose="020B0503030303020204" pitchFamily="34" charset="0"/>
              </a:rPr>
              <a:t> phải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[Create File].</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ch06_test2.js làm </a:t>
            </a:r>
            <a:r>
              <a:rPr lang="en-US" altLang="ko-KR" sz="1400" dirty="0" err="1">
                <a:solidFill>
                  <a:schemeClr val="tx1"/>
                </a:solidFill>
                <a:latin typeface="SamsungOne-400" panose="020B0503030303020204" pitchFamily="34" charset="0"/>
                <a:ea typeface="SamsungOne-400" panose="020B0503030303020204" pitchFamily="34" charset="0"/>
              </a:rPr>
              <a:t>tên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Nhập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 vào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9" name="그림 8">
            <a:extLst>
              <a:ext uri="{FF2B5EF4-FFF2-40B4-BE49-F238E27FC236}">
                <a16:creationId xmlns:a16="http://schemas.microsoft.com/office/drawing/2014/main" id="{C35BF387-2012-4D8C-B3BB-30FFBDB2D494}"/>
              </a:ext>
            </a:extLst>
          </p:cNvPr>
          <p:cNvPicPr>
            <a:picLocks noChangeAspect="1"/>
          </p:cNvPicPr>
          <p:nvPr/>
        </p:nvPicPr>
        <p:blipFill>
          <a:blip r:embed="rId4"/>
          <a:stretch>
            <a:fillRect/>
          </a:stretch>
        </p:blipFill>
        <p:spPr>
          <a:xfrm>
            <a:off x="566788" y="2993134"/>
            <a:ext cx="4384625" cy="1287229"/>
          </a:xfrm>
          <a:prstGeom prst="rect">
            <a:avLst/>
          </a:prstGeom>
        </p:spPr>
      </p:pic>
      <p:pic>
        <p:nvPicPr>
          <p:cNvPr id="12" name="그림 11">
            <a:extLst>
              <a:ext uri="{FF2B5EF4-FFF2-40B4-BE49-F238E27FC236}">
                <a16:creationId xmlns:a16="http://schemas.microsoft.com/office/drawing/2014/main" id="{E271D061-6358-46B7-9016-849821C7E387}"/>
              </a:ext>
            </a:extLst>
          </p:cNvPr>
          <p:cNvPicPr>
            <a:picLocks noChangeAspect="1"/>
          </p:cNvPicPr>
          <p:nvPr/>
        </p:nvPicPr>
        <p:blipFill>
          <a:blip r:embed="rId5"/>
          <a:stretch>
            <a:fillRect/>
          </a:stretch>
        </p:blipFill>
        <p:spPr>
          <a:xfrm>
            <a:off x="5058570" y="2993134"/>
            <a:ext cx="4140993" cy="2490313"/>
          </a:xfrm>
          <a:prstGeom prst="rect">
            <a:avLst/>
          </a:prstGeom>
        </p:spPr>
      </p:pic>
    </p:spTree>
    <p:extLst>
      <p:ext uri="{BB962C8B-B14F-4D97-AF65-F5344CB8AC3E}">
        <p14:creationId xmlns:p14="http://schemas.microsoft.com/office/powerpoint/2010/main" val="1339563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Gửi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console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Hiển thị tên tệp và thông tin về đối tượng</a:t>
            </a:r>
          </a:p>
        </p:txBody>
      </p:sp>
      <p:sp>
        <p:nvSpPr>
          <p:cNvPr id="11" name="직사각형 10">
            <a:extLst>
              <a:ext uri="{FF2B5EF4-FFF2-40B4-BE49-F238E27FC236}">
                <a16:creationId xmlns:a16="http://schemas.microsoft.com/office/drawing/2014/main" id="{DA1363AA-3AFD-4660-A7A4-6E18C2F1B878}"/>
              </a:ext>
            </a:extLst>
          </p:cNvPr>
          <p:cNvSpPr/>
          <p:nvPr/>
        </p:nvSpPr>
        <p:spPr>
          <a:xfrm>
            <a:off x="580388" y="1944537"/>
            <a:ext cx="8619175" cy="124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Hiển thị tên tệp bằng cách sử dụng các biến toàn cục như __filename, __dirname</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Hiển thị thông tin đối tượng bằng cách sử dụng hàm console.dir</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Tạo các đối tượng JavaScript bằng cách sử dụng {}</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dạng</a:t>
            </a:r>
            <a:r>
              <a:rPr lang="en-US" altLang="ko-KR" sz="1400" dirty="0">
                <a:solidFill>
                  <a:schemeClr val="tx1"/>
                </a:solidFill>
                <a:latin typeface="SamsungOne-400" panose="020B0503030303020204" pitchFamily="34" charset="0"/>
                <a:ea typeface="SamsungOne-400" panose="020B0503030303020204" pitchFamily="34" charset="0"/>
              </a:rPr>
              <a:t> là {</a:t>
            </a:r>
            <a:r>
              <a:rPr lang="en-US" altLang="ko-KR" sz="1400" dirty="0" err="1">
                <a:solidFill>
                  <a:schemeClr val="tx1"/>
                </a:solidFill>
                <a:latin typeface="SamsungOne-400" panose="020B0503030303020204" pitchFamily="34" charset="0"/>
                <a:ea typeface="SamsungOne-400" panose="020B0503030303020204" pitchFamily="34" charset="0"/>
              </a:rPr>
              <a:t>tên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giá</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a:t>
            </a:r>
          </a:p>
        </p:txBody>
      </p:sp>
      <p:pic>
        <p:nvPicPr>
          <p:cNvPr id="8" name="그림 7">
            <a:extLst>
              <a:ext uri="{FF2B5EF4-FFF2-40B4-BE49-F238E27FC236}">
                <a16:creationId xmlns:a16="http://schemas.microsoft.com/office/drawing/2014/main" id="{EFDCB6E9-195E-4CE9-86C8-716C7E208B1F}"/>
              </a:ext>
            </a:extLst>
          </p:cNvPr>
          <p:cNvPicPr>
            <a:picLocks noChangeAspect="1"/>
          </p:cNvPicPr>
          <p:nvPr/>
        </p:nvPicPr>
        <p:blipFill>
          <a:blip r:embed="rId4"/>
          <a:stretch>
            <a:fillRect/>
          </a:stretch>
        </p:blipFill>
        <p:spPr>
          <a:xfrm>
            <a:off x="558800" y="3301725"/>
            <a:ext cx="4392613" cy="2597946"/>
          </a:xfrm>
          <a:prstGeom prst="rect">
            <a:avLst/>
          </a:prstGeom>
        </p:spPr>
      </p:pic>
      <p:pic>
        <p:nvPicPr>
          <p:cNvPr id="10" name="그림 9">
            <a:extLst>
              <a:ext uri="{FF2B5EF4-FFF2-40B4-BE49-F238E27FC236}">
                <a16:creationId xmlns:a16="http://schemas.microsoft.com/office/drawing/2014/main" id="{D41BBE50-F7D4-49C3-B9E3-C6FB310FE969}"/>
              </a:ext>
            </a:extLst>
          </p:cNvPr>
          <p:cNvPicPr>
            <a:picLocks noChangeAspect="1"/>
          </p:cNvPicPr>
          <p:nvPr/>
        </p:nvPicPr>
        <p:blipFill>
          <a:blip r:embed="rId5"/>
          <a:stretch>
            <a:fillRect/>
          </a:stretch>
        </p:blipFill>
        <p:spPr>
          <a:xfrm>
            <a:off x="5062599" y="3301724"/>
            <a:ext cx="4136964" cy="2004975"/>
          </a:xfrm>
          <a:prstGeom prst="rect">
            <a:avLst/>
          </a:prstGeom>
        </p:spPr>
      </p:pic>
    </p:spTree>
    <p:extLst>
      <p:ext uri="{BB962C8B-B14F-4D97-AF65-F5344CB8AC3E}">
        <p14:creationId xmlns:p14="http://schemas.microsoft.com/office/powerpoint/2010/main" val="2431607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Gửi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console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Đối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tượng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Process</a:t>
            </a: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Đối tượng Process là một đối tượng xử lý thông tin về quy trình</a:t>
            </a:r>
          </a:p>
        </p:txBody>
      </p:sp>
      <p:pic>
        <p:nvPicPr>
          <p:cNvPr id="14" name="그림 13">
            <a:extLst>
              <a:ext uri="{FF2B5EF4-FFF2-40B4-BE49-F238E27FC236}">
                <a16:creationId xmlns:a16="http://schemas.microsoft.com/office/drawing/2014/main" id="{FC3A2D1E-BD90-4235-A4DB-F4CFEEDCCA32}"/>
              </a:ext>
            </a:extLst>
          </p:cNvPr>
          <p:cNvPicPr>
            <a:picLocks noChangeAspect="1"/>
          </p:cNvPicPr>
          <p:nvPr/>
        </p:nvPicPr>
        <p:blipFill>
          <a:blip r:embed="rId4"/>
          <a:stretch>
            <a:fillRect/>
          </a:stretch>
        </p:blipFill>
        <p:spPr>
          <a:xfrm>
            <a:off x="704850" y="3828409"/>
            <a:ext cx="7017756" cy="1831781"/>
          </a:xfrm>
          <a:prstGeom prst="rect">
            <a:avLst/>
          </a:prstGeom>
        </p:spPr>
      </p:pic>
      <p:graphicFrame>
        <p:nvGraphicFramePr>
          <p:cNvPr id="8" name="표 14">
            <a:extLst>
              <a:ext uri="{FF2B5EF4-FFF2-40B4-BE49-F238E27FC236}">
                <a16:creationId xmlns:a16="http://schemas.microsoft.com/office/drawing/2014/main" id="{26243FEE-2C01-4305-A48F-F478563CA875}"/>
              </a:ext>
            </a:extLst>
          </p:cNvPr>
          <p:cNvGraphicFramePr>
            <a:graphicFrameLocks noGrp="1"/>
          </p:cNvGraphicFramePr>
          <p:nvPr>
            <p:extLst>
              <p:ext uri="{D42A27DB-BD31-4B8C-83A1-F6EECF244321}">
                <p14:modId xmlns:p14="http://schemas.microsoft.com/office/powerpoint/2010/main" val="1258677772"/>
              </p:ext>
            </p:extLst>
          </p:nvPr>
        </p:nvGraphicFramePr>
        <p:xfrm>
          <a:off x="416128" y="2252515"/>
          <a:ext cx="8631562" cy="1483360"/>
        </p:xfrm>
        <a:graphic>
          <a:graphicData uri="http://schemas.openxmlformats.org/drawingml/2006/table">
            <a:tbl>
              <a:tblPr firstRow="1" bandRow="1">
                <a:tableStyleId>{5C22544A-7EE6-4342-B048-85BDC9FD1C3A}</a:tableStyleId>
              </a:tblPr>
              <a:tblGrid>
                <a:gridCol w="2877187">
                  <a:extLst>
                    <a:ext uri="{9D8B030D-6E8A-4147-A177-3AD203B41FA5}">
                      <a16:colId xmlns:a16="http://schemas.microsoft.com/office/drawing/2014/main" val="20000"/>
                    </a:ext>
                  </a:extLst>
                </a:gridCol>
                <a:gridCol w="5754375">
                  <a:extLst>
                    <a:ext uri="{9D8B030D-6E8A-4147-A177-3AD203B41FA5}">
                      <a16:colId xmlns:a16="http://schemas.microsoft.com/office/drawing/2014/main" val="20001"/>
                    </a:ext>
                  </a:extLst>
                </a:gridCol>
              </a:tblGrid>
              <a:tr h="370840">
                <a:tc>
                  <a:txBody>
                    <a:bodyPr/>
                    <a:lstStyle/>
                    <a:p>
                      <a:pPr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 đối tượng toàn cục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Mô tả</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70840">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argv</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Thông tin về tham số được truyền đi khi thực thi tiến trình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env</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Thông tin về biến môi trường</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exit()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Phương thức kết thúc tiến trình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18729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Tổng</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quan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Node.js</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3798504"/>
            <a:ext cx="7365988" cy="2303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Node.js</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Cài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đặt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cụ</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triển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node </a:t>
            </a:r>
            <a:r>
              <a:rPr lang="en-US" altLang="ko-KR" dirty="0" err="1">
                <a:solidFill>
                  <a:srgbClr val="A6A6A6"/>
                </a:solidFill>
                <a:latin typeface="SamsungOne-400" panose="020B0503030303020204" pitchFamily="34" charset="0"/>
                <a:ea typeface="SamsungOne-400" panose="020B0503030303020204" pitchFamily="34" charset="0"/>
              </a:rPr>
              <a:t>đầu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Gửi</a:t>
            </a:r>
            <a:r>
              <a:rPr lang="en-US" altLang="ko-KR" dirty="0">
                <a:solidFill>
                  <a:srgbClr val="A6A6A6"/>
                </a:solidFill>
                <a:latin typeface="SamsungOne-400" panose="020B0503030303020204" pitchFamily="34" charset="0"/>
                <a:ea typeface="SamsungOne-400" panose="020B0503030303020204" pitchFamily="34" charset="0"/>
              </a:rPr>
              <a:t> log </a:t>
            </a:r>
            <a:r>
              <a:rPr lang="en-US" altLang="ko-KR" dirty="0" err="1">
                <a:solidFill>
                  <a:srgbClr val="A6A6A6"/>
                </a:solidFill>
                <a:latin typeface="SamsungOne-400" panose="020B0503030303020204" pitchFamily="34" charset="0"/>
                <a:ea typeface="SamsungOne-400" panose="020B0503030303020204" pitchFamily="34" charset="0"/>
              </a:rPr>
              <a:t>lên</a:t>
            </a:r>
            <a:r>
              <a:rPr lang="en-US" altLang="ko-KR" dirty="0">
                <a:solidFill>
                  <a:srgbClr val="A6A6A6"/>
                </a:solidFill>
                <a:latin typeface="SamsungOne-400" panose="020B0503030303020204" pitchFamily="34" charset="0"/>
                <a:ea typeface="SamsungOne-400" panose="020B0503030303020204" pitchFamily="34" charset="0"/>
              </a:rPr>
              <a:t> console</a:t>
            </a:r>
          </a:p>
          <a:p>
            <a:pPr marL="176213"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1.5.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Mô-đun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trong Node</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hợp</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sẵn</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65748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Chia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hàm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riêng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biệt</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Có thể chia </a:t>
            </a:r>
            <a:r>
              <a:rPr lang="en-US" altLang="ko-KR" sz="1400" dirty="0" err="1">
                <a:solidFill>
                  <a:schemeClr val="tx1"/>
                </a:solidFill>
                <a:latin typeface="SamsungOne-400" panose="020B0503030303020204" pitchFamily="34" charset="0"/>
                <a:ea typeface="SamsungOne-400" panose="020B0503030303020204" pitchFamily="34" charset="0"/>
              </a:rPr>
              <a:t>mã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việc</a:t>
            </a:r>
            <a:r>
              <a:rPr lang="en-US" altLang="ko-KR" sz="1400" dirty="0">
                <a:solidFill>
                  <a:schemeClr val="tx1"/>
                </a:solidFill>
                <a:latin typeface="SamsungOne-400" panose="020B0503030303020204" pitchFamily="34" charset="0"/>
                <a:ea typeface="SamsungOne-400" panose="020B0503030303020204" pitchFamily="34" charset="0"/>
              </a:rPr>
              <a:t> đọc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từng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tùy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vào </a:t>
            </a:r>
            <a:r>
              <a:rPr lang="en-US" altLang="ko-KR" sz="1400" dirty="0" err="1">
                <a:solidFill>
                  <a:schemeClr val="tx1"/>
                </a:solidFill>
                <a:latin typeface="SamsungOne-400" panose="020B0503030303020204" pitchFamily="34" charset="0"/>
                <a:ea typeface="SamsungOne-400" panose="020B0503030303020204" pitchFamily="34" charset="0"/>
              </a:rPr>
              <a:t>hàm</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8" name="그룹 7">
            <a:extLst>
              <a:ext uri="{FF2B5EF4-FFF2-40B4-BE49-F238E27FC236}">
                <a16:creationId xmlns:a16="http://schemas.microsoft.com/office/drawing/2014/main" id="{3357D9F2-FFB8-4AB6-ADBA-416C0F49BBE9}"/>
              </a:ext>
            </a:extLst>
          </p:cNvPr>
          <p:cNvGrpSpPr/>
          <p:nvPr/>
        </p:nvGrpSpPr>
        <p:grpSpPr>
          <a:xfrm>
            <a:off x="1475480" y="2392535"/>
            <a:ext cx="7015730" cy="3491372"/>
            <a:chOff x="1475480" y="2392535"/>
            <a:chExt cx="7015730" cy="3491372"/>
          </a:xfrm>
        </p:grpSpPr>
        <p:sp>
          <p:nvSpPr>
            <p:cNvPr id="51" name="직사각형 50">
              <a:extLst>
                <a:ext uri="{FF2B5EF4-FFF2-40B4-BE49-F238E27FC236}">
                  <a16:creationId xmlns:a16="http://schemas.microsoft.com/office/drawing/2014/main" id="{E9784A3C-CE71-4AFF-BAD5-AFA0723D74F2}"/>
                </a:ext>
              </a:extLst>
            </p:cNvPr>
            <p:cNvSpPr/>
            <p:nvPr/>
          </p:nvSpPr>
          <p:spPr>
            <a:xfrm>
              <a:off x="1589405" y="2839046"/>
              <a:ext cx="3034875" cy="3044861"/>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화살표: 아래쪽 6">
              <a:extLst>
                <a:ext uri="{FF2B5EF4-FFF2-40B4-BE49-F238E27FC236}">
                  <a16:creationId xmlns:a16="http://schemas.microsoft.com/office/drawing/2014/main" id="{5D868F5C-C764-419C-8B8F-BA375CED398F}"/>
                </a:ext>
              </a:extLst>
            </p:cNvPr>
            <p:cNvSpPr/>
            <p:nvPr/>
          </p:nvSpPr>
          <p:spPr>
            <a:xfrm>
              <a:off x="2875870" y="3719716"/>
              <a:ext cx="360871" cy="162591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3" name="그룹 82">
              <a:extLst>
                <a:ext uri="{FF2B5EF4-FFF2-40B4-BE49-F238E27FC236}">
                  <a16:creationId xmlns:a16="http://schemas.microsoft.com/office/drawing/2014/main" id="{028D9465-7F86-4BBA-BA20-DA3FF58A03A4}"/>
                </a:ext>
              </a:extLst>
            </p:cNvPr>
            <p:cNvGrpSpPr/>
            <p:nvPr/>
          </p:nvGrpSpPr>
          <p:grpSpPr>
            <a:xfrm>
              <a:off x="6078230" y="3177540"/>
              <a:ext cx="2412980" cy="528381"/>
              <a:chOff x="6057253" y="5554156"/>
              <a:chExt cx="2412980" cy="528381"/>
            </a:xfrm>
          </p:grpSpPr>
          <p:pic>
            <p:nvPicPr>
              <p:cNvPr id="84" name="Picture 2" descr="C:\Users\USER\Downloads\document.png">
                <a:extLst>
                  <a:ext uri="{FF2B5EF4-FFF2-40B4-BE49-F238E27FC236}">
                    <a16:creationId xmlns:a16="http://schemas.microsoft.com/office/drawing/2014/main" id="{E5FFAC8D-D349-4BDD-ACE8-C47BA8A2D4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7306" y="5605043"/>
                <a:ext cx="449608" cy="449608"/>
              </a:xfrm>
              <a:prstGeom prst="rect">
                <a:avLst/>
              </a:prstGeom>
              <a:noFill/>
              <a:extLst>
                <a:ext uri="{909E8E84-426E-40DD-AFC4-6F175D3DCCD1}">
                  <a14:hiddenFill xmlns:a14="http://schemas.microsoft.com/office/drawing/2010/main">
                    <a:solidFill>
                      <a:srgbClr val="FFFFFF"/>
                    </a:solidFill>
                  </a14:hiddenFill>
                </a:ext>
              </a:extLst>
            </p:spPr>
          </p:pic>
          <p:sp>
            <p:nvSpPr>
              <p:cNvPr id="85" name="직사각형 84">
                <a:extLst>
                  <a:ext uri="{FF2B5EF4-FFF2-40B4-BE49-F238E27FC236}">
                    <a16:creationId xmlns:a16="http://schemas.microsoft.com/office/drawing/2014/main" id="{90DA75AD-F527-4AB0-9610-41CF8168C4D8}"/>
                  </a:ext>
                </a:extLst>
              </p:cNvPr>
              <p:cNvSpPr/>
              <p:nvPr/>
            </p:nvSpPr>
            <p:spPr>
              <a:xfrm>
                <a:off x="6057253" y="5554156"/>
                <a:ext cx="2412980" cy="528381"/>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Kiểm</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tra</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xem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tệp</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có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tồn</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tại</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không</a:t>
                </a:r>
                <a:endPar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grpSp>
        <p:grpSp>
          <p:nvGrpSpPr>
            <p:cNvPr id="2" name="그룹 1">
              <a:extLst>
                <a:ext uri="{FF2B5EF4-FFF2-40B4-BE49-F238E27FC236}">
                  <a16:creationId xmlns:a16="http://schemas.microsoft.com/office/drawing/2014/main" id="{3EA3439C-1B44-499D-B6B1-CF7F3AB0C74A}"/>
                </a:ext>
              </a:extLst>
            </p:cNvPr>
            <p:cNvGrpSpPr/>
            <p:nvPr/>
          </p:nvGrpSpPr>
          <p:grpSpPr>
            <a:xfrm>
              <a:off x="6078230" y="4535164"/>
              <a:ext cx="2412980" cy="528381"/>
              <a:chOff x="6057253" y="5554156"/>
              <a:chExt cx="2412980" cy="528381"/>
            </a:xfrm>
          </p:grpSpPr>
          <p:pic>
            <p:nvPicPr>
              <p:cNvPr id="52" name="Picture 2" descr="C:\Users\USER\Downloads\document.png">
                <a:extLst>
                  <a:ext uri="{FF2B5EF4-FFF2-40B4-BE49-F238E27FC236}">
                    <a16:creationId xmlns:a16="http://schemas.microsoft.com/office/drawing/2014/main" id="{9ADA86F2-B443-4C0A-ABE4-D5575CC6CE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7306" y="5605043"/>
                <a:ext cx="449608" cy="449608"/>
              </a:xfrm>
              <a:prstGeom prst="rect">
                <a:avLst/>
              </a:prstGeom>
              <a:noFill/>
              <a:extLst>
                <a:ext uri="{909E8E84-426E-40DD-AFC4-6F175D3DCCD1}">
                  <a14:hiddenFill xmlns:a14="http://schemas.microsoft.com/office/drawing/2010/main">
                    <a:solidFill>
                      <a:srgbClr val="FFFFFF"/>
                    </a:solidFill>
                  </a14:hiddenFill>
                </a:ext>
              </a:extLst>
            </p:spPr>
          </p:pic>
          <p:sp>
            <p:nvSpPr>
              <p:cNvPr id="79" name="직사각형 78">
                <a:extLst>
                  <a:ext uri="{FF2B5EF4-FFF2-40B4-BE49-F238E27FC236}">
                    <a16:creationId xmlns:a16="http://schemas.microsoft.com/office/drawing/2014/main" id="{AC2D1DB0-B68C-44C9-9962-7C9475D08324}"/>
                  </a:ext>
                </a:extLst>
              </p:cNvPr>
              <p:cNvSpPr/>
              <p:nvPr/>
            </p:nvSpPr>
            <p:spPr>
              <a:xfrm>
                <a:off x="6057253" y="5554156"/>
                <a:ext cx="2412980" cy="528381"/>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Hiển</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thị</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nội</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dung </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trên</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màn</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hình</a:t>
                </a:r>
                <a:endPar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grpSp>
        <p:grpSp>
          <p:nvGrpSpPr>
            <p:cNvPr id="80" name="그룹 79">
              <a:extLst>
                <a:ext uri="{FF2B5EF4-FFF2-40B4-BE49-F238E27FC236}">
                  <a16:creationId xmlns:a16="http://schemas.microsoft.com/office/drawing/2014/main" id="{459D6DB0-68C6-410E-9B92-C2910F760652}"/>
                </a:ext>
              </a:extLst>
            </p:cNvPr>
            <p:cNvGrpSpPr/>
            <p:nvPr/>
          </p:nvGrpSpPr>
          <p:grpSpPr>
            <a:xfrm>
              <a:off x="6078230" y="3850732"/>
              <a:ext cx="2412980" cy="528381"/>
              <a:chOff x="6057253" y="5554156"/>
              <a:chExt cx="2412980" cy="528381"/>
            </a:xfrm>
          </p:grpSpPr>
          <p:pic>
            <p:nvPicPr>
              <p:cNvPr id="81" name="Picture 2" descr="C:\Users\USER\Downloads\document.png">
                <a:extLst>
                  <a:ext uri="{FF2B5EF4-FFF2-40B4-BE49-F238E27FC236}">
                    <a16:creationId xmlns:a16="http://schemas.microsoft.com/office/drawing/2014/main" id="{A6880D78-ABDA-40FD-A7DB-A4D504FFA5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7306" y="5605043"/>
                <a:ext cx="449608" cy="449608"/>
              </a:xfrm>
              <a:prstGeom prst="rect">
                <a:avLst/>
              </a:prstGeom>
              <a:noFill/>
              <a:extLst>
                <a:ext uri="{909E8E84-426E-40DD-AFC4-6F175D3DCCD1}">
                  <a14:hiddenFill xmlns:a14="http://schemas.microsoft.com/office/drawing/2010/main">
                    <a:solidFill>
                      <a:srgbClr val="FFFFFF"/>
                    </a:solidFill>
                  </a14:hiddenFill>
                </a:ext>
              </a:extLst>
            </p:spPr>
          </p:pic>
          <p:sp>
            <p:nvSpPr>
              <p:cNvPr id="82" name="직사각형 81">
                <a:extLst>
                  <a:ext uri="{FF2B5EF4-FFF2-40B4-BE49-F238E27FC236}">
                    <a16:creationId xmlns:a16="http://schemas.microsoft.com/office/drawing/2014/main" id="{AD753E41-3779-4A7F-AC2E-29C078B3F0BA}"/>
                  </a:ext>
                </a:extLst>
              </p:cNvPr>
              <p:cNvSpPr/>
              <p:nvPr/>
            </p:nvSpPr>
            <p:spPr>
              <a:xfrm>
                <a:off x="6057253" y="5554156"/>
                <a:ext cx="2412980" cy="528381"/>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Đọc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tệp</a:t>
                </a:r>
                <a:endPar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grpSp>
        <p:grpSp>
          <p:nvGrpSpPr>
            <p:cNvPr id="23" name="그룹 22">
              <a:extLst>
                <a:ext uri="{FF2B5EF4-FFF2-40B4-BE49-F238E27FC236}">
                  <a16:creationId xmlns:a16="http://schemas.microsoft.com/office/drawing/2014/main" id="{065244DA-9B6B-499C-953D-9B715D744A68}"/>
                </a:ext>
              </a:extLst>
            </p:cNvPr>
            <p:cNvGrpSpPr/>
            <p:nvPr/>
          </p:nvGrpSpPr>
          <p:grpSpPr>
            <a:xfrm>
              <a:off x="1475480" y="2392535"/>
              <a:ext cx="4673487" cy="3391509"/>
              <a:chOff x="1475480" y="2514791"/>
              <a:chExt cx="4673487" cy="3391509"/>
            </a:xfrm>
          </p:grpSpPr>
          <p:grpSp>
            <p:nvGrpSpPr>
              <p:cNvPr id="24" name="그룹 23">
                <a:extLst>
                  <a:ext uri="{FF2B5EF4-FFF2-40B4-BE49-F238E27FC236}">
                    <a16:creationId xmlns:a16="http://schemas.microsoft.com/office/drawing/2014/main" id="{DB2F7FC6-ECEB-4B7C-AC63-21BEE0A97AC6}"/>
                  </a:ext>
                </a:extLst>
              </p:cNvPr>
              <p:cNvGrpSpPr/>
              <p:nvPr/>
            </p:nvGrpSpPr>
            <p:grpSpPr>
              <a:xfrm>
                <a:off x="1496616" y="2514791"/>
                <a:ext cx="4265555" cy="3378008"/>
                <a:chOff x="1496616" y="2514791"/>
                <a:chExt cx="4265555" cy="3378008"/>
              </a:xfrm>
            </p:grpSpPr>
            <p:sp>
              <p:nvSpPr>
                <p:cNvPr id="38" name="직사각형 37">
                  <a:extLst>
                    <a:ext uri="{FF2B5EF4-FFF2-40B4-BE49-F238E27FC236}">
                      <a16:creationId xmlns:a16="http://schemas.microsoft.com/office/drawing/2014/main" id="{058E6129-FC9E-4B48-A2BF-209FD27428BB}"/>
                    </a:ext>
                  </a:extLst>
                </p:cNvPr>
                <p:cNvSpPr/>
                <p:nvPr/>
              </p:nvSpPr>
              <p:spPr>
                <a:xfrm>
                  <a:off x="1496616" y="2514791"/>
                  <a:ext cx="1261098" cy="315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42" name="직사각형 41">
                  <a:extLst>
                    <a:ext uri="{FF2B5EF4-FFF2-40B4-BE49-F238E27FC236}">
                      <a16:creationId xmlns:a16="http://schemas.microsoft.com/office/drawing/2014/main" id="{60490D23-ED02-4317-8B91-E74AAFD3B752}"/>
                    </a:ext>
                  </a:extLst>
                </p:cNvPr>
                <p:cNvSpPr/>
                <p:nvPr/>
              </p:nvSpPr>
              <p:spPr>
                <a:xfrm>
                  <a:off x="2090058" y="4751239"/>
                  <a:ext cx="1988456" cy="357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43" name="직사각형 42">
                  <a:extLst>
                    <a:ext uri="{FF2B5EF4-FFF2-40B4-BE49-F238E27FC236}">
                      <a16:creationId xmlns:a16="http://schemas.microsoft.com/office/drawing/2014/main" id="{1D61E25D-DCCD-47EC-8552-1B517355C7A2}"/>
                    </a:ext>
                  </a:extLst>
                </p:cNvPr>
                <p:cNvSpPr/>
                <p:nvPr/>
              </p:nvSpPr>
              <p:spPr>
                <a:xfrm>
                  <a:off x="2090058" y="5651124"/>
                  <a:ext cx="1988456" cy="241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44" name="직사각형 43">
                  <a:extLst>
                    <a:ext uri="{FF2B5EF4-FFF2-40B4-BE49-F238E27FC236}">
                      <a16:creationId xmlns:a16="http://schemas.microsoft.com/office/drawing/2014/main" id="{9CFED4FC-4C50-4A46-B98A-667D9A6E91DD}"/>
                    </a:ext>
                  </a:extLst>
                </p:cNvPr>
                <p:cNvSpPr/>
                <p:nvPr/>
              </p:nvSpPr>
              <p:spPr>
                <a:xfrm>
                  <a:off x="4772980" y="3256939"/>
                  <a:ext cx="989191" cy="241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45" name="직사각형 44">
                  <a:extLst>
                    <a:ext uri="{FF2B5EF4-FFF2-40B4-BE49-F238E27FC236}">
                      <a16:creationId xmlns:a16="http://schemas.microsoft.com/office/drawing/2014/main" id="{F6C0830D-D3AD-491A-8385-84AC98197FE3}"/>
                    </a:ext>
                  </a:extLst>
                </p:cNvPr>
                <p:cNvSpPr/>
                <p:nvPr/>
              </p:nvSpPr>
              <p:spPr>
                <a:xfrm>
                  <a:off x="4772980" y="3939110"/>
                  <a:ext cx="989191" cy="241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46" name="직사각형 45">
                  <a:extLst>
                    <a:ext uri="{FF2B5EF4-FFF2-40B4-BE49-F238E27FC236}">
                      <a16:creationId xmlns:a16="http://schemas.microsoft.com/office/drawing/2014/main" id="{8DED5713-B2CA-4561-B47F-0A2C28DC35E4}"/>
                    </a:ext>
                  </a:extLst>
                </p:cNvPr>
                <p:cNvSpPr/>
                <p:nvPr/>
              </p:nvSpPr>
              <p:spPr>
                <a:xfrm>
                  <a:off x="4772980" y="4606767"/>
                  <a:ext cx="989191" cy="241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grpSp>
          <p:sp>
            <p:nvSpPr>
              <p:cNvPr id="25" name="TextBox 24">
                <a:extLst>
                  <a:ext uri="{FF2B5EF4-FFF2-40B4-BE49-F238E27FC236}">
                    <a16:creationId xmlns:a16="http://schemas.microsoft.com/office/drawing/2014/main" id="{5716F7AD-0586-4986-B4D2-24F330489D23}"/>
                  </a:ext>
                </a:extLst>
              </p:cNvPr>
              <p:cNvSpPr txBox="1"/>
              <p:nvPr/>
            </p:nvSpPr>
            <p:spPr>
              <a:xfrm>
                <a:off x="1475480" y="2578107"/>
                <a:ext cx="1282234" cy="338554"/>
              </a:xfrm>
              <a:prstGeom prst="rect">
                <a:avLst/>
              </a:prstGeom>
              <a:noFill/>
            </p:spPr>
            <p:txBody>
              <a:bodyPr wrap="square" rtlCol="0">
                <a:spAutoFit/>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srgbClr val="7030A0"/>
                    </a:solidFill>
                    <a:effectLst/>
                    <a:uLnTx/>
                    <a:uFillTx/>
                    <a:latin typeface="SamsungOne-700" pitchFamily="34" charset="0"/>
                    <a:ea typeface="맑은 고딕" panose="020B0503020000020004" pitchFamily="50" charset="-127"/>
                    <a:cs typeface="+mn-cs"/>
                  </a:rPr>
                  <a:t>Tệp</a:t>
                </a:r>
                <a:r>
                  <a:rPr kumimoji="0" lang="en-US" altLang="ko-KR" sz="1600" b="0" i="0" u="none" strike="noStrike" kern="1200" cap="none" spc="0" normalizeH="0" baseline="0" noProof="0" dirty="0">
                    <a:ln>
                      <a:noFill/>
                    </a:ln>
                    <a:solidFill>
                      <a:srgbClr val="7030A0"/>
                    </a:solidFill>
                    <a:effectLst/>
                    <a:uLnTx/>
                    <a:uFillTx/>
                    <a:latin typeface="SamsungOne-700" pitchFamily="34" charset="0"/>
                    <a:ea typeface="맑은 고딕" panose="020B0503020000020004" pitchFamily="50" charset="-127"/>
                    <a:cs typeface="+mn-cs"/>
                  </a:rPr>
                  <a:t> </a:t>
                </a:r>
                <a:r>
                  <a:rPr kumimoji="0" lang="en-US" altLang="ko-KR" sz="1600" b="0" i="0" u="none" strike="noStrike" kern="1200" cap="none" spc="0" normalizeH="0" baseline="0" noProof="0" dirty="0" err="1">
                    <a:ln>
                      <a:noFill/>
                    </a:ln>
                    <a:solidFill>
                      <a:srgbClr val="7030A0"/>
                    </a:solidFill>
                    <a:effectLst/>
                    <a:uLnTx/>
                    <a:uFillTx/>
                    <a:latin typeface="SamsungOne-700" pitchFamily="34" charset="0"/>
                    <a:ea typeface="맑은 고딕" panose="020B0503020000020004" pitchFamily="50" charset="-127"/>
                    <a:cs typeface="+mn-cs"/>
                  </a:rPr>
                  <a:t>chính</a:t>
                </a:r>
                <a:endParaRPr kumimoji="0" lang="ko-KR" altLang="en-US" sz="1600" b="0" i="0" u="none" strike="noStrike" kern="1200" cap="none" spc="0" normalizeH="0" baseline="0" noProof="0" dirty="0">
                  <a:ln>
                    <a:noFill/>
                  </a:ln>
                  <a:solidFill>
                    <a:srgbClr val="7030A0"/>
                  </a:solidFill>
                  <a:effectLst/>
                  <a:uLnTx/>
                  <a:uFillTx/>
                  <a:latin typeface="SamsungOne-700" pitchFamily="34" charset="0"/>
                  <a:ea typeface="맑은 고딕" panose="020B0503020000020004" pitchFamily="50" charset="-127"/>
                  <a:cs typeface="+mn-cs"/>
                </a:endParaRPr>
              </a:p>
            </p:txBody>
          </p:sp>
          <p:sp>
            <p:nvSpPr>
              <p:cNvPr id="26" name="TextBox 25">
                <a:extLst>
                  <a:ext uri="{FF2B5EF4-FFF2-40B4-BE49-F238E27FC236}">
                    <a16:creationId xmlns:a16="http://schemas.microsoft.com/office/drawing/2014/main" id="{B15F6998-A7A6-4AF3-AD2C-328F3B5861AE}"/>
                  </a:ext>
                </a:extLst>
              </p:cNvPr>
              <p:cNvSpPr txBox="1"/>
              <p:nvPr/>
            </p:nvSpPr>
            <p:spPr>
              <a:xfrm>
                <a:off x="4640339" y="3229053"/>
                <a:ext cx="1508628" cy="276999"/>
              </a:xfrm>
              <a:prstGeom prst="rect">
                <a:avLst/>
              </a:prstGeom>
              <a:noFill/>
            </p:spPr>
            <p:txBody>
              <a:bodyPr wrap="square" rtlCol="0">
                <a:spAutoFit/>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Tách</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thành</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tệp</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nhỏ</a:t>
                </a:r>
                <a:endPar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27" name="TextBox 26">
                <a:extLst>
                  <a:ext uri="{FF2B5EF4-FFF2-40B4-BE49-F238E27FC236}">
                    <a16:creationId xmlns:a16="http://schemas.microsoft.com/office/drawing/2014/main" id="{BF13520E-708F-47F5-A2E7-6E21196734BB}"/>
                  </a:ext>
                </a:extLst>
              </p:cNvPr>
              <p:cNvSpPr txBox="1"/>
              <p:nvPr/>
            </p:nvSpPr>
            <p:spPr>
              <a:xfrm>
                <a:off x="4588912" y="3885375"/>
                <a:ext cx="1524687" cy="276999"/>
              </a:xfrm>
              <a:prstGeom prst="rect">
                <a:avLst/>
              </a:prstGeom>
              <a:noFill/>
            </p:spPr>
            <p:txBody>
              <a:bodyPr wrap="square" rtlCol="0">
                <a:spAutoFit/>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Tách</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thành</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tệp</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nhỏ</a:t>
                </a:r>
                <a:endPar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28" name="TextBox 27">
                <a:extLst>
                  <a:ext uri="{FF2B5EF4-FFF2-40B4-BE49-F238E27FC236}">
                    <a16:creationId xmlns:a16="http://schemas.microsoft.com/office/drawing/2014/main" id="{D7A71E9C-D4CE-4F58-99CC-363C30F2C5DC}"/>
                  </a:ext>
                </a:extLst>
              </p:cNvPr>
              <p:cNvSpPr txBox="1"/>
              <p:nvPr/>
            </p:nvSpPr>
            <p:spPr>
              <a:xfrm>
                <a:off x="4634333" y="4602206"/>
                <a:ext cx="1514634" cy="276999"/>
              </a:xfrm>
              <a:prstGeom prst="rect">
                <a:avLst/>
              </a:prstGeom>
              <a:noFill/>
            </p:spPr>
            <p:txBody>
              <a:bodyPr wrap="square" rtlCol="0">
                <a:spAutoFit/>
                <a:scene3d>
                  <a:camera prst="orthographicFront"/>
                  <a:lightRig rig="threePt" dir="t"/>
                </a:scene3d>
                <a:sp3d>
                  <a:bevelB w="0" h="127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Tách</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thành</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tệp</a:t>
                </a:r>
                <a:r>
                  <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nhỏ</a:t>
                </a:r>
                <a:endParaRPr kumimoji="0" lang="en-US" altLang="ko-KR" sz="12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33" name="TextBox 32">
                <a:extLst>
                  <a:ext uri="{FF2B5EF4-FFF2-40B4-BE49-F238E27FC236}">
                    <a16:creationId xmlns:a16="http://schemas.microsoft.com/office/drawing/2014/main" id="{CC2DAD62-1F18-4BEC-9DE5-4813646C8A74}"/>
                  </a:ext>
                </a:extLst>
              </p:cNvPr>
              <p:cNvSpPr txBox="1"/>
              <p:nvPr/>
            </p:nvSpPr>
            <p:spPr>
              <a:xfrm>
                <a:off x="2002274" y="5567746"/>
                <a:ext cx="2154275" cy="338554"/>
              </a:xfrm>
              <a:prstGeom prst="rect">
                <a:avLst/>
              </a:prstGeom>
              <a:noFill/>
            </p:spPr>
            <p:txBody>
              <a:bodyPr wrap="square" rtlCol="0">
                <a:spAutoFit/>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Code execution order</a:t>
                </a:r>
                <a:endParaRPr kumimoji="0" lang="ko-KR" altLang="en-US" sz="16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grpSp>
        <p:sp>
          <p:nvSpPr>
            <p:cNvPr id="53" name="직사각형 52">
              <a:extLst>
                <a:ext uri="{FF2B5EF4-FFF2-40B4-BE49-F238E27FC236}">
                  <a16:creationId xmlns:a16="http://schemas.microsoft.com/office/drawing/2014/main" id="{A68BD33D-9415-486A-A15A-C5261C9468D5}"/>
                </a:ext>
              </a:extLst>
            </p:cNvPr>
            <p:cNvSpPr/>
            <p:nvPr/>
          </p:nvSpPr>
          <p:spPr>
            <a:xfrm>
              <a:off x="1912520" y="3191335"/>
              <a:ext cx="2287573" cy="528381"/>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Kiểm</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tra</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xem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tệp</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có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tồn</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tại</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không</a:t>
              </a:r>
              <a:endPar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sp>
          <p:nvSpPr>
            <p:cNvPr id="78" name="직사각형 77">
              <a:extLst>
                <a:ext uri="{FF2B5EF4-FFF2-40B4-BE49-F238E27FC236}">
                  <a16:creationId xmlns:a16="http://schemas.microsoft.com/office/drawing/2014/main" id="{A761B63B-29DD-4A54-BC65-FBE54D3D3F0E}"/>
                </a:ext>
              </a:extLst>
            </p:cNvPr>
            <p:cNvSpPr/>
            <p:nvPr/>
          </p:nvSpPr>
          <p:spPr>
            <a:xfrm>
              <a:off x="1912520" y="4543687"/>
              <a:ext cx="2287573" cy="528381"/>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Hiển</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thị</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nội</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dung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trên</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màn</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hình</a:t>
              </a:r>
              <a:endPar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cxnSp>
          <p:nvCxnSpPr>
            <p:cNvPr id="4" name="직선 화살표 연결선 3">
              <a:extLst>
                <a:ext uri="{FF2B5EF4-FFF2-40B4-BE49-F238E27FC236}">
                  <a16:creationId xmlns:a16="http://schemas.microsoft.com/office/drawing/2014/main" id="{0FB2B9C7-8DAE-43A5-BF32-4259D76948D5}"/>
                </a:ext>
              </a:extLst>
            </p:cNvPr>
            <p:cNvCxnSpPr>
              <a:stCxn id="53" idx="3"/>
              <a:endCxn id="84" idx="1"/>
            </p:cNvCxnSpPr>
            <p:nvPr/>
          </p:nvCxnSpPr>
          <p:spPr>
            <a:xfrm flipV="1">
              <a:off x="4200093" y="3441731"/>
              <a:ext cx="1878137" cy="13795"/>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F14F0B84-25E5-4698-923E-78AF051E416A}"/>
                </a:ext>
              </a:extLst>
            </p:cNvPr>
            <p:cNvCxnSpPr/>
            <p:nvPr/>
          </p:nvCxnSpPr>
          <p:spPr>
            <a:xfrm flipV="1">
              <a:off x="4200093" y="4125438"/>
              <a:ext cx="1878137" cy="13795"/>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6A0D347E-3132-4F2A-8611-0472AF1CC77F}"/>
                </a:ext>
              </a:extLst>
            </p:cNvPr>
            <p:cNvCxnSpPr/>
            <p:nvPr/>
          </p:nvCxnSpPr>
          <p:spPr>
            <a:xfrm flipV="1">
              <a:off x="4200093" y="4815920"/>
              <a:ext cx="1878137" cy="13795"/>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4A9E8CBF-5299-4C64-9E52-8980AFE00DD4}"/>
                </a:ext>
              </a:extLst>
            </p:cNvPr>
            <p:cNvSpPr/>
            <p:nvPr/>
          </p:nvSpPr>
          <p:spPr>
            <a:xfrm>
              <a:off x="1912520" y="3850732"/>
              <a:ext cx="2287573" cy="528381"/>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Đọc </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tệp</a:t>
              </a:r>
              <a:endPar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grpSp>
    </p:spTree>
    <p:extLst>
      <p:ext uri="{BB962C8B-B14F-4D97-AF65-F5344CB8AC3E}">
        <p14:creationId xmlns:p14="http://schemas.microsoft.com/office/powerpoint/2010/main" val="2573432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Mô-đun</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Mô-đun: Một hàm độc lập được tách thành một tệp</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Khi bạn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bạn có thể </a:t>
            </a:r>
            <a:r>
              <a:rPr lang="en-US" altLang="ko-KR" sz="1400" dirty="0" err="1">
                <a:solidFill>
                  <a:schemeClr val="tx1"/>
                </a:solidFill>
                <a:latin typeface="SamsungOne-400" panose="020B0503030303020204" pitchFamily="34" charset="0"/>
                <a:ea typeface="SamsungOne-400" panose="020B0503030303020204" pitchFamily="34" charset="0"/>
              </a:rPr>
              <a:t>tải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đó từ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Tuân thủ thông số tiêu chuẩn CommonJs và sử dụng đối tượng toàn cục exports</a:t>
            </a:r>
          </a:p>
        </p:txBody>
      </p:sp>
      <p:grpSp>
        <p:nvGrpSpPr>
          <p:cNvPr id="3" name="그룹 2">
            <a:extLst>
              <a:ext uri="{FF2B5EF4-FFF2-40B4-BE49-F238E27FC236}">
                <a16:creationId xmlns:a16="http://schemas.microsoft.com/office/drawing/2014/main" id="{A4E412C6-F9FC-4627-84F1-A19624E2B487}"/>
              </a:ext>
            </a:extLst>
          </p:cNvPr>
          <p:cNvGrpSpPr/>
          <p:nvPr/>
        </p:nvGrpSpPr>
        <p:grpSpPr>
          <a:xfrm>
            <a:off x="1549455" y="3097771"/>
            <a:ext cx="6676455" cy="2273126"/>
            <a:chOff x="1549455" y="3097771"/>
            <a:chExt cx="6676455" cy="2273126"/>
          </a:xfrm>
        </p:grpSpPr>
        <p:grpSp>
          <p:nvGrpSpPr>
            <p:cNvPr id="51" name="그룹 50">
              <a:extLst>
                <a:ext uri="{FF2B5EF4-FFF2-40B4-BE49-F238E27FC236}">
                  <a16:creationId xmlns:a16="http://schemas.microsoft.com/office/drawing/2014/main" id="{9F43A4E8-E8C7-418B-82A0-C2FEFE5F6F3A}"/>
                </a:ext>
              </a:extLst>
            </p:cNvPr>
            <p:cNvGrpSpPr/>
            <p:nvPr/>
          </p:nvGrpSpPr>
          <p:grpSpPr>
            <a:xfrm>
              <a:off x="1549455" y="3097771"/>
              <a:ext cx="6676455" cy="2160587"/>
              <a:chOff x="1633448" y="3630613"/>
              <a:chExt cx="6676455" cy="2160587"/>
            </a:xfrm>
          </p:grpSpPr>
          <p:sp>
            <p:nvSpPr>
              <p:cNvPr id="64" name="직사각형 63">
                <a:extLst>
                  <a:ext uri="{FF2B5EF4-FFF2-40B4-BE49-F238E27FC236}">
                    <a16:creationId xmlns:a16="http://schemas.microsoft.com/office/drawing/2014/main" id="{321B8354-8732-41BA-9424-244591EEBEAE}"/>
                  </a:ext>
                </a:extLst>
              </p:cNvPr>
              <p:cNvSpPr/>
              <p:nvPr/>
            </p:nvSpPr>
            <p:spPr>
              <a:xfrm>
                <a:off x="1655146" y="5365677"/>
                <a:ext cx="2075025" cy="425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 name="그룹 54">
                <a:extLst>
                  <a:ext uri="{FF2B5EF4-FFF2-40B4-BE49-F238E27FC236}">
                    <a16:creationId xmlns:a16="http://schemas.microsoft.com/office/drawing/2014/main" id="{97A20FE5-12EE-48C6-A824-DA8BA94B462D}"/>
                  </a:ext>
                </a:extLst>
              </p:cNvPr>
              <p:cNvGrpSpPr/>
              <p:nvPr/>
            </p:nvGrpSpPr>
            <p:grpSpPr>
              <a:xfrm>
                <a:off x="1633448" y="3630613"/>
                <a:ext cx="6676455" cy="767691"/>
                <a:chOff x="1495426" y="3630613"/>
                <a:chExt cx="6676455" cy="767691"/>
              </a:xfrm>
            </p:grpSpPr>
            <p:grpSp>
              <p:nvGrpSpPr>
                <p:cNvPr id="56" name="그룹 55">
                  <a:extLst>
                    <a:ext uri="{FF2B5EF4-FFF2-40B4-BE49-F238E27FC236}">
                      <a16:creationId xmlns:a16="http://schemas.microsoft.com/office/drawing/2014/main" id="{BB8EFDF9-C1E9-4C90-A38A-15DB33E65DCC}"/>
                    </a:ext>
                  </a:extLst>
                </p:cNvPr>
                <p:cNvGrpSpPr/>
                <p:nvPr/>
              </p:nvGrpSpPr>
              <p:grpSpPr>
                <a:xfrm>
                  <a:off x="1495426" y="3630613"/>
                  <a:ext cx="2989522" cy="767691"/>
                  <a:chOff x="1820241" y="3623334"/>
                  <a:chExt cx="1181007" cy="598519"/>
                </a:xfrm>
              </p:grpSpPr>
              <p:sp>
                <p:nvSpPr>
                  <p:cNvPr id="61" name="직사각형 60">
                    <a:extLst>
                      <a:ext uri="{FF2B5EF4-FFF2-40B4-BE49-F238E27FC236}">
                        <a16:creationId xmlns:a16="http://schemas.microsoft.com/office/drawing/2014/main" id="{1F0CFC5B-95EF-4E01-8D31-6A80D835180E}"/>
                      </a:ext>
                    </a:extLst>
                  </p:cNvPr>
                  <p:cNvSpPr/>
                  <p:nvPr/>
                </p:nvSpPr>
                <p:spPr>
                  <a:xfrm>
                    <a:off x="1820241" y="3623334"/>
                    <a:ext cx="1181007" cy="59851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prstClr val="white"/>
                        </a:solidFill>
                        <a:latin typeface="SamsungOne-700" pitchFamily="34" charset="0"/>
                        <a:ea typeface="맑은 고딕" panose="020B0503020000020004" pitchFamily="50" charset="-127"/>
                      </a:rPr>
                      <a:t>main.js</a:t>
                    </a:r>
                    <a:endParaRPr lang="ko-KR" altLang="en-US" dirty="0">
                      <a:solidFill>
                        <a:prstClr val="white"/>
                      </a:solidFill>
                      <a:latin typeface="SamsungOne-700" pitchFamily="34" charset="0"/>
                      <a:ea typeface="맑은 고딕" panose="020B0503020000020004" pitchFamily="50" charset="-127"/>
                    </a:endParaRPr>
                  </a:p>
                </p:txBody>
              </p:sp>
              <p:sp>
                <p:nvSpPr>
                  <p:cNvPr id="62" name="직사각형 61">
                    <a:extLst>
                      <a:ext uri="{FF2B5EF4-FFF2-40B4-BE49-F238E27FC236}">
                        <a16:creationId xmlns:a16="http://schemas.microsoft.com/office/drawing/2014/main" id="{003F7767-1324-4265-AFA0-F76619971979}"/>
                      </a:ext>
                    </a:extLst>
                  </p:cNvPr>
                  <p:cNvSpPr/>
                  <p:nvPr/>
                </p:nvSpPr>
                <p:spPr>
                  <a:xfrm>
                    <a:off x="1849699" y="3759126"/>
                    <a:ext cx="1122090" cy="326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b="0" i="0" u="none" strike="noStrike" kern="1200" cap="none" spc="0" normalizeH="0" baseline="0" noProof="0" dirty="0">
                      <a:ln>
                        <a:noFill/>
                      </a:ln>
                      <a:solidFill>
                        <a:prstClr val="white"/>
                      </a:solidFill>
                      <a:effectLst/>
                      <a:uLnTx/>
                      <a:uFillTx/>
                      <a:latin typeface="SamsungOne-700" pitchFamily="34" charset="0"/>
                      <a:ea typeface="맑은 고딕" panose="020B0503020000020004" pitchFamily="50" charset="-127"/>
                      <a:cs typeface="+mn-cs"/>
                    </a:endParaRPr>
                  </a:p>
                </p:txBody>
              </p:sp>
            </p:grpSp>
            <p:sp>
              <p:nvSpPr>
                <p:cNvPr id="59" name="직사각형 58">
                  <a:extLst>
                    <a:ext uri="{FF2B5EF4-FFF2-40B4-BE49-F238E27FC236}">
                      <a16:creationId xmlns:a16="http://schemas.microsoft.com/office/drawing/2014/main" id="{4FCCD71A-0882-4895-A01A-7DC685DC489E}"/>
                    </a:ext>
                  </a:extLst>
                </p:cNvPr>
                <p:cNvSpPr/>
                <p:nvPr/>
              </p:nvSpPr>
              <p:spPr>
                <a:xfrm>
                  <a:off x="5097463" y="3630613"/>
                  <a:ext cx="3074418" cy="76769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dirty="0">
                      <a:solidFill>
                        <a:prstClr val="white"/>
                      </a:solidFill>
                      <a:latin typeface="SamsungOne-700" pitchFamily="34" charset="0"/>
                      <a:ea typeface="맑은 고딕" panose="020B0503020000020004" pitchFamily="50" charset="-127"/>
                    </a:rPr>
                    <a:t>module1.js</a:t>
                  </a:r>
                  <a:endParaRPr lang="ko-KR" altLang="en-US" dirty="0">
                    <a:solidFill>
                      <a:prstClr val="white"/>
                    </a:solidFill>
                    <a:latin typeface="SamsungOne-700" pitchFamily="34" charset="0"/>
                    <a:ea typeface="맑은 고딕" panose="020B0503020000020004" pitchFamily="50" charset="-127"/>
                  </a:endParaRPr>
                </a:p>
              </p:txBody>
            </p:sp>
            <p:sp>
              <p:nvSpPr>
                <p:cNvPr id="58" name="자유형: 도형 10">
                  <a:extLst>
                    <a:ext uri="{FF2B5EF4-FFF2-40B4-BE49-F238E27FC236}">
                      <a16:creationId xmlns:a16="http://schemas.microsoft.com/office/drawing/2014/main" id="{F07BD451-67A4-48B2-97B4-FA3B2285BFCE}"/>
                    </a:ext>
                  </a:extLst>
                </p:cNvPr>
                <p:cNvSpPr/>
                <p:nvPr/>
              </p:nvSpPr>
              <p:spPr>
                <a:xfrm flipH="1">
                  <a:off x="4554671" y="3803181"/>
                  <a:ext cx="542792" cy="422554"/>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bg1">
                    <a:lumMod val="85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80028" rIns="102616" bIns="80028" numCol="1" spcCol="1270" anchor="ctr" anchorCtr="0">
                  <a:noAutofit/>
                </a:bodyPr>
                <a:lstStyle/>
                <a:p>
                  <a:pPr marL="0" marR="0" lvl="0" indent="0" algn="ctr" defTabSz="488950" rtl="0" eaLnBrk="1" fontAlgn="auto" latinLnBrk="1" hangingPunct="1">
                    <a:lnSpc>
                      <a:spcPct val="90000"/>
                    </a:lnSpc>
                    <a:spcBef>
                      <a:spcPct val="0"/>
                    </a:spcBef>
                    <a:spcAft>
                      <a:spcPct val="35000"/>
                    </a:spcAft>
                    <a:buClrTx/>
                    <a:buSzTx/>
                    <a:buFontTx/>
                    <a:buNone/>
                    <a:tabLst/>
                    <a:defRPr/>
                  </a:pPr>
                  <a:endParaRPr kumimoji="0" lang="ko-KR" altLang="en-US" sz="11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msungOne-400" panose="020B0503030303020204" pitchFamily="34" charset="0"/>
                    <a:ea typeface="SamsungOne-400" panose="02020603020101020101" pitchFamily="18" charset="-127"/>
                    <a:cs typeface="+mn-cs"/>
                  </a:endParaRPr>
                </a:p>
              </p:txBody>
            </p:sp>
          </p:grpSp>
        </p:grpSp>
        <p:sp>
          <p:nvSpPr>
            <p:cNvPr id="21" name="직사각형 20">
              <a:extLst>
                <a:ext uri="{FF2B5EF4-FFF2-40B4-BE49-F238E27FC236}">
                  <a16:creationId xmlns:a16="http://schemas.microsoft.com/office/drawing/2014/main" id="{CE249517-CB41-47AA-86D9-2961A75118CA}"/>
                </a:ext>
              </a:extLst>
            </p:cNvPr>
            <p:cNvSpPr/>
            <p:nvPr/>
          </p:nvSpPr>
          <p:spPr>
            <a:xfrm>
              <a:off x="5145843" y="4439832"/>
              <a:ext cx="3080067" cy="931065"/>
            </a:xfrm>
            <a:prstGeom prst="rect">
              <a:avLst/>
            </a:prstGeom>
            <a:noFill/>
            <a:ln w="19050">
              <a:solidFill>
                <a:srgbClr val="4F8A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export.FunctionName</a:t>
              </a:r>
              <a:endPar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rgbClr val="7B4900"/>
                  </a:solidFill>
                  <a:latin typeface="SamsungOne-700" pitchFamily="34" charset="0"/>
                  <a:ea typeface="맑은 고딕" panose="020B0503020000020004" pitchFamily="50" charset="-127"/>
                </a:rPr>
                <a:t>=Function Definition</a:t>
              </a:r>
              <a:endParaRPr kumimoji="0" lang="ko-KR" altLang="en-US"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sp>
          <p:nvSpPr>
            <p:cNvPr id="2" name="자유형: 도형 1">
              <a:extLst>
                <a:ext uri="{FF2B5EF4-FFF2-40B4-BE49-F238E27FC236}">
                  <a16:creationId xmlns:a16="http://schemas.microsoft.com/office/drawing/2014/main" id="{A4C6B76C-86F3-4229-8164-F55B72B739BB}"/>
                </a:ext>
              </a:extLst>
            </p:cNvPr>
            <p:cNvSpPr/>
            <p:nvPr/>
          </p:nvSpPr>
          <p:spPr>
            <a:xfrm>
              <a:off x="3955983" y="4243070"/>
              <a:ext cx="1206713" cy="415557"/>
            </a:xfrm>
            <a:custGeom>
              <a:avLst/>
              <a:gdLst>
                <a:gd name="connsiteX0" fmla="*/ 0 w 1206713"/>
                <a:gd name="connsiteY0" fmla="*/ 261553 h 415557"/>
                <a:gd name="connsiteX1" fmla="*/ 163630 w 1206713"/>
                <a:gd name="connsiteY1" fmla="*/ 49797 h 415557"/>
                <a:gd name="connsiteX2" fmla="*/ 442762 w 1206713"/>
                <a:gd name="connsiteY2" fmla="*/ 1671 h 415557"/>
                <a:gd name="connsiteX3" fmla="*/ 616017 w 1206713"/>
                <a:gd name="connsiteY3" fmla="*/ 88298 h 415557"/>
                <a:gd name="connsiteX4" fmla="*/ 683394 w 1206713"/>
                <a:gd name="connsiteY4" fmla="*/ 242303 h 415557"/>
                <a:gd name="connsiteX5" fmla="*/ 924025 w 1206713"/>
                <a:gd name="connsiteY5" fmla="*/ 367431 h 415557"/>
                <a:gd name="connsiteX6" fmla="*/ 1183908 w 1206713"/>
                <a:gd name="connsiteY6" fmla="*/ 405932 h 415557"/>
                <a:gd name="connsiteX7" fmla="*/ 1193533 w 1206713"/>
                <a:gd name="connsiteY7" fmla="*/ 405932 h 415557"/>
                <a:gd name="connsiteX8" fmla="*/ 1174282 w 1206713"/>
                <a:gd name="connsiteY8" fmla="*/ 405932 h 415557"/>
                <a:gd name="connsiteX9" fmla="*/ 1174282 w 1206713"/>
                <a:gd name="connsiteY9" fmla="*/ 405932 h 415557"/>
                <a:gd name="connsiteX10" fmla="*/ 1183908 w 1206713"/>
                <a:gd name="connsiteY10" fmla="*/ 415557 h 415557"/>
                <a:gd name="connsiteX11" fmla="*/ 1183908 w 1206713"/>
                <a:gd name="connsiteY11" fmla="*/ 415557 h 415557"/>
                <a:gd name="connsiteX12" fmla="*/ 1193533 w 1206713"/>
                <a:gd name="connsiteY12" fmla="*/ 405932 h 415557"/>
                <a:gd name="connsiteX13" fmla="*/ 1193533 w 1206713"/>
                <a:gd name="connsiteY13" fmla="*/ 405932 h 41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6713" h="415557">
                  <a:moveTo>
                    <a:pt x="0" y="261553"/>
                  </a:moveTo>
                  <a:cubicBezTo>
                    <a:pt x="44918" y="177332"/>
                    <a:pt x="89836" y="93111"/>
                    <a:pt x="163630" y="49797"/>
                  </a:cubicBezTo>
                  <a:cubicBezTo>
                    <a:pt x="237424" y="6483"/>
                    <a:pt x="367364" y="-4746"/>
                    <a:pt x="442762" y="1671"/>
                  </a:cubicBezTo>
                  <a:cubicBezTo>
                    <a:pt x="518160" y="8088"/>
                    <a:pt x="575912" y="48193"/>
                    <a:pt x="616017" y="88298"/>
                  </a:cubicBezTo>
                  <a:cubicBezTo>
                    <a:pt x="656122" y="128403"/>
                    <a:pt x="632059" y="195781"/>
                    <a:pt x="683394" y="242303"/>
                  </a:cubicBezTo>
                  <a:cubicBezTo>
                    <a:pt x="734729" y="288825"/>
                    <a:pt x="840606" y="340160"/>
                    <a:pt x="924025" y="367431"/>
                  </a:cubicBezTo>
                  <a:cubicBezTo>
                    <a:pt x="1007444" y="394702"/>
                    <a:pt x="1183908" y="405932"/>
                    <a:pt x="1183908" y="405932"/>
                  </a:cubicBezTo>
                  <a:cubicBezTo>
                    <a:pt x="1228826" y="412349"/>
                    <a:pt x="1193533" y="405932"/>
                    <a:pt x="1193533" y="405932"/>
                  </a:cubicBezTo>
                  <a:lnTo>
                    <a:pt x="1174282" y="405932"/>
                  </a:lnTo>
                  <a:lnTo>
                    <a:pt x="1174282" y="405932"/>
                  </a:lnTo>
                  <a:lnTo>
                    <a:pt x="1183908" y="415557"/>
                  </a:lnTo>
                  <a:lnTo>
                    <a:pt x="1183908" y="415557"/>
                  </a:lnTo>
                  <a:lnTo>
                    <a:pt x="1193533" y="405932"/>
                  </a:lnTo>
                  <a:lnTo>
                    <a:pt x="1193533" y="405932"/>
                  </a:lnTo>
                </a:path>
              </a:pathLst>
            </a:custGeom>
            <a:ln w="28575">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EE21864E-9FF1-4277-BD64-8AD010B4375E}"/>
                </a:ext>
              </a:extLst>
            </p:cNvPr>
            <p:cNvSpPr/>
            <p:nvPr/>
          </p:nvSpPr>
          <p:spPr>
            <a:xfrm>
              <a:off x="1549456" y="4439832"/>
              <a:ext cx="2989522" cy="931065"/>
            </a:xfrm>
            <a:prstGeom prst="rect">
              <a:avLst/>
            </a:prstGeom>
            <a:noFill/>
            <a:ln w="19050">
              <a:solidFill>
                <a:srgbClr val="4F8A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dirty="0">
                  <a:solidFill>
                    <a:srgbClr val="7B4900"/>
                  </a:solidFill>
                  <a:latin typeface="SamsungOne-700" pitchFamily="34" charset="0"/>
                  <a:ea typeface="맑은 고딕" panose="020B0503020000020004" pitchFamily="50" charset="-127"/>
                </a:rPr>
                <a:t>var module1 = require(‘module1’);</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69200">
                      <a:lumMod val="50000"/>
                    </a:srgbClr>
                  </a:solidFill>
                  <a:effectLst/>
                  <a:uLnTx/>
                  <a:uFillTx/>
                  <a:latin typeface="SamsungOne-700" pitchFamily="34" charset="0"/>
                  <a:ea typeface="맑은 고딕" panose="020B0503020000020004" pitchFamily="50" charset="-127"/>
                  <a:cs typeface="+mn-cs"/>
                </a:rPr>
                <a:t>module1.FuntionName( );</a:t>
              </a:r>
            </a:p>
          </p:txBody>
        </p:sp>
      </p:grpSp>
    </p:spTree>
    <p:extLst>
      <p:ext uri="{BB962C8B-B14F-4D97-AF65-F5344CB8AC3E}">
        <p14:creationId xmlns:p14="http://schemas.microsoft.com/office/powerpoint/2010/main" val="3567194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Sử dụng đối tượng exports và module.exports</a:t>
            </a: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Bạn có thể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exports trong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hoặc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module.exports</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Để trực tiếp phân bổ một đối tượng, hãy sử dụng module.exports.</a:t>
            </a:r>
          </a:p>
        </p:txBody>
      </p:sp>
      <p:grpSp>
        <p:nvGrpSpPr>
          <p:cNvPr id="3" name="그룹 2">
            <a:extLst>
              <a:ext uri="{FF2B5EF4-FFF2-40B4-BE49-F238E27FC236}">
                <a16:creationId xmlns:a16="http://schemas.microsoft.com/office/drawing/2014/main" id="{E901C11F-BB7E-4680-8B65-62E87EB874D5}"/>
              </a:ext>
            </a:extLst>
          </p:cNvPr>
          <p:cNvGrpSpPr/>
          <p:nvPr/>
        </p:nvGrpSpPr>
        <p:grpSpPr>
          <a:xfrm>
            <a:off x="1715440" y="2961695"/>
            <a:ext cx="6471945" cy="2996652"/>
            <a:chOff x="1715440" y="2961695"/>
            <a:chExt cx="6471945" cy="2996652"/>
          </a:xfrm>
        </p:grpSpPr>
        <p:sp>
          <p:nvSpPr>
            <p:cNvPr id="28" name="직사각형 27">
              <a:extLst>
                <a:ext uri="{FF2B5EF4-FFF2-40B4-BE49-F238E27FC236}">
                  <a16:creationId xmlns:a16="http://schemas.microsoft.com/office/drawing/2014/main" id="{79B89236-82FF-45F5-8947-5D13599A5032}"/>
                </a:ext>
              </a:extLst>
            </p:cNvPr>
            <p:cNvSpPr/>
            <p:nvPr/>
          </p:nvSpPr>
          <p:spPr>
            <a:xfrm>
              <a:off x="1786938" y="3135870"/>
              <a:ext cx="2723424" cy="419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prstClr val="white"/>
                  </a:solidFill>
                  <a:effectLst/>
                  <a:uLnTx/>
                  <a:uFillTx/>
                  <a:latin typeface="SamsungOne-700" pitchFamily="34" charset="0"/>
                  <a:ea typeface="맑은 고딕" panose="020B0503020000020004" pitchFamily="50" charset="-127"/>
                  <a:cs typeface="+mn-cs"/>
                </a:rPr>
                <a:t>module1.js</a:t>
              </a:r>
              <a:endParaRPr kumimoji="0" lang="ko-KR" altLang="en-US" b="0" i="0" u="none" strike="noStrike" kern="1200" cap="none" spc="0" normalizeH="0" baseline="0" noProof="0" dirty="0">
                <a:ln>
                  <a:noFill/>
                </a:ln>
                <a:solidFill>
                  <a:prstClr val="white"/>
                </a:solidFill>
                <a:effectLst/>
                <a:uLnTx/>
                <a:uFillTx/>
                <a:latin typeface="SamsungOne-700" pitchFamily="34" charset="0"/>
                <a:ea typeface="맑은 고딕" panose="020B0503020000020004" pitchFamily="50" charset="-127"/>
                <a:cs typeface="+mn-cs"/>
              </a:endParaRPr>
            </a:p>
          </p:txBody>
        </p:sp>
        <p:sp>
          <p:nvSpPr>
            <p:cNvPr id="15" name="직사각형 14">
              <a:extLst>
                <a:ext uri="{FF2B5EF4-FFF2-40B4-BE49-F238E27FC236}">
                  <a16:creationId xmlns:a16="http://schemas.microsoft.com/office/drawing/2014/main" id="{ECC95A3A-CA93-4665-9996-2424419264CB}"/>
                </a:ext>
              </a:extLst>
            </p:cNvPr>
            <p:cNvSpPr/>
            <p:nvPr/>
          </p:nvSpPr>
          <p:spPr>
            <a:xfrm>
              <a:off x="1715440" y="3823949"/>
              <a:ext cx="2866421" cy="1658950"/>
            </a:xfrm>
            <a:prstGeom prst="rect">
              <a:avLst/>
            </a:prstGeom>
            <a:noFill/>
            <a:ln w="19050">
              <a:solidFill>
                <a:srgbClr val="4F8A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exports</a:t>
              </a:r>
              <a:r>
                <a:rPr kumimoji="0" lang="en-US" altLang="ko-KR" sz="14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.add</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 = function(a,</a:t>
              </a:r>
              <a:r>
                <a:rPr lang="en-US" altLang="ko-KR" sz="1400" dirty="0">
                  <a:solidFill>
                    <a:srgbClr val="7B4900"/>
                  </a:solidFill>
                  <a:latin typeface="SamsungOne-700" pitchFamily="34" charset="0"/>
                  <a:ea typeface="맑은 고딕" panose="020B0503020000020004" pitchFamily="50" charset="-127"/>
                </a:rPr>
                <a:t> b) {</a:t>
              </a:r>
            </a:p>
            <a:p>
              <a:pPr marL="0" marR="0" lvl="0" indent="0" defTabSz="914400" rtl="0" eaLnBrk="1" fontAlgn="auto" latinLnBrk="1" hangingPunct="1">
                <a:lnSpc>
                  <a:spcPct val="100000"/>
                </a:lnSpc>
                <a:spcBef>
                  <a:spcPts val="0"/>
                </a:spcBef>
                <a:spcAft>
                  <a:spcPts val="0"/>
                </a:spcAft>
                <a:buClrTx/>
                <a:buSzTx/>
                <a:buFontTx/>
                <a:buNone/>
                <a:tabLst/>
                <a:defRPr/>
              </a:pPr>
              <a:r>
                <a:rPr lang="en-US" altLang="ko-KR" sz="1400" dirty="0">
                  <a:solidFill>
                    <a:srgbClr val="7B4900"/>
                  </a:solidFill>
                  <a:latin typeface="SamsungOne-700" pitchFamily="34" charset="0"/>
                  <a:ea typeface="맑은 고딕" panose="020B0503020000020004" pitchFamily="50" charset="-127"/>
                </a:rPr>
                <a:t>     return a + b;</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a:t>
              </a:r>
            </a:p>
            <a:p>
              <a:pPr marL="0" marR="0" lvl="0" indent="0" defTabSz="914400" rtl="0" eaLnBrk="1" fontAlgn="auto" latinLnBrk="1" hangingPunct="1">
                <a:lnSpc>
                  <a:spcPct val="100000"/>
                </a:lnSpc>
                <a:spcBef>
                  <a:spcPts val="0"/>
                </a:spcBef>
                <a:spcAft>
                  <a:spcPts val="0"/>
                </a:spcAft>
                <a:buClrTx/>
                <a:buSzTx/>
                <a:buFontTx/>
                <a:buNone/>
                <a:tabLst/>
                <a:defRPr/>
              </a:pPr>
              <a:r>
                <a:rPr lang="en-US" altLang="ko-KR" sz="1400" dirty="0">
                  <a:solidFill>
                    <a:srgbClr val="FF0000"/>
                  </a:solidFill>
                  <a:latin typeface="SamsungOne-700" pitchFamily="34" charset="0"/>
                  <a:ea typeface="맑은 고딕" panose="020B0503020000020004" pitchFamily="50" charset="-127"/>
                </a:rPr>
                <a:t>exports</a:t>
              </a: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.multiply = function(a,</a:t>
              </a:r>
              <a:r>
                <a:rPr lang="en-US" altLang="ko-KR" sz="1400" dirty="0">
                  <a:solidFill>
                    <a:srgbClr val="7B4900"/>
                  </a:solidFill>
                  <a:latin typeface="SamsungOne-700" pitchFamily="34" charset="0"/>
                  <a:ea typeface="맑은 고딕" panose="020B0503020000020004" pitchFamily="50" charset="-127"/>
                </a:rPr>
                <a:t> b) {</a:t>
              </a:r>
            </a:p>
            <a:p>
              <a:pPr marL="0" marR="0" lvl="0" indent="0" defTabSz="914400" rtl="0" eaLnBrk="1" fontAlgn="auto" latinLnBrk="1" hangingPunct="1">
                <a:lnSpc>
                  <a:spcPct val="100000"/>
                </a:lnSpc>
                <a:spcBef>
                  <a:spcPts val="0"/>
                </a:spcBef>
                <a:spcAft>
                  <a:spcPts val="0"/>
                </a:spcAft>
                <a:buClrTx/>
                <a:buSzTx/>
                <a:buFontTx/>
                <a:buNone/>
                <a:tabLst/>
                <a:defRPr/>
              </a:pPr>
              <a:r>
                <a:rPr lang="en-US" altLang="ko-KR" sz="1400" dirty="0">
                  <a:solidFill>
                    <a:srgbClr val="7B4900"/>
                  </a:solidFill>
                  <a:latin typeface="SamsungOne-700" pitchFamily="34" charset="0"/>
                  <a:ea typeface="맑은 고딕" panose="020B0503020000020004" pitchFamily="50" charset="-127"/>
                </a:rPr>
                <a:t>     return a * b;</a:t>
              </a: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a:t>
              </a:r>
              <a:endParaRPr kumimoji="0" lang="ko-KR" altLang="en-US" sz="14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sp>
          <p:nvSpPr>
            <p:cNvPr id="16" name="직사각형 15">
              <a:extLst>
                <a:ext uri="{FF2B5EF4-FFF2-40B4-BE49-F238E27FC236}">
                  <a16:creationId xmlns:a16="http://schemas.microsoft.com/office/drawing/2014/main" id="{38015EB3-73D3-43A7-9160-854D6BA0CE58}"/>
                </a:ext>
              </a:extLst>
            </p:cNvPr>
            <p:cNvSpPr/>
            <p:nvPr/>
          </p:nvSpPr>
          <p:spPr>
            <a:xfrm>
              <a:off x="1715440" y="2961695"/>
              <a:ext cx="2866421" cy="76769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prstClr val="white"/>
                  </a:solidFill>
                  <a:effectLst/>
                  <a:uLnTx/>
                  <a:uFillTx/>
                  <a:latin typeface="SamsungOne-700" pitchFamily="34" charset="0"/>
                  <a:ea typeface="맑은 고딕" panose="020B0503020000020004" pitchFamily="50" charset="-127"/>
                  <a:cs typeface="+mn-cs"/>
                </a:rPr>
                <a:t>module1.js</a:t>
              </a:r>
              <a:endParaRPr kumimoji="0" lang="ko-KR" altLang="en-US" b="0" i="0" u="none" strike="noStrike" kern="1200" cap="none" spc="0" normalizeH="0" baseline="0" noProof="0" dirty="0">
                <a:ln>
                  <a:noFill/>
                </a:ln>
                <a:solidFill>
                  <a:prstClr val="white"/>
                </a:solidFill>
                <a:effectLst/>
                <a:uLnTx/>
                <a:uFillTx/>
                <a:latin typeface="SamsungOne-700"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2470EC8D-8520-4398-8F53-D61B9355711A}"/>
                </a:ext>
              </a:extLst>
            </p:cNvPr>
            <p:cNvSpPr/>
            <p:nvPr/>
          </p:nvSpPr>
          <p:spPr>
            <a:xfrm>
              <a:off x="5320964" y="2961695"/>
              <a:ext cx="2866421" cy="76769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prstClr val="white"/>
                  </a:solidFill>
                  <a:effectLst/>
                  <a:uLnTx/>
                  <a:uFillTx/>
                  <a:latin typeface="SamsungOne-700" pitchFamily="34" charset="0"/>
                  <a:ea typeface="맑은 고딕" panose="020B0503020000020004" pitchFamily="50" charset="-127"/>
                  <a:cs typeface="+mn-cs"/>
                </a:rPr>
                <a:t>module2.js</a:t>
              </a:r>
              <a:endParaRPr kumimoji="0" lang="ko-KR" altLang="en-US" b="0" i="0" u="none" strike="noStrike" kern="1200" cap="none" spc="0" normalizeH="0" baseline="0" noProof="0" dirty="0">
                <a:ln>
                  <a:noFill/>
                </a:ln>
                <a:solidFill>
                  <a:prstClr val="white"/>
                </a:solidFill>
                <a:effectLst/>
                <a:uLnTx/>
                <a:uFillTx/>
                <a:latin typeface="SamsungOne-700" pitchFamily="34" charset="0"/>
                <a:ea typeface="맑은 고딕" panose="020B0503020000020004" pitchFamily="50" charset="-127"/>
                <a:cs typeface="+mn-cs"/>
              </a:endParaRPr>
            </a:p>
          </p:txBody>
        </p:sp>
        <p:sp>
          <p:nvSpPr>
            <p:cNvPr id="20" name="직사각형 19">
              <a:extLst>
                <a:ext uri="{FF2B5EF4-FFF2-40B4-BE49-F238E27FC236}">
                  <a16:creationId xmlns:a16="http://schemas.microsoft.com/office/drawing/2014/main" id="{4106D005-483F-4D0F-B901-78388122E20D}"/>
                </a:ext>
              </a:extLst>
            </p:cNvPr>
            <p:cNvSpPr/>
            <p:nvPr/>
          </p:nvSpPr>
          <p:spPr>
            <a:xfrm>
              <a:off x="5320964" y="3823948"/>
              <a:ext cx="2866421" cy="2134399"/>
            </a:xfrm>
            <a:prstGeom prst="rect">
              <a:avLst/>
            </a:prstGeom>
            <a:noFill/>
            <a:ln w="19050">
              <a:solidFill>
                <a:srgbClr val="4F8A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latinLnBrk="1">
                <a:defRPr/>
              </a:pPr>
              <a:r>
                <a:rPr lang="en-US" altLang="ko-KR" sz="1400" dirty="0">
                  <a:solidFill>
                    <a:srgbClr val="7B4900"/>
                  </a:solidFill>
                  <a:latin typeface="SamsungOne-700" pitchFamily="34" charset="0"/>
                  <a:ea typeface="맑은 고딕" panose="020B0503020000020004" pitchFamily="50" charset="-127"/>
                </a:rPr>
                <a:t>var calc = {};</a:t>
              </a:r>
            </a:p>
            <a:p>
              <a:pPr defTabSz="914400" latinLnBrk="1">
                <a:defRPr/>
              </a:pPr>
              <a:r>
                <a:rPr lang="en-US" altLang="ko-KR" sz="1400" dirty="0" err="1">
                  <a:solidFill>
                    <a:srgbClr val="7B4900"/>
                  </a:solidFill>
                  <a:latin typeface="SamsungOne-700" pitchFamily="34" charset="0"/>
                  <a:ea typeface="맑은 고딕" panose="020B0503020000020004" pitchFamily="50" charset="-127"/>
                </a:rPr>
                <a:t>calc.add</a:t>
              </a:r>
              <a:r>
                <a:rPr lang="en-US" altLang="ko-KR" sz="1400" dirty="0">
                  <a:solidFill>
                    <a:srgbClr val="7B4900"/>
                  </a:solidFill>
                  <a:latin typeface="SamsungOne-700" pitchFamily="34" charset="0"/>
                  <a:ea typeface="맑은 고딕" panose="020B0503020000020004" pitchFamily="50" charset="-127"/>
                </a:rPr>
                <a:t> = function(a, b) {</a:t>
              </a:r>
            </a:p>
            <a:p>
              <a:pPr defTabSz="914400" latinLnBrk="1">
                <a:defRPr/>
              </a:pPr>
              <a:r>
                <a:rPr lang="en-US" altLang="ko-KR" sz="1400" dirty="0">
                  <a:solidFill>
                    <a:srgbClr val="7B4900"/>
                  </a:solidFill>
                  <a:latin typeface="SamsungOne-700" pitchFamily="34" charset="0"/>
                  <a:ea typeface="맑은 고딕" panose="020B0503020000020004" pitchFamily="50" charset="-127"/>
                </a:rPr>
                <a:t>      return a + b;</a:t>
              </a:r>
            </a:p>
            <a:p>
              <a:pPr defTabSz="914400" latinLnBrk="1">
                <a:defRPr/>
              </a:pPr>
              <a:r>
                <a:rPr lang="en-US" altLang="ko-KR" sz="1400" dirty="0">
                  <a:solidFill>
                    <a:srgbClr val="7B4900"/>
                  </a:solidFill>
                  <a:latin typeface="SamsungOne-700" pitchFamily="34" charset="0"/>
                  <a:ea typeface="맑은 고딕" panose="020B0503020000020004" pitchFamily="50" charset="-127"/>
                </a:rPr>
                <a:t>};</a:t>
              </a:r>
            </a:p>
            <a:p>
              <a:pPr defTabSz="914400" latinLnBrk="1">
                <a:defRPr/>
              </a:pPr>
              <a:r>
                <a:rPr lang="en-US" altLang="ko-KR" sz="1400" dirty="0" err="1">
                  <a:solidFill>
                    <a:srgbClr val="7B4900"/>
                  </a:solidFill>
                  <a:latin typeface="SamsungOne-700" pitchFamily="34" charset="0"/>
                  <a:ea typeface="맑은 고딕" panose="020B0503020000020004" pitchFamily="50" charset="-127"/>
                </a:rPr>
                <a:t>calc.multiply</a:t>
              </a:r>
              <a:r>
                <a:rPr lang="en-US" altLang="ko-KR" sz="1400" dirty="0">
                  <a:solidFill>
                    <a:srgbClr val="7B4900"/>
                  </a:solidFill>
                  <a:latin typeface="SamsungOne-700" pitchFamily="34" charset="0"/>
                  <a:ea typeface="맑은 고딕" panose="020B0503020000020004" pitchFamily="50" charset="-127"/>
                </a:rPr>
                <a:t> = function(a, b) {</a:t>
              </a:r>
            </a:p>
            <a:p>
              <a:pPr defTabSz="914400" latinLnBrk="1">
                <a:defRPr/>
              </a:pPr>
              <a:r>
                <a:rPr lang="en-US" altLang="ko-KR" sz="1400" dirty="0">
                  <a:solidFill>
                    <a:srgbClr val="7B4900"/>
                  </a:solidFill>
                  <a:latin typeface="SamsungOne-700" pitchFamily="34" charset="0"/>
                  <a:ea typeface="맑은 고딕" panose="020B0503020000020004" pitchFamily="50" charset="-127"/>
                </a:rPr>
                <a:t>      return a * b;</a:t>
              </a:r>
            </a:p>
            <a:p>
              <a:pPr defTabSz="914400" latinLnBrk="1">
                <a:defRPr/>
              </a:pPr>
              <a:r>
                <a:rPr lang="en-US" altLang="ko-KR" sz="1400" dirty="0">
                  <a:solidFill>
                    <a:srgbClr val="7B4900"/>
                  </a:solidFill>
                  <a:latin typeface="SamsungOne-700" pitchFamily="34" charset="0"/>
                  <a:ea typeface="맑은 고딕" panose="020B0503020000020004" pitchFamily="50" charset="-127"/>
                </a:rPr>
                <a:t>};</a:t>
              </a:r>
            </a:p>
            <a:p>
              <a:pPr defTabSz="914400" latinLnBrk="1">
                <a:defRPr/>
              </a:pPr>
              <a:r>
                <a:rPr lang="en-US" altLang="ko-KR" sz="1400" dirty="0" err="1">
                  <a:solidFill>
                    <a:srgbClr val="FF0000"/>
                  </a:solidFill>
                  <a:latin typeface="SamsungOne-700" pitchFamily="34" charset="0"/>
                  <a:ea typeface="맑은 고딕" panose="020B0503020000020004" pitchFamily="50" charset="-127"/>
                </a:rPr>
                <a:t>module</a:t>
              </a:r>
              <a:r>
                <a:rPr lang="en-US" altLang="ko-KR" sz="1400" dirty="0" err="1">
                  <a:solidFill>
                    <a:srgbClr val="7B4900"/>
                  </a:solidFill>
                  <a:latin typeface="SamsungOne-700" pitchFamily="34" charset="0"/>
                  <a:ea typeface="맑은 고딕" panose="020B0503020000020004" pitchFamily="50" charset="-127"/>
                </a:rPr>
                <a:t>.exports</a:t>
              </a:r>
              <a:r>
                <a:rPr lang="en-US" altLang="ko-KR" sz="1400" dirty="0">
                  <a:solidFill>
                    <a:srgbClr val="7B4900"/>
                  </a:solidFill>
                  <a:latin typeface="SamsungOne-700" pitchFamily="34" charset="0"/>
                  <a:ea typeface="맑은 고딕" panose="020B0503020000020004" pitchFamily="50" charset="-127"/>
                </a:rPr>
                <a:t> = calc;</a:t>
              </a:r>
              <a:endParaRPr lang="ko-KR" altLang="en-US" sz="1400" dirty="0">
                <a:solidFill>
                  <a:srgbClr val="7B4900"/>
                </a:solidFill>
                <a:latin typeface="SamsungOne-700" pitchFamily="34" charset="0"/>
                <a:ea typeface="맑은 고딕" panose="020B0503020000020004" pitchFamily="50" charset="-127"/>
              </a:endParaRPr>
            </a:p>
          </p:txBody>
        </p:sp>
        <p:sp>
          <p:nvSpPr>
            <p:cNvPr id="21" name="TextBox 20">
              <a:extLst>
                <a:ext uri="{FF2B5EF4-FFF2-40B4-BE49-F238E27FC236}">
                  <a16:creationId xmlns:a16="http://schemas.microsoft.com/office/drawing/2014/main" id="{26D4C5F2-52D9-4DAA-9F7F-66823BB7147F}"/>
                </a:ext>
              </a:extLst>
            </p:cNvPr>
            <p:cNvSpPr txBox="1"/>
            <p:nvPr/>
          </p:nvSpPr>
          <p:spPr>
            <a:xfrm>
              <a:off x="4577787" y="3191651"/>
              <a:ext cx="747252" cy="307777"/>
            </a:xfrm>
            <a:prstGeom prst="rect">
              <a:avLst/>
            </a:prstGeom>
            <a:noFill/>
          </p:spPr>
          <p:txBody>
            <a:bodyPr wrap="square">
              <a:spAutoFit/>
            </a:bodyPr>
            <a:lstStyle/>
            <a:p>
              <a:pPr algn="ctr"/>
              <a:r>
                <a:rPr lang="en-US" altLang="ko-KR" sz="1400" dirty="0">
                  <a:solidFill>
                    <a:srgbClr val="7B4900"/>
                  </a:solidFill>
                  <a:latin typeface="SamsungOne-700" pitchFamily="34" charset="0"/>
                  <a:ea typeface="맑은 고딕" panose="020B0503020000020004" pitchFamily="50" charset="-127"/>
                </a:rPr>
                <a:t>VS.</a:t>
              </a:r>
              <a:endParaRPr lang="ko-KR" altLang="en-US" sz="1400" dirty="0">
                <a:solidFill>
                  <a:srgbClr val="7B4900"/>
                </a:solidFill>
                <a:latin typeface="SamsungOne-700" pitchFamily="34" charset="0"/>
                <a:ea typeface="맑은 고딕" panose="020B0503020000020004" pitchFamily="50" charset="-127"/>
              </a:endParaRPr>
            </a:p>
          </p:txBody>
        </p:sp>
      </p:grpSp>
    </p:spTree>
    <p:extLst>
      <p:ext uri="{BB962C8B-B14F-4D97-AF65-F5344CB8AC3E}">
        <p14:creationId xmlns:p14="http://schemas.microsoft.com/office/powerpoint/2010/main" val="2717135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Tách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một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hàm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bổ</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sung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thành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Mã cho hàm plus trước khi tách thành các mô-đun</a:t>
            </a:r>
          </a:p>
        </p:txBody>
      </p:sp>
      <p:grpSp>
        <p:nvGrpSpPr>
          <p:cNvPr id="2" name="그룹 1">
            <a:extLst>
              <a:ext uri="{FF2B5EF4-FFF2-40B4-BE49-F238E27FC236}">
                <a16:creationId xmlns:a16="http://schemas.microsoft.com/office/drawing/2014/main" id="{5A01DC2C-6179-43EB-8ACA-17F86FF4945F}"/>
              </a:ext>
            </a:extLst>
          </p:cNvPr>
          <p:cNvGrpSpPr/>
          <p:nvPr/>
        </p:nvGrpSpPr>
        <p:grpSpPr>
          <a:xfrm>
            <a:off x="558800" y="2241550"/>
            <a:ext cx="5706200" cy="3996254"/>
            <a:chOff x="558800" y="2241550"/>
            <a:chExt cx="6394261" cy="4478132"/>
          </a:xfrm>
        </p:grpSpPr>
        <p:pic>
          <p:nvPicPr>
            <p:cNvPr id="15" name="그림 14">
              <a:extLst>
                <a:ext uri="{FF2B5EF4-FFF2-40B4-BE49-F238E27FC236}">
                  <a16:creationId xmlns:a16="http://schemas.microsoft.com/office/drawing/2014/main" id="{84711765-D5B1-4816-87C7-0792D0E69013}"/>
                </a:ext>
              </a:extLst>
            </p:cNvPr>
            <p:cNvPicPr>
              <a:picLocks noChangeAspect="1"/>
            </p:cNvPicPr>
            <p:nvPr/>
          </p:nvPicPr>
          <p:blipFill>
            <a:blip r:embed="rId4"/>
            <a:stretch>
              <a:fillRect/>
            </a:stretch>
          </p:blipFill>
          <p:spPr>
            <a:xfrm>
              <a:off x="558800" y="2241550"/>
              <a:ext cx="6394261" cy="1700208"/>
            </a:xfrm>
            <a:prstGeom prst="rect">
              <a:avLst/>
            </a:prstGeom>
          </p:spPr>
        </p:pic>
        <p:pic>
          <p:nvPicPr>
            <p:cNvPr id="16" name="그림 15">
              <a:extLst>
                <a:ext uri="{FF2B5EF4-FFF2-40B4-BE49-F238E27FC236}">
                  <a16:creationId xmlns:a16="http://schemas.microsoft.com/office/drawing/2014/main" id="{29C1B0B6-E1FD-4F74-82D8-0BF4B6973A0A}"/>
                </a:ext>
              </a:extLst>
            </p:cNvPr>
            <p:cNvPicPr>
              <a:picLocks noChangeAspect="1"/>
            </p:cNvPicPr>
            <p:nvPr/>
          </p:nvPicPr>
          <p:blipFill>
            <a:blip r:embed="rId5"/>
            <a:stretch>
              <a:fillRect/>
            </a:stretch>
          </p:blipFill>
          <p:spPr>
            <a:xfrm>
              <a:off x="558800" y="4104484"/>
              <a:ext cx="6394261" cy="2615198"/>
            </a:xfrm>
            <a:prstGeom prst="rect">
              <a:avLst/>
            </a:prstGeom>
          </p:spPr>
        </p:pic>
      </p:grpSp>
    </p:spTree>
    <p:extLst>
      <p:ext uri="{BB962C8B-B14F-4D97-AF65-F5344CB8AC3E}">
        <p14:creationId xmlns:p14="http://schemas.microsoft.com/office/powerpoint/2010/main" val="280705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 calc.js</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Thêm một hàm dưới dạng thuộc tính add của đối tượng exports</a:t>
            </a:r>
          </a:p>
        </p:txBody>
      </p:sp>
      <p:pic>
        <p:nvPicPr>
          <p:cNvPr id="10" name="그림 9">
            <a:extLst>
              <a:ext uri="{FF2B5EF4-FFF2-40B4-BE49-F238E27FC236}">
                <a16:creationId xmlns:a16="http://schemas.microsoft.com/office/drawing/2014/main" id="{4FDF6A48-D671-40A5-97FA-B1F740D9969D}"/>
              </a:ext>
            </a:extLst>
          </p:cNvPr>
          <p:cNvPicPr>
            <a:picLocks noChangeAspect="1"/>
          </p:cNvPicPr>
          <p:nvPr/>
        </p:nvPicPr>
        <p:blipFill>
          <a:blip r:embed="rId4"/>
          <a:stretch>
            <a:fillRect/>
          </a:stretch>
        </p:blipFill>
        <p:spPr>
          <a:xfrm>
            <a:off x="558801" y="2695318"/>
            <a:ext cx="5726175" cy="654023"/>
          </a:xfrm>
          <a:prstGeom prst="rect">
            <a:avLst/>
          </a:prstGeom>
        </p:spPr>
      </p:pic>
    </p:spTree>
    <p:extLst>
      <p:ext uri="{BB962C8B-B14F-4D97-AF65-F5344CB8AC3E}">
        <p14:creationId xmlns:p14="http://schemas.microsoft.com/office/powerpoint/2010/main" val="3983812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Tổng</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quan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Node.js</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3798504"/>
            <a:ext cx="7365988" cy="2303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Tổng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quan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về Node.js</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Cài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đặt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cụ</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triển</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node </a:t>
            </a:r>
            <a:r>
              <a:rPr lang="en-US" altLang="ko-KR" dirty="0" err="1">
                <a:solidFill>
                  <a:srgbClr val="A6A6A6"/>
                </a:solidFill>
                <a:latin typeface="SamsungOne-400" panose="020B0503030303020204" pitchFamily="34" charset="0"/>
                <a:ea typeface="SamsungOne-400" panose="020B0503030303020204" pitchFamily="34" charset="0"/>
              </a:rPr>
              <a:t>đầu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Gửi</a:t>
            </a:r>
            <a:r>
              <a:rPr lang="en-US" altLang="ko-KR" dirty="0">
                <a:solidFill>
                  <a:srgbClr val="A6A6A6"/>
                </a:solidFill>
                <a:latin typeface="SamsungOne-400" panose="020B0503030303020204" pitchFamily="34" charset="0"/>
                <a:ea typeface="SamsungOne-400" panose="020B0503030303020204" pitchFamily="34" charset="0"/>
              </a:rPr>
              <a:t> log </a:t>
            </a:r>
            <a:r>
              <a:rPr lang="en-US" altLang="ko-KR" dirty="0" err="1">
                <a:solidFill>
                  <a:srgbClr val="A6A6A6"/>
                </a:solidFill>
                <a:latin typeface="SamsungOne-400" panose="020B0503030303020204" pitchFamily="34" charset="0"/>
                <a:ea typeface="SamsungOne-400" panose="020B0503030303020204" pitchFamily="34" charset="0"/>
              </a:rPr>
              <a:t>lên</a:t>
            </a:r>
            <a:r>
              <a:rPr lang="en-US" altLang="ko-KR" dirty="0">
                <a:solidFill>
                  <a:srgbClr val="A6A6A6"/>
                </a:solidFill>
                <a:latin typeface="SamsungOne-400" panose="020B0503030303020204" pitchFamily="34" charset="0"/>
                <a:ea typeface="SamsungOne-400" panose="020B0503030303020204" pitchFamily="34" charset="0"/>
              </a:rPr>
              <a:t> console</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trong Node</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1.6.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tích</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hợp</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sẵn</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27527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520825"/>
            <a:ext cx="8619175" cy="124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Gọi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add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require</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Đối tượng result đã nhập có thể được coi như đối tượng exports</a:t>
            </a:r>
          </a:p>
          <a:p>
            <a:pPr marL="115888" indent="-115888">
              <a:spcAft>
                <a:spcPts val="1000"/>
              </a:spcAft>
              <a:buSzPct val="120000"/>
              <a:buBlip>
                <a:blip r:embed="rId3"/>
              </a:buBlip>
              <a:defRP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Việc chỉ định một thư mục thay vì một tệp sẽ gọi tệp index.js trong thư mục đó </a:t>
            </a:r>
          </a:p>
        </p:txBody>
      </p:sp>
      <p:grpSp>
        <p:nvGrpSpPr>
          <p:cNvPr id="2" name="그룹 1">
            <a:extLst>
              <a:ext uri="{FF2B5EF4-FFF2-40B4-BE49-F238E27FC236}">
                <a16:creationId xmlns:a16="http://schemas.microsoft.com/office/drawing/2014/main" id="{850A4DA1-8C57-4F96-AC76-305740A7B474}"/>
              </a:ext>
            </a:extLst>
          </p:cNvPr>
          <p:cNvGrpSpPr/>
          <p:nvPr/>
        </p:nvGrpSpPr>
        <p:grpSpPr>
          <a:xfrm>
            <a:off x="558800" y="2907622"/>
            <a:ext cx="5896228" cy="3355212"/>
            <a:chOff x="558893" y="2954441"/>
            <a:chExt cx="6113511" cy="3478856"/>
          </a:xfrm>
        </p:grpSpPr>
        <p:pic>
          <p:nvPicPr>
            <p:cNvPr id="7" name="그림 6">
              <a:extLst>
                <a:ext uri="{FF2B5EF4-FFF2-40B4-BE49-F238E27FC236}">
                  <a16:creationId xmlns:a16="http://schemas.microsoft.com/office/drawing/2014/main" id="{A56B0272-D6CF-4662-964E-2967DB37181F}"/>
                </a:ext>
              </a:extLst>
            </p:cNvPr>
            <p:cNvPicPr>
              <a:picLocks noChangeAspect="1"/>
            </p:cNvPicPr>
            <p:nvPr/>
          </p:nvPicPr>
          <p:blipFill>
            <a:blip r:embed="rId4"/>
            <a:stretch>
              <a:fillRect/>
            </a:stretch>
          </p:blipFill>
          <p:spPr>
            <a:xfrm>
              <a:off x="558893" y="2954441"/>
              <a:ext cx="6113511" cy="905445"/>
            </a:xfrm>
            <a:prstGeom prst="rect">
              <a:avLst/>
            </a:prstGeom>
          </p:spPr>
        </p:pic>
        <p:pic>
          <p:nvPicPr>
            <p:cNvPr id="8" name="그림 7">
              <a:extLst>
                <a:ext uri="{FF2B5EF4-FFF2-40B4-BE49-F238E27FC236}">
                  <a16:creationId xmlns:a16="http://schemas.microsoft.com/office/drawing/2014/main" id="{D838368E-8E65-432E-927C-F32F162BDABC}"/>
                </a:ext>
              </a:extLst>
            </p:cNvPr>
            <p:cNvPicPr>
              <a:picLocks noChangeAspect="1"/>
            </p:cNvPicPr>
            <p:nvPr/>
          </p:nvPicPr>
          <p:blipFill>
            <a:blip r:embed="rId5"/>
            <a:stretch>
              <a:fillRect/>
            </a:stretch>
          </p:blipFill>
          <p:spPr>
            <a:xfrm>
              <a:off x="562379" y="3934351"/>
              <a:ext cx="6110025" cy="2498946"/>
            </a:xfrm>
            <a:prstGeom prst="rect">
              <a:avLst/>
            </a:prstGeom>
          </p:spPr>
        </p:pic>
      </p:grpSp>
    </p:spTree>
    <p:extLst>
      <p:ext uri="{BB962C8B-B14F-4D97-AF65-F5344CB8AC3E}">
        <p14:creationId xmlns:p14="http://schemas.microsoft.com/office/powerpoint/2010/main" val="3423989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Sử dụng đối tượng module.exports trong một </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a:t>
            </a:r>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ệp mô-đun</a:t>
            </a: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it-IT" altLang="ko-KR" sz="1400" dirty="0">
                <a:solidFill>
                  <a:schemeClr val="tx1"/>
                </a:solidFill>
                <a:latin typeface="SamsungOne-400" panose="020B0503030303020204" pitchFamily="34" charset="0"/>
                <a:ea typeface="SamsungOne-400" panose="020B0503030303020204" pitchFamily="34" charset="0"/>
              </a:rPr>
              <a:t>Tạo tệp mô-đun, calc2.js</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Tạo một đối tượng calc và gán đối tượng đó cho module.exports</a:t>
            </a:r>
          </a:p>
        </p:txBody>
      </p:sp>
      <p:pic>
        <p:nvPicPr>
          <p:cNvPr id="7" name="그림 6">
            <a:extLst>
              <a:ext uri="{FF2B5EF4-FFF2-40B4-BE49-F238E27FC236}">
                <a16:creationId xmlns:a16="http://schemas.microsoft.com/office/drawing/2014/main" id="{1E410332-E46F-4F23-9335-F8FFA6D06C32}"/>
              </a:ext>
            </a:extLst>
          </p:cNvPr>
          <p:cNvPicPr>
            <a:picLocks noChangeAspect="1"/>
          </p:cNvPicPr>
          <p:nvPr/>
        </p:nvPicPr>
        <p:blipFill>
          <a:blip r:embed="rId4"/>
          <a:stretch>
            <a:fillRect/>
          </a:stretch>
        </p:blipFill>
        <p:spPr>
          <a:xfrm>
            <a:off x="558801" y="2665291"/>
            <a:ext cx="6098032" cy="1130574"/>
          </a:xfrm>
          <a:prstGeom prst="rect">
            <a:avLst/>
          </a:prstGeom>
        </p:spPr>
      </p:pic>
    </p:spTree>
    <p:extLst>
      <p:ext uri="{BB962C8B-B14F-4D97-AF65-F5344CB8AC3E}">
        <p14:creationId xmlns:p14="http://schemas.microsoft.com/office/powerpoint/2010/main" val="1319274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chính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Gọi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add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require</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Đối tượng result đã nhập có thể được coi như một đối tượng module.exports</a:t>
            </a:r>
          </a:p>
        </p:txBody>
      </p:sp>
      <p:grpSp>
        <p:nvGrpSpPr>
          <p:cNvPr id="2" name="그룹 1">
            <a:extLst>
              <a:ext uri="{FF2B5EF4-FFF2-40B4-BE49-F238E27FC236}">
                <a16:creationId xmlns:a16="http://schemas.microsoft.com/office/drawing/2014/main" id="{C146D67D-4558-475E-88E4-9489782EA69D}"/>
              </a:ext>
            </a:extLst>
          </p:cNvPr>
          <p:cNvGrpSpPr/>
          <p:nvPr/>
        </p:nvGrpSpPr>
        <p:grpSpPr>
          <a:xfrm>
            <a:off x="558800" y="2957748"/>
            <a:ext cx="5681645" cy="3232230"/>
            <a:chOff x="562282" y="2947638"/>
            <a:chExt cx="6599009" cy="3754110"/>
          </a:xfrm>
        </p:grpSpPr>
        <p:pic>
          <p:nvPicPr>
            <p:cNvPr id="8" name="그림 7">
              <a:extLst>
                <a:ext uri="{FF2B5EF4-FFF2-40B4-BE49-F238E27FC236}">
                  <a16:creationId xmlns:a16="http://schemas.microsoft.com/office/drawing/2014/main" id="{07371438-B706-4391-A271-5BC19EABB546}"/>
                </a:ext>
              </a:extLst>
            </p:cNvPr>
            <p:cNvPicPr>
              <a:picLocks noChangeAspect="1"/>
            </p:cNvPicPr>
            <p:nvPr/>
          </p:nvPicPr>
          <p:blipFill>
            <a:blip r:embed="rId4"/>
            <a:stretch>
              <a:fillRect/>
            </a:stretch>
          </p:blipFill>
          <p:spPr>
            <a:xfrm>
              <a:off x="562282" y="4002811"/>
              <a:ext cx="6599009" cy="2698937"/>
            </a:xfrm>
            <a:prstGeom prst="rect">
              <a:avLst/>
            </a:prstGeom>
          </p:spPr>
        </p:pic>
        <p:pic>
          <p:nvPicPr>
            <p:cNvPr id="10" name="그림 9">
              <a:extLst>
                <a:ext uri="{FF2B5EF4-FFF2-40B4-BE49-F238E27FC236}">
                  <a16:creationId xmlns:a16="http://schemas.microsoft.com/office/drawing/2014/main" id="{F84F8C56-421C-46DB-A9A4-1BEF69F1DE4E}"/>
                </a:ext>
              </a:extLst>
            </p:cNvPr>
            <p:cNvPicPr>
              <a:picLocks noChangeAspect="1"/>
            </p:cNvPicPr>
            <p:nvPr/>
          </p:nvPicPr>
          <p:blipFill>
            <a:blip r:embed="rId5"/>
            <a:stretch>
              <a:fillRect/>
            </a:stretch>
          </p:blipFill>
          <p:spPr>
            <a:xfrm>
              <a:off x="568633" y="2947638"/>
              <a:ext cx="6592658" cy="989660"/>
            </a:xfrm>
            <a:prstGeom prst="rect">
              <a:avLst/>
            </a:prstGeom>
          </p:spPr>
        </p:pic>
      </p:grpSp>
    </p:spTree>
    <p:extLst>
      <p:ext uri="{BB962C8B-B14F-4D97-AF65-F5344CB8AC3E}">
        <p14:creationId xmlns:p14="http://schemas.microsoft.com/office/powerpoint/2010/main" val="2082902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dụng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bên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ngoài</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Không sử dụng đường dẫn tương đối khi sử dụng mô-đun bên ngoài. </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sz="1400" dirty="0">
                <a:solidFill>
                  <a:schemeClr val="tx1">
                    <a:lumMod val="85000"/>
                    <a:lumOff val="15000"/>
                  </a:schemeClr>
                </a:solidFill>
                <a:latin typeface="SamsungOne-400" panose="020B0503030303020204" pitchFamily="34" charset="0"/>
                <a:ea typeface="SamsungOne-400" panose="020B0503030303020204" pitchFamily="34" charset="0"/>
              </a:rPr>
              <a:t>mô-đun nconf cho phép truy cập vào các biến môi trường trên hệ thống</a:t>
            </a:r>
          </a:p>
        </p:txBody>
      </p:sp>
      <p:pic>
        <p:nvPicPr>
          <p:cNvPr id="11" name="그림 10">
            <a:extLst>
              <a:ext uri="{FF2B5EF4-FFF2-40B4-BE49-F238E27FC236}">
                <a16:creationId xmlns:a16="http://schemas.microsoft.com/office/drawing/2014/main" id="{98AFC613-6BF7-4CB3-9F43-70BE867DB290}"/>
              </a:ext>
            </a:extLst>
          </p:cNvPr>
          <p:cNvPicPr>
            <a:picLocks noChangeAspect="1"/>
          </p:cNvPicPr>
          <p:nvPr/>
        </p:nvPicPr>
        <p:blipFill>
          <a:blip r:embed="rId4"/>
          <a:stretch>
            <a:fillRect/>
          </a:stretch>
        </p:blipFill>
        <p:spPr>
          <a:xfrm>
            <a:off x="558800" y="2634606"/>
            <a:ext cx="6991790" cy="1057650"/>
          </a:xfrm>
          <a:prstGeom prst="rect">
            <a:avLst/>
          </a:prstGeom>
        </p:spPr>
      </p:pic>
    </p:spTree>
    <p:extLst>
      <p:ext uri="{BB962C8B-B14F-4D97-AF65-F5344CB8AC3E}">
        <p14:creationId xmlns:p14="http://schemas.microsoft.com/office/powerpoint/2010/main" val="3550021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Sử dụng mô-đun bên ngoài</a:t>
            </a: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Để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ngoài</a:t>
            </a:r>
            <a:r>
              <a:rPr lang="en-US" altLang="ko-KR" sz="1400" dirty="0">
                <a:solidFill>
                  <a:schemeClr val="tx1"/>
                </a:solidFill>
                <a:latin typeface="SamsungOne-400" panose="020B0503030303020204" pitchFamily="34" charset="0"/>
                <a:ea typeface="SamsungOne-400" panose="020B0503030303020204" pitchFamily="34" charset="0"/>
              </a:rPr>
              <a:t>, bạn </a:t>
            </a:r>
            <a:r>
              <a:rPr lang="en-US" altLang="ko-KR" sz="1400" dirty="0" err="1">
                <a:solidFill>
                  <a:schemeClr val="tx1"/>
                </a:solidFill>
                <a:latin typeface="SamsungOne-400" panose="020B0503030303020204" pitchFamily="34" charset="0"/>
                <a:ea typeface="SamsungOne-400" panose="020B0503030303020204" pitchFamily="34" charset="0"/>
              </a:rPr>
              <a:t>cần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gói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Sau khi cài đặt gói, chạy tệp JavaScript đã tạo trước đó rồi hiển thị các biến môi trường trên OS. </a:t>
            </a:r>
          </a:p>
        </p:txBody>
      </p:sp>
      <p:sp>
        <p:nvSpPr>
          <p:cNvPr id="7" name="Rectangle 12">
            <a:extLst>
              <a:ext uri="{FF2B5EF4-FFF2-40B4-BE49-F238E27FC236}">
                <a16:creationId xmlns:a16="http://schemas.microsoft.com/office/drawing/2014/main" id="{B7A21DE9-DEE1-4284-BB88-A31092A201B6}"/>
              </a:ext>
            </a:extLst>
          </p:cNvPr>
          <p:cNvSpPr/>
          <p:nvPr/>
        </p:nvSpPr>
        <p:spPr>
          <a:xfrm>
            <a:off x="703263" y="2703768"/>
            <a:ext cx="5905501" cy="345461"/>
          </a:xfrm>
          <a:prstGeom prst="rect">
            <a:avLst/>
          </a:prstGeom>
          <a:solidFill>
            <a:srgbClr val="ECEFF6"/>
          </a:solidFill>
          <a:ln w="6350">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latin typeface="D2Coding" panose="020B0609020101020101" pitchFamily="49" charset="-127"/>
                <a:ea typeface="D2Coding" panose="020B0609020101020101" pitchFamily="49" charset="-127"/>
                <a:cs typeface="Tahoma" panose="020B0604030504040204" pitchFamily="34" charset="0"/>
              </a:rPr>
              <a:t>% </a:t>
            </a:r>
            <a:r>
              <a:rPr lang="en-US" altLang="ko-KR" sz="1300" dirty="0" err="1">
                <a:latin typeface="D2Coding" panose="020B0609020101020101" pitchFamily="49" charset="-127"/>
                <a:ea typeface="D2Coding" panose="020B0609020101020101" pitchFamily="49" charset="-127"/>
                <a:cs typeface="Tahoma" panose="020B0604030504040204" pitchFamily="34" charset="0"/>
              </a:rPr>
              <a:t>npm</a:t>
            </a:r>
            <a:r>
              <a:rPr lang="en-US" altLang="ko-KR" sz="1300" dirty="0">
                <a:latin typeface="D2Coding" panose="020B0609020101020101" pitchFamily="49" charset="-127"/>
                <a:ea typeface="D2Coding" panose="020B0609020101020101" pitchFamily="49" charset="-127"/>
                <a:cs typeface="Tahoma" panose="020B0604030504040204" pitchFamily="34" charset="0"/>
              </a:rPr>
              <a:t> install </a:t>
            </a:r>
            <a:r>
              <a:rPr lang="en-US" altLang="ko-KR" sz="1300" dirty="0" err="1">
                <a:latin typeface="D2Coding" panose="020B0609020101020101" pitchFamily="49" charset="-127"/>
                <a:ea typeface="D2Coding" panose="020B0609020101020101" pitchFamily="49" charset="-127"/>
                <a:cs typeface="Tahoma" panose="020B0604030504040204" pitchFamily="34" charset="0"/>
              </a:rPr>
              <a:t>nconf</a:t>
            </a:r>
            <a:endParaRPr lang="en-US" altLang="ko-KR" sz="1300" dirty="0">
              <a:latin typeface="D2Coding" panose="020B0609020101020101" pitchFamily="49" charset="-127"/>
              <a:ea typeface="D2Coding" panose="020B0609020101020101" pitchFamily="49" charset="-127"/>
              <a:cs typeface="Tahoma" panose="020B0604030504040204" pitchFamily="34" charset="0"/>
            </a:endParaRPr>
          </a:p>
        </p:txBody>
      </p:sp>
      <p:pic>
        <p:nvPicPr>
          <p:cNvPr id="8" name="그림 1">
            <a:extLst>
              <a:ext uri="{FF2B5EF4-FFF2-40B4-BE49-F238E27FC236}">
                <a16:creationId xmlns:a16="http://schemas.microsoft.com/office/drawing/2014/main" id="{FF38C039-9C4D-4A99-97AE-E71FC6D1A0C7}"/>
              </a:ext>
            </a:extLst>
          </p:cNvPr>
          <p:cNvPicPr>
            <a:picLocks noChangeAspect="1"/>
          </p:cNvPicPr>
          <p:nvPr/>
        </p:nvPicPr>
        <p:blipFill>
          <a:blip r:embed="rId4"/>
          <a:stretch>
            <a:fillRect/>
          </a:stretch>
        </p:blipFill>
        <p:spPr>
          <a:xfrm>
            <a:off x="718321" y="3178095"/>
            <a:ext cx="5890443" cy="2799068"/>
          </a:xfrm>
          <a:prstGeom prst="rect">
            <a:avLst/>
          </a:prstGeom>
        </p:spPr>
      </p:pic>
      <p:sp>
        <p:nvSpPr>
          <p:cNvPr id="3" name="직사각형 2">
            <a:extLst>
              <a:ext uri="{FF2B5EF4-FFF2-40B4-BE49-F238E27FC236}">
                <a16:creationId xmlns:a16="http://schemas.microsoft.com/office/drawing/2014/main" id="{7A653A46-782F-4554-94EA-C396ED4CC62B}"/>
              </a:ext>
            </a:extLst>
          </p:cNvPr>
          <p:cNvSpPr/>
          <p:nvPr/>
        </p:nvSpPr>
        <p:spPr>
          <a:xfrm>
            <a:off x="718321" y="2703768"/>
            <a:ext cx="45719" cy="3454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7941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dụng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bên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ngoài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đã</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đặt</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gói được cài đặt bên trong thư mục node_modules.</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Có thể được sử dụng theo từng dự án nhưng cũng có thể sử dụng trong thư mục mẹ của dự án.</a:t>
            </a:r>
          </a:p>
        </p:txBody>
      </p:sp>
      <p:pic>
        <p:nvPicPr>
          <p:cNvPr id="10" name="_x207169680" descr="EMB000037b820ba">
            <a:extLst>
              <a:ext uri="{FF2B5EF4-FFF2-40B4-BE49-F238E27FC236}">
                <a16:creationId xmlns:a16="http://schemas.microsoft.com/office/drawing/2014/main" id="{EC8BEF4E-D7AD-40CC-8E2D-EEED19A47E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3966" y="2728003"/>
            <a:ext cx="4442845" cy="217950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직사각형 27">
            <a:extLst>
              <a:ext uri="{FF2B5EF4-FFF2-40B4-BE49-F238E27FC236}">
                <a16:creationId xmlns:a16="http://schemas.microsoft.com/office/drawing/2014/main" id="{84891DC6-8B9E-45DD-9733-DBCED95AC0A0}"/>
              </a:ext>
            </a:extLst>
          </p:cNvPr>
          <p:cNvSpPr/>
          <p:nvPr/>
        </p:nvSpPr>
        <p:spPr>
          <a:xfrm>
            <a:off x="559960" y="2601578"/>
            <a:ext cx="4585397" cy="28813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E2D53B5-9C24-4CDD-8DB5-870D9583F5D1}"/>
              </a:ext>
            </a:extLst>
          </p:cNvPr>
          <p:cNvGrpSpPr/>
          <p:nvPr/>
        </p:nvGrpSpPr>
        <p:grpSpPr>
          <a:xfrm>
            <a:off x="5288614" y="2601577"/>
            <a:ext cx="4069700" cy="2881321"/>
            <a:chOff x="5288614" y="2601577"/>
            <a:chExt cx="4069700" cy="2881321"/>
          </a:xfrm>
        </p:grpSpPr>
        <p:sp>
          <p:nvSpPr>
            <p:cNvPr id="18" name="직사각형 17">
              <a:extLst>
                <a:ext uri="{FF2B5EF4-FFF2-40B4-BE49-F238E27FC236}">
                  <a16:creationId xmlns:a16="http://schemas.microsoft.com/office/drawing/2014/main" id="{70A05B88-6C97-4A68-A68A-45D14DDD241D}"/>
                </a:ext>
              </a:extLst>
            </p:cNvPr>
            <p:cNvSpPr/>
            <p:nvPr/>
          </p:nvSpPr>
          <p:spPr>
            <a:xfrm>
              <a:off x="7697531" y="2899181"/>
              <a:ext cx="1648082" cy="350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vi-VN" altLang="ko-KR" sz="11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(2) Kiểm tra thư mục mẹ</a:t>
              </a:r>
            </a:p>
          </p:txBody>
        </p:sp>
        <p:sp>
          <p:nvSpPr>
            <p:cNvPr id="20" name="직사각형 19">
              <a:extLst>
                <a:ext uri="{FF2B5EF4-FFF2-40B4-BE49-F238E27FC236}">
                  <a16:creationId xmlns:a16="http://schemas.microsoft.com/office/drawing/2014/main" id="{7B8323A6-55A9-4583-B451-27F1C1556177}"/>
                </a:ext>
              </a:extLst>
            </p:cNvPr>
            <p:cNvSpPr/>
            <p:nvPr/>
          </p:nvSpPr>
          <p:spPr>
            <a:xfrm>
              <a:off x="7211758" y="4331606"/>
              <a:ext cx="1122617" cy="350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(1) </a:t>
              </a:r>
              <a:r>
                <a:rPr kumimoji="0" lang="vi-VN" altLang="ko-KR" sz="11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Kiểm tra </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vi-VN" altLang="ko-KR" sz="11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thư mục mẹ</a:t>
              </a:r>
            </a:p>
          </p:txBody>
        </p:sp>
        <p:sp>
          <p:nvSpPr>
            <p:cNvPr id="21" name="직사각형 20">
              <a:extLst>
                <a:ext uri="{FF2B5EF4-FFF2-40B4-BE49-F238E27FC236}">
                  <a16:creationId xmlns:a16="http://schemas.microsoft.com/office/drawing/2014/main" id="{DCE8E551-5C63-4957-8399-AC9FDB56D0C6}"/>
                </a:ext>
              </a:extLst>
            </p:cNvPr>
            <p:cNvSpPr/>
            <p:nvPr/>
          </p:nvSpPr>
          <p:spPr>
            <a:xfrm>
              <a:off x="6793400" y="4933658"/>
              <a:ext cx="904171" cy="350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Tệp</a:t>
              </a:r>
              <a:r>
                <a:rPr kumimoji="0" lang="en-US" altLang="ko-KR" sz="11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100" b="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chính</a:t>
              </a:r>
              <a:endParaRPr kumimoji="0" lang="en-US" altLang="ko-KR" sz="1100" b="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27" name="직사각형 26">
              <a:extLst>
                <a:ext uri="{FF2B5EF4-FFF2-40B4-BE49-F238E27FC236}">
                  <a16:creationId xmlns:a16="http://schemas.microsoft.com/office/drawing/2014/main" id="{CD9D5E89-ABA1-43A9-81E9-24030D01CF54}"/>
                </a:ext>
              </a:extLst>
            </p:cNvPr>
            <p:cNvSpPr/>
            <p:nvPr/>
          </p:nvSpPr>
          <p:spPr>
            <a:xfrm>
              <a:off x="5778548" y="2986386"/>
              <a:ext cx="1703278" cy="492896"/>
            </a:xfrm>
            <a:prstGeom prst="rect">
              <a:avLst/>
            </a:prstGeom>
            <a:noFill/>
            <a:ln w="19050">
              <a:solidFill>
                <a:srgbClr val="4F8A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dirty="0" err="1">
                  <a:solidFill>
                    <a:srgbClr val="7B4900"/>
                  </a:solidFill>
                  <a:latin typeface="SamsungOne-700" pitchFamily="34" charset="0"/>
                  <a:ea typeface="맑은 고딕" panose="020B0503020000020004" pitchFamily="50" charset="-127"/>
                </a:rPr>
                <a:t>node_modules</a:t>
              </a:r>
              <a:endParaRPr lang="ko-KR" altLang="en-US" sz="1400" dirty="0">
                <a:solidFill>
                  <a:srgbClr val="7B4900"/>
                </a:solidFill>
                <a:latin typeface="SamsungOne-700" pitchFamily="34" charset="0"/>
                <a:ea typeface="맑은 고딕" panose="020B0503020000020004" pitchFamily="50" charset="-127"/>
              </a:endParaRPr>
            </a:p>
          </p:txBody>
        </p:sp>
        <p:sp>
          <p:nvSpPr>
            <p:cNvPr id="29" name="직사각형 28">
              <a:extLst>
                <a:ext uri="{FF2B5EF4-FFF2-40B4-BE49-F238E27FC236}">
                  <a16:creationId xmlns:a16="http://schemas.microsoft.com/office/drawing/2014/main" id="{ED3AF58C-D41B-4EE7-A371-F86C492886F1}"/>
                </a:ext>
              </a:extLst>
            </p:cNvPr>
            <p:cNvSpPr/>
            <p:nvPr/>
          </p:nvSpPr>
          <p:spPr>
            <a:xfrm>
              <a:off x="6360119" y="3741746"/>
              <a:ext cx="1703278" cy="492896"/>
            </a:xfrm>
            <a:prstGeom prst="rect">
              <a:avLst/>
            </a:prstGeom>
            <a:noFill/>
            <a:ln w="19050">
              <a:solidFill>
                <a:srgbClr val="4F8A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dirty="0" err="1">
                  <a:solidFill>
                    <a:srgbClr val="7B4900"/>
                  </a:solidFill>
                  <a:latin typeface="SamsungOne-700" pitchFamily="34" charset="0"/>
                  <a:ea typeface="맑은 고딕" panose="020B0503020000020004" pitchFamily="50" charset="-127"/>
                </a:rPr>
                <a:t>node_modules</a:t>
              </a:r>
              <a:endParaRPr lang="ko-KR" altLang="en-US" sz="1400" dirty="0">
                <a:solidFill>
                  <a:srgbClr val="7B4900"/>
                </a:solidFill>
                <a:latin typeface="SamsungOne-700" pitchFamily="34" charset="0"/>
                <a:ea typeface="맑은 고딕" panose="020B0503020000020004" pitchFamily="50" charset="-127"/>
              </a:endParaRPr>
            </a:p>
          </p:txBody>
        </p:sp>
        <p:pic>
          <p:nvPicPr>
            <p:cNvPr id="31" name="Picture 2" descr="C:\Users\USER\Downloads\document.png">
              <a:extLst>
                <a:ext uri="{FF2B5EF4-FFF2-40B4-BE49-F238E27FC236}">
                  <a16:creationId xmlns:a16="http://schemas.microsoft.com/office/drawing/2014/main" id="{643B447B-5105-42B9-BEDA-BBF6499FB7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0445" y="4604816"/>
              <a:ext cx="808094" cy="80809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연결선: 꺾임 2">
              <a:extLst>
                <a:ext uri="{FF2B5EF4-FFF2-40B4-BE49-F238E27FC236}">
                  <a16:creationId xmlns:a16="http://schemas.microsoft.com/office/drawing/2014/main" id="{AC4B023E-49BE-4CAE-A344-61824124C403}"/>
                </a:ext>
              </a:extLst>
            </p:cNvPr>
            <p:cNvCxnSpPr>
              <a:stCxn id="29" idx="1"/>
              <a:endCxn id="31" idx="1"/>
            </p:cNvCxnSpPr>
            <p:nvPr/>
          </p:nvCxnSpPr>
          <p:spPr>
            <a:xfrm rot="10800000" flipV="1">
              <a:off x="6240445" y="3988193"/>
              <a:ext cx="119674" cy="1020669"/>
            </a:xfrm>
            <a:prstGeom prst="bentConnector3">
              <a:avLst>
                <a:gd name="adj1" fmla="val 291019"/>
              </a:avLst>
            </a:prstGeom>
            <a:noFill/>
            <a:ln w="19050">
              <a:solidFill>
                <a:srgbClr val="4F8AD4"/>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연결선: 꺾임 7">
              <a:extLst>
                <a:ext uri="{FF2B5EF4-FFF2-40B4-BE49-F238E27FC236}">
                  <a16:creationId xmlns:a16="http://schemas.microsoft.com/office/drawing/2014/main" id="{33883918-D19D-4DD9-A11A-F51479EBA946}"/>
                </a:ext>
              </a:extLst>
            </p:cNvPr>
            <p:cNvCxnSpPr>
              <a:stCxn id="27" idx="1"/>
            </p:cNvCxnSpPr>
            <p:nvPr/>
          </p:nvCxnSpPr>
          <p:spPr>
            <a:xfrm rot="10800000" flipH="1" flipV="1">
              <a:off x="5778548" y="3232834"/>
              <a:ext cx="227616" cy="1273822"/>
            </a:xfrm>
            <a:prstGeom prst="bentConnector4">
              <a:avLst>
                <a:gd name="adj1" fmla="val -100432"/>
                <a:gd name="adj2" fmla="val 99722"/>
              </a:avLst>
            </a:prstGeom>
            <a:noFill/>
            <a:ln w="19050">
              <a:solidFill>
                <a:srgbClr val="4F8AD4"/>
              </a:solidFill>
            </a:ln>
          </p:spPr>
          <p:style>
            <a:lnRef idx="2">
              <a:schemeClr val="accent1">
                <a:shade val="50000"/>
              </a:schemeClr>
            </a:lnRef>
            <a:fillRef idx="1">
              <a:schemeClr val="accent1"/>
            </a:fillRef>
            <a:effectRef idx="0">
              <a:schemeClr val="accent1"/>
            </a:effectRef>
            <a:fontRef idx="minor">
              <a:schemeClr val="lt1"/>
            </a:fontRef>
          </p:style>
        </p:cxnSp>
        <p:sp>
          <p:nvSpPr>
            <p:cNvPr id="13" name="자유형: 도형 12">
              <a:extLst>
                <a:ext uri="{FF2B5EF4-FFF2-40B4-BE49-F238E27FC236}">
                  <a16:creationId xmlns:a16="http://schemas.microsoft.com/office/drawing/2014/main" id="{ECBED6A9-C009-4E88-A2F6-9E07B383E640}"/>
                </a:ext>
              </a:extLst>
            </p:cNvPr>
            <p:cNvSpPr/>
            <p:nvPr/>
          </p:nvSpPr>
          <p:spPr>
            <a:xfrm>
              <a:off x="7488455" y="3212874"/>
              <a:ext cx="1492093" cy="1859640"/>
            </a:xfrm>
            <a:custGeom>
              <a:avLst/>
              <a:gdLst>
                <a:gd name="connsiteX0" fmla="*/ 240631 w 1492093"/>
                <a:gd name="connsiteY0" fmla="*/ 1859640 h 1859640"/>
                <a:gd name="connsiteX1" fmla="*/ 904774 w 1492093"/>
                <a:gd name="connsiteY1" fmla="*/ 1686385 h 1859640"/>
                <a:gd name="connsiteX2" fmla="*/ 1357162 w 1492093"/>
                <a:gd name="connsiteY2" fmla="*/ 1320625 h 1859640"/>
                <a:gd name="connsiteX3" fmla="*/ 1491916 w 1492093"/>
                <a:gd name="connsiteY3" fmla="*/ 935614 h 1859640"/>
                <a:gd name="connsiteX4" fmla="*/ 1337911 w 1492093"/>
                <a:gd name="connsiteY4" fmla="*/ 589105 h 1859640"/>
                <a:gd name="connsiteX5" fmla="*/ 972151 w 1492093"/>
                <a:gd name="connsiteY5" fmla="*/ 271471 h 1859640"/>
                <a:gd name="connsiteX6" fmla="*/ 539014 w 1492093"/>
                <a:gd name="connsiteY6" fmla="*/ 78966 h 1859640"/>
                <a:gd name="connsiteX7" fmla="*/ 163629 w 1492093"/>
                <a:gd name="connsiteY7" fmla="*/ 1964 h 1859640"/>
                <a:gd name="connsiteX8" fmla="*/ 0 w 1492093"/>
                <a:gd name="connsiteY8" fmla="*/ 21214 h 1859640"/>
                <a:gd name="connsiteX9" fmla="*/ 0 w 1492093"/>
                <a:gd name="connsiteY9" fmla="*/ 21214 h 18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2093" h="1859640">
                  <a:moveTo>
                    <a:pt x="240631" y="1859640"/>
                  </a:moveTo>
                  <a:cubicBezTo>
                    <a:pt x="479658" y="1817930"/>
                    <a:pt x="718686" y="1776221"/>
                    <a:pt x="904774" y="1686385"/>
                  </a:cubicBezTo>
                  <a:cubicBezTo>
                    <a:pt x="1090862" y="1596549"/>
                    <a:pt x="1259305" y="1445753"/>
                    <a:pt x="1357162" y="1320625"/>
                  </a:cubicBezTo>
                  <a:cubicBezTo>
                    <a:pt x="1455019" y="1195496"/>
                    <a:pt x="1495124" y="1057534"/>
                    <a:pt x="1491916" y="935614"/>
                  </a:cubicBezTo>
                  <a:cubicBezTo>
                    <a:pt x="1488708" y="813694"/>
                    <a:pt x="1424539" y="699795"/>
                    <a:pt x="1337911" y="589105"/>
                  </a:cubicBezTo>
                  <a:cubicBezTo>
                    <a:pt x="1251284" y="478414"/>
                    <a:pt x="1105300" y="356494"/>
                    <a:pt x="972151" y="271471"/>
                  </a:cubicBezTo>
                  <a:cubicBezTo>
                    <a:pt x="839002" y="186448"/>
                    <a:pt x="673768" y="123884"/>
                    <a:pt x="539014" y="78966"/>
                  </a:cubicBezTo>
                  <a:cubicBezTo>
                    <a:pt x="404260" y="34048"/>
                    <a:pt x="253465" y="11589"/>
                    <a:pt x="163629" y="1964"/>
                  </a:cubicBezTo>
                  <a:cubicBezTo>
                    <a:pt x="73793" y="-7661"/>
                    <a:pt x="0" y="21214"/>
                    <a:pt x="0" y="21214"/>
                  </a:cubicBezTo>
                  <a:lnTo>
                    <a:pt x="0" y="21214"/>
                  </a:lnTo>
                </a:path>
              </a:pathLst>
            </a:custGeom>
            <a:noFill/>
            <a:ln w="28575">
              <a:solidFill>
                <a:srgbClr val="C000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sz="1400">
                <a:solidFill>
                  <a:srgbClr val="7B4900"/>
                </a:solidFill>
                <a:latin typeface="SamsungOne-700" pitchFamily="34" charset="0"/>
                <a:ea typeface="맑은 고딕" panose="020B0503020000020004" pitchFamily="50" charset="-127"/>
              </a:endParaRPr>
            </a:p>
          </p:txBody>
        </p:sp>
        <p:sp>
          <p:nvSpPr>
            <p:cNvPr id="32" name="직사각형 31">
              <a:extLst>
                <a:ext uri="{FF2B5EF4-FFF2-40B4-BE49-F238E27FC236}">
                  <a16:creationId xmlns:a16="http://schemas.microsoft.com/office/drawing/2014/main" id="{4CEBA55F-502B-4F29-ACBF-DBD09383049F}"/>
                </a:ext>
              </a:extLst>
            </p:cNvPr>
            <p:cNvSpPr/>
            <p:nvPr/>
          </p:nvSpPr>
          <p:spPr>
            <a:xfrm>
              <a:off x="5288614" y="2601577"/>
              <a:ext cx="4069700" cy="288132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원호 3">
              <a:extLst>
                <a:ext uri="{FF2B5EF4-FFF2-40B4-BE49-F238E27FC236}">
                  <a16:creationId xmlns:a16="http://schemas.microsoft.com/office/drawing/2014/main" id="{CD3AE791-7347-4E1F-8626-70C003307596}"/>
                </a:ext>
              </a:extLst>
            </p:cNvPr>
            <p:cNvSpPr/>
            <p:nvPr/>
          </p:nvSpPr>
          <p:spPr>
            <a:xfrm>
              <a:off x="7615201" y="3948297"/>
              <a:ext cx="953354" cy="1036600"/>
            </a:xfrm>
            <a:prstGeom prst="arc">
              <a:avLst>
                <a:gd name="adj1" fmla="val 16200000"/>
                <a:gd name="adj2" fmla="val 4431932"/>
              </a:avLst>
            </a:prstGeom>
            <a:noFill/>
            <a:ln w="28575">
              <a:solidFill>
                <a:srgbClr val="C00000"/>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sz="1400">
                <a:solidFill>
                  <a:srgbClr val="7B4900"/>
                </a:solidFill>
                <a:latin typeface="SamsungOne-700" pitchFamily="34" charset="0"/>
                <a:ea typeface="맑은 고딕" panose="020B0503020000020004" pitchFamily="50" charset="-127"/>
              </a:endParaRPr>
            </a:p>
          </p:txBody>
        </p:sp>
      </p:grpSp>
    </p:spTree>
    <p:extLst>
      <p:ext uri="{BB962C8B-B14F-4D97-AF65-F5344CB8AC3E}">
        <p14:creationId xmlns:p14="http://schemas.microsoft.com/office/powerpoint/2010/main" val="66583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 package.json</a:t>
            </a: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Bạn có thể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gói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7" name="Rectangle 12">
            <a:extLst>
              <a:ext uri="{FF2B5EF4-FFF2-40B4-BE49-F238E27FC236}">
                <a16:creationId xmlns:a16="http://schemas.microsoft.com/office/drawing/2014/main" id="{75CDD12D-8E8B-462D-90C0-28476F5F1063}"/>
              </a:ext>
            </a:extLst>
          </p:cNvPr>
          <p:cNvSpPr/>
          <p:nvPr/>
        </p:nvSpPr>
        <p:spPr>
          <a:xfrm>
            <a:off x="703263" y="2241550"/>
            <a:ext cx="8496300" cy="3746392"/>
          </a:xfrm>
          <a:prstGeom prst="rect">
            <a:avLst/>
          </a:prstGeom>
          <a:solidFill>
            <a:srgbClr val="ECEFF6"/>
          </a:solidFill>
          <a:ln w="6350">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"name":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NodeExample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"version": "0.1.0",</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"description": "NodeExample1",</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"main": "hello-world-server.js",</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"scripts": {</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"test": "echo \"Error: no test specified! Configure in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package.json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&amp;&amp; exit 1"</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"repository": "",</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"keywords": [</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"node.js",</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"eclipse",</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nodeclipse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"author": "",</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"license": "MIT",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readmeFilename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"README.md"</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sp>
        <p:nvSpPr>
          <p:cNvPr id="2" name="직사각형 1">
            <a:extLst>
              <a:ext uri="{FF2B5EF4-FFF2-40B4-BE49-F238E27FC236}">
                <a16:creationId xmlns:a16="http://schemas.microsoft.com/office/drawing/2014/main" id="{4CE501CF-AF07-44F4-AE91-DB87EBA97A12}"/>
              </a:ext>
            </a:extLst>
          </p:cNvPr>
          <p:cNvSpPr/>
          <p:nvPr/>
        </p:nvSpPr>
        <p:spPr>
          <a:xfrm>
            <a:off x="657544" y="2241550"/>
            <a:ext cx="45719" cy="37463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9088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Mô-đun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trong Node</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Thêm thông tin vào Package.json và xóa các gói</a:t>
            </a:r>
          </a:p>
        </p:txBody>
      </p:sp>
      <p:sp>
        <p:nvSpPr>
          <p:cNvPr id="9" name="직사각형 8">
            <a:extLst>
              <a:ext uri="{FF2B5EF4-FFF2-40B4-BE49-F238E27FC236}">
                <a16:creationId xmlns:a16="http://schemas.microsoft.com/office/drawing/2014/main" id="{CF2FDE65-6664-484E-A8C6-666A655BB9F9}"/>
              </a:ext>
            </a:extLst>
          </p:cNvPr>
          <p:cNvSpPr/>
          <p:nvPr/>
        </p:nvSpPr>
        <p:spPr>
          <a:xfrm>
            <a:off x="580388" y="2255328"/>
            <a:ext cx="8619175" cy="124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Xóa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 uninstall </a:t>
            </a:r>
            <a:r>
              <a:rPr lang="en-US" altLang="ko-KR" sz="1400" dirty="0" err="1">
                <a:solidFill>
                  <a:schemeClr val="tx1"/>
                </a:solidFill>
                <a:latin typeface="SamsungOne-400" panose="020B0503030303020204" pitchFamily="34" charset="0"/>
                <a:ea typeface="SamsungOne-400" panose="020B0503030303020204" pitchFamily="34" charset="0"/>
              </a:rPr>
              <a:t>nconf</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gói</a:t>
            </a:r>
            <a:r>
              <a:rPr lang="en-US" altLang="ko-KR" sz="1400" dirty="0">
                <a:solidFill>
                  <a:schemeClr val="tx1"/>
                </a:solidFill>
                <a:latin typeface="SamsungOne-400" panose="020B0503030303020204" pitchFamily="34" charset="0"/>
                <a:ea typeface="SamsungOne-400" panose="020B0503030303020204" pitchFamily="34" charset="0"/>
              </a:rPr>
              <a:t> vào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package.json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tùy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npm</a:t>
            </a:r>
            <a:r>
              <a:rPr lang="en-US" altLang="ko-KR" sz="1400" dirty="0">
                <a:solidFill>
                  <a:schemeClr val="tx1"/>
                </a:solidFill>
                <a:latin typeface="SamsungOne-400" panose="020B0503030303020204" pitchFamily="34" charset="0"/>
                <a:ea typeface="SamsungOne-400" panose="020B0503030303020204" pitchFamily="34" charset="0"/>
              </a:rPr>
              <a:t> install </a:t>
            </a:r>
            <a:r>
              <a:rPr lang="en-US" altLang="ko-KR" sz="1400" dirty="0" err="1">
                <a:solidFill>
                  <a:schemeClr val="tx1"/>
                </a:solidFill>
                <a:latin typeface="SamsungOne-400" panose="020B0503030303020204" pitchFamily="34" charset="0"/>
                <a:ea typeface="SamsungOne-400" panose="020B0503030303020204" pitchFamily="34" charset="0"/>
              </a:rPr>
              <a:t>nconf</a:t>
            </a:r>
            <a:r>
              <a:rPr lang="en-US" altLang="ko-KR" sz="1400" dirty="0">
                <a:solidFill>
                  <a:schemeClr val="tx1"/>
                </a:solidFill>
                <a:latin typeface="SamsungOne-400" panose="020B0503030303020204" pitchFamily="34" charset="0"/>
                <a:ea typeface="SamsungOne-400" panose="020B0503030303020204" pitchFamily="34" charset="0"/>
              </a:rPr>
              <a:t> --save'.</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Nếu bạn đã sao chép thư mục dự án, hãy sử dụng lệnh npm install' để cài đặt tất cả các gói bằng thông tin </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gói có trong 'package.json'.</a:t>
            </a:r>
          </a:p>
        </p:txBody>
      </p:sp>
      <p:sp>
        <p:nvSpPr>
          <p:cNvPr id="7" name="Rectangle 12">
            <a:extLst>
              <a:ext uri="{FF2B5EF4-FFF2-40B4-BE49-F238E27FC236}">
                <a16:creationId xmlns:a16="http://schemas.microsoft.com/office/drawing/2014/main" id="{36FE7B3B-014B-43AF-A5B0-4E3C048DE84B}"/>
              </a:ext>
            </a:extLst>
          </p:cNvPr>
          <p:cNvSpPr/>
          <p:nvPr/>
        </p:nvSpPr>
        <p:spPr>
          <a:xfrm>
            <a:off x="703263" y="3515146"/>
            <a:ext cx="8496300" cy="1545790"/>
          </a:xfrm>
          <a:prstGeom prst="rect">
            <a:avLst/>
          </a:prstGeom>
          <a:solidFill>
            <a:srgbClr val="ECEFF6"/>
          </a:solidFill>
          <a:ln w="6350">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193EB0"/>
                </a:solidFill>
                <a:latin typeface="SamsungOne-400" pitchFamily="34" charset="0"/>
                <a:ea typeface="SamsungOne-400" pitchFamily="34" charset="0"/>
                <a:cs typeface="Tahoma" panose="020B0604030504040204" pitchFamily="34" charset="0"/>
              </a:rPr>
              <a:t>"dependencies"</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err="1">
                <a:solidFill>
                  <a:srgbClr val="193EB0"/>
                </a:solidFill>
                <a:latin typeface="SamsungOne-400" pitchFamily="34" charset="0"/>
                <a:ea typeface="SamsungOne-400" pitchFamily="34" charset="0"/>
                <a:cs typeface="Tahoma" panose="020B0604030504040204" pitchFamily="34" charset="0"/>
              </a:rPr>
              <a:t>nconf</a:t>
            </a:r>
            <a:r>
              <a:rPr lang="en-US" altLang="ko-KR" sz="1300" dirty="0">
                <a:solidFill>
                  <a:srgbClr val="193EB0"/>
                </a:solidFill>
                <a:latin typeface="SamsungOne-400" pitchFamily="34" charset="0"/>
                <a:ea typeface="SamsungOne-400" pitchFamily="34" charset="0"/>
                <a:cs typeface="Tahoma" panose="020B0604030504040204" pitchFamily="34" charset="0"/>
              </a:rPr>
              <a:t>": "^0.3.4"</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p:txBody>
      </p:sp>
    </p:spTree>
    <p:extLst>
      <p:ext uri="{BB962C8B-B14F-4D97-AF65-F5344CB8AC3E}">
        <p14:creationId xmlns:p14="http://schemas.microsoft.com/office/powerpoint/2010/main" val="2503460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Tổng</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quan</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về Node.js</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1.</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3798504"/>
            <a:ext cx="7365988" cy="2303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Tổng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quan</a:t>
            </a:r>
            <a:r>
              <a:rPr lang="en-US" altLang="ko-KR" dirty="0">
                <a:solidFill>
                  <a:srgbClr val="A6A6A6"/>
                </a:solidFill>
                <a:latin typeface="SamsungOne-400" panose="020B0503030303020204" pitchFamily="34" charset="0"/>
                <a:ea typeface="SamsungOne-400" panose="020B0503030303020204" pitchFamily="34" charset="0"/>
              </a:rPr>
              <a:t> về Node.js</a:t>
            </a: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Cài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đặt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công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cụ</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triển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Tạo</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án</a:t>
            </a:r>
            <a:r>
              <a:rPr lang="en-US" altLang="ko-KR" dirty="0">
                <a:solidFill>
                  <a:srgbClr val="A6A6A6"/>
                </a:solidFill>
                <a:latin typeface="SamsungOne-400" panose="020B0503030303020204" pitchFamily="34" charset="0"/>
                <a:ea typeface="SamsungOne-400" panose="020B0503030303020204" pitchFamily="34" charset="0"/>
              </a:rPr>
              <a:t> node </a:t>
            </a:r>
            <a:r>
              <a:rPr lang="en-US" altLang="ko-KR" dirty="0" err="1">
                <a:solidFill>
                  <a:srgbClr val="A6A6A6"/>
                </a:solidFill>
                <a:latin typeface="SamsungOne-400" panose="020B0503030303020204" pitchFamily="34" charset="0"/>
                <a:ea typeface="SamsungOne-400" panose="020B0503030303020204" pitchFamily="34" charset="0"/>
              </a:rPr>
              <a:t>đầu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lvl="0"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Gửi</a:t>
            </a:r>
            <a:r>
              <a:rPr lang="en-US" altLang="ko-KR" dirty="0">
                <a:solidFill>
                  <a:srgbClr val="A6A6A6"/>
                </a:solidFill>
                <a:latin typeface="SamsungOne-400" panose="020B0503030303020204" pitchFamily="34" charset="0"/>
                <a:ea typeface="SamsungOne-400" panose="020B0503030303020204" pitchFamily="34" charset="0"/>
              </a:rPr>
              <a:t> log </a:t>
            </a:r>
            <a:r>
              <a:rPr lang="en-US" altLang="ko-KR" dirty="0" err="1">
                <a:solidFill>
                  <a:srgbClr val="A6A6A6"/>
                </a:solidFill>
                <a:latin typeface="SamsungOne-400" panose="020B0503030303020204" pitchFamily="34" charset="0"/>
                <a:ea typeface="SamsungOne-400" panose="020B0503030303020204" pitchFamily="34" charset="0"/>
              </a:rPr>
              <a:t>lên</a:t>
            </a:r>
            <a:r>
              <a:rPr lang="en-US" altLang="ko-KR" dirty="0">
                <a:solidFill>
                  <a:srgbClr val="A6A6A6"/>
                </a:solidFill>
                <a:latin typeface="SamsungOne-400" panose="020B0503030303020204" pitchFamily="34" charset="0"/>
                <a:ea typeface="SamsungOne-400" panose="020B0503030303020204" pitchFamily="34" charset="0"/>
              </a:rPr>
              <a:t> console</a:t>
            </a:r>
          </a:p>
          <a:p>
            <a:pPr marL="176213" indent="-176213" defTabSz="914400" fontAlgn="base" latinLnBrk="1">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1.5.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Mô-đun</a:t>
            </a:r>
            <a:r>
              <a:rPr lang="en-US" altLang="ko-KR" dirty="0">
                <a:solidFill>
                  <a:srgbClr val="A6A6A6"/>
                </a:solidFill>
                <a:latin typeface="SamsungOne-400" panose="020B0503030303020204" pitchFamily="34" charset="0"/>
                <a:ea typeface="SamsungOne-400" panose="020B0503030303020204" pitchFamily="34" charset="0"/>
              </a:rPr>
              <a:t> trong Node</a:t>
            </a:r>
          </a:p>
          <a:p>
            <a:pPr marL="176213" lvl="0" indent="-176213" defTabSz="914400" fontAlgn="base" latinLnBrk="1">
              <a:spcBef>
                <a:spcPct val="0"/>
              </a:spcBef>
              <a:spcAft>
                <a:spcPts val="1000"/>
              </a:spcAft>
              <a:buSzPct val="120000"/>
              <a:buBlip>
                <a:blip r:embed="rId3"/>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1.6.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mô-đun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tích</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hợp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sẵn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3381890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module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hợp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tích</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hợp</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Mô-đun được cung cấp khi cài đặt node.</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http://nodejs.org/api có </a:t>
            </a:r>
            <a:r>
              <a:rPr lang="en-US" altLang="ko-KR" sz="1400" dirty="0" err="1">
                <a:solidFill>
                  <a:schemeClr val="tx1"/>
                </a:solidFill>
                <a:latin typeface="SamsungOne-400" panose="020B0503030303020204" pitchFamily="34" charset="0"/>
                <a:ea typeface="SamsungOne-400" panose="020B0503030303020204" pitchFamily="34" charset="0"/>
              </a:rPr>
              <a:t>sẵn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trang</a:t>
            </a:r>
            <a:r>
              <a:rPr lang="en-US" altLang="ko-KR" sz="1400" dirty="0">
                <a:solidFill>
                  <a:schemeClr val="tx1"/>
                </a:solidFill>
                <a:latin typeface="SamsungOne-400" panose="020B0503030303020204" pitchFamily="34" charset="0"/>
                <a:ea typeface="SamsungOne-400" panose="020B0503030303020204" pitchFamily="34" charset="0"/>
              </a:rPr>
              <a:t> web.</a:t>
            </a: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báo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bạn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 về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a:t>
            </a:r>
          </a:p>
        </p:txBody>
      </p:sp>
      <p:graphicFrame>
        <p:nvGraphicFramePr>
          <p:cNvPr id="8" name="표 20">
            <a:extLst>
              <a:ext uri="{FF2B5EF4-FFF2-40B4-BE49-F238E27FC236}">
                <a16:creationId xmlns:a16="http://schemas.microsoft.com/office/drawing/2014/main" id="{3A04825E-AFF2-449F-9571-FBD8DCEAB99C}"/>
              </a:ext>
            </a:extLst>
          </p:cNvPr>
          <p:cNvGraphicFramePr>
            <a:graphicFrameLocks noGrp="1"/>
          </p:cNvGraphicFramePr>
          <p:nvPr>
            <p:extLst>
              <p:ext uri="{D42A27DB-BD31-4B8C-83A1-F6EECF244321}">
                <p14:modId xmlns:p14="http://schemas.microsoft.com/office/powerpoint/2010/main" val="2114977538"/>
              </p:ext>
            </p:extLst>
          </p:nvPr>
        </p:nvGraphicFramePr>
        <p:xfrm>
          <a:off x="449998" y="3120351"/>
          <a:ext cx="8632825" cy="2751282"/>
        </p:xfrm>
        <a:graphic>
          <a:graphicData uri="http://schemas.openxmlformats.org/drawingml/2006/table">
            <a:tbl>
              <a:tblPr firstRow="1" bandRow="1">
                <a:tableStyleId>{5C22544A-7EE6-4342-B048-85BDC9FD1C3A}</a:tableStyleId>
              </a:tblPr>
              <a:tblGrid>
                <a:gridCol w="2877609">
                  <a:extLst>
                    <a:ext uri="{9D8B030D-6E8A-4147-A177-3AD203B41FA5}">
                      <a16:colId xmlns:a16="http://schemas.microsoft.com/office/drawing/2014/main" val="20000"/>
                    </a:ext>
                  </a:extLst>
                </a:gridCol>
                <a:gridCol w="5755216">
                  <a:extLst>
                    <a:ext uri="{9D8B030D-6E8A-4147-A177-3AD203B41FA5}">
                      <a16:colId xmlns:a16="http://schemas.microsoft.com/office/drawing/2014/main" val="20001"/>
                    </a:ext>
                  </a:extLst>
                </a:gridCol>
              </a:tblGrid>
              <a:tr h="458547">
                <a:tc>
                  <a:txBody>
                    <a:bodyPr/>
                    <a:lstStyle/>
                    <a:p>
                      <a:pPr algn="ctr" latinLnBrk="1"/>
                      <a:r>
                        <a:rPr lang="vi-VN" sz="14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 đối tượng toàn cục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458547">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hostname()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Cho bạn biết tên máy chủ của hệ điều hành.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58547">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totalmem()</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Cho bạn biết tổng dung lượng bộ nhớ của hệ thống.</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8547">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freemem()</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Cho bạn biết dung lượng còn trống trên hệ thống.</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58547">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cpus()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Cho bạn biết thông tin về CPU</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58547">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networkInterfaces()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Trả về một đối tượng array chứa thông tin về giao diện mạng.</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0576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Tổng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quan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Node.js</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5" name="직사각형 14">
            <a:extLst>
              <a:ext uri="{FF2B5EF4-FFF2-40B4-BE49-F238E27FC236}">
                <a16:creationId xmlns:a16="http://schemas.microsoft.com/office/drawing/2014/main" id="{DA1363AA-3AFD-4660-A7A4-6E18C2F1B878}"/>
              </a:ext>
            </a:extLst>
          </p:cNvPr>
          <p:cNvSpPr/>
          <p:nvPr/>
        </p:nvSpPr>
        <p:spPr>
          <a:xfrm>
            <a:off x="580388" y="1520825"/>
            <a:ext cx="8619175" cy="774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Node.js còn được gọi là Node</a:t>
            </a:r>
          </a:p>
          <a:p>
            <a:pPr marL="115888" indent="-115888">
              <a:spcAft>
                <a:spcPts val="1000"/>
              </a:spcAft>
              <a:buSzPct val="120000"/>
              <a:buBlip>
                <a:blip r:embed="rId3"/>
              </a:buBlip>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Hiện đã có nhiều ngôn ngữ và công cụ giúp xây dựng các hàm của máy chủ như các dịch vụ Web. Tại sao Node được tạo ra?</a:t>
            </a:r>
          </a:p>
        </p:txBody>
      </p:sp>
      <p:sp>
        <p:nvSpPr>
          <p:cNvPr id="16" name="직사각형 15">
            <a:extLst>
              <a:ext uri="{FF2B5EF4-FFF2-40B4-BE49-F238E27FC236}">
                <a16:creationId xmlns:a16="http://schemas.microsoft.com/office/drawing/2014/main" id="{D518EDF1-04BB-4149-B5BD-1F4639E0C0C1}"/>
              </a:ext>
            </a:extLst>
          </p:cNvPr>
          <p:cNvSpPr/>
          <p:nvPr/>
        </p:nvSpPr>
        <p:spPr>
          <a:xfrm>
            <a:off x="703263" y="22918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prstClr val="black">
                    <a:lumMod val="85000"/>
                    <a:lumOff val="15000"/>
                  </a:prstClr>
                </a:solidFill>
                <a:latin typeface="SamsungOne-400" panose="020B0503030303020204" pitchFamily="34" charset="0"/>
                <a:ea typeface="SamsungOne-400" panose="020B0503030303020204" pitchFamily="34" charset="0"/>
              </a:rPr>
              <a:t>Bắt đầu xây dựng các công cụ máy chủ mới </a:t>
            </a:r>
            <a:r>
              <a:rPr lang="vi-VN" sz="1300" dirty="0">
                <a:solidFill>
                  <a:srgbClr val="193EB0"/>
                </a:solidFill>
                <a:latin typeface="SamsungOne-400" panose="020B0503030303020204" pitchFamily="34" charset="0"/>
                <a:ea typeface="SamsungOne-400" panose="020B0503030303020204" pitchFamily="34" charset="0"/>
              </a:rPr>
              <a:t>để giải quyết các vấn đề xảy ra trong quá trình tải tệp lên</a:t>
            </a:r>
            <a:r>
              <a:rPr lang="en-US" sz="1300" dirty="0">
                <a:solidFill>
                  <a:srgbClr val="193EB0"/>
                </a:solidFill>
                <a:latin typeface="SamsungOne-400" panose="020B0503030303020204" pitchFamily="34" charset="0"/>
                <a:ea typeface="SamsungOne-400" panose="020B0503030303020204" pitchFamily="34" charset="0"/>
              </a:rPr>
              <a:t>.</a:t>
            </a:r>
            <a:endParaRPr lang="vi-VN" sz="1300" dirty="0">
              <a:solidFill>
                <a:srgbClr val="193EB0"/>
              </a:solidFill>
              <a:latin typeface="SamsungOne-400" panose="020B0503030303020204" pitchFamily="34" charset="0"/>
              <a:ea typeface="SamsungOne-400" panose="020B0503030303020204" pitchFamily="34" charset="0"/>
            </a:endParaRPr>
          </a:p>
        </p:txBody>
      </p:sp>
      <p:grpSp>
        <p:nvGrpSpPr>
          <p:cNvPr id="50" name="그룹 49"/>
          <p:cNvGrpSpPr/>
          <p:nvPr/>
        </p:nvGrpSpPr>
        <p:grpSpPr>
          <a:xfrm>
            <a:off x="1760785" y="3018396"/>
            <a:ext cx="6581986" cy="2619564"/>
            <a:chOff x="1705708" y="3018396"/>
            <a:chExt cx="6581986" cy="2619564"/>
          </a:xfrm>
        </p:grpSpPr>
        <p:sp>
          <p:nvSpPr>
            <p:cNvPr id="20" name="직사각형 19">
              <a:extLst>
                <a:ext uri="{FF2B5EF4-FFF2-40B4-BE49-F238E27FC236}">
                  <a16:creationId xmlns:a16="http://schemas.microsoft.com/office/drawing/2014/main" id="{62C0D1DE-B492-44C0-9058-ED456F749096}"/>
                </a:ext>
              </a:extLst>
            </p:cNvPr>
            <p:cNvSpPr/>
            <p:nvPr/>
          </p:nvSpPr>
          <p:spPr>
            <a:xfrm>
              <a:off x="1740874" y="3018396"/>
              <a:ext cx="1532335" cy="276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Màn</a:t>
              </a:r>
              <a:r>
                <a:rPr kumimoji="0" lang="en-US" altLang="ko-KR" sz="1400" b="1"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 </a:t>
              </a:r>
              <a:r>
                <a:rPr kumimoji="0" lang="en-US" altLang="ko-KR" sz="1400" b="1" i="0" u="none" strike="noStrike" kern="1200" cap="none" spc="0" normalizeH="0" baseline="0" noProof="0" dirty="0" err="1">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hình</a:t>
              </a:r>
              <a:r>
                <a:rPr kumimoji="0" lang="en-US" altLang="ko-KR" sz="1400" b="1"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 </a:t>
              </a:r>
              <a:r>
                <a:rPr kumimoji="0" lang="en-US" altLang="ko-KR" sz="1400" b="1" i="0" u="none" strike="noStrike" kern="1200" cap="none" spc="0" normalizeH="0" baseline="0" noProof="0" dirty="0" err="1">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trình</a:t>
              </a:r>
              <a:r>
                <a:rPr lang="en-US" altLang="ko-KR" sz="1400" b="1" dirty="0">
                  <a:solidFill>
                    <a:schemeClr val="tx1">
                      <a:lumMod val="85000"/>
                      <a:lumOff val="15000"/>
                    </a:schemeClr>
                  </a:solidFill>
                  <a:latin typeface="SamsungOne-700" pitchFamily="34" charset="0"/>
                  <a:ea typeface="맑은 고딕" panose="020B0503020000020004" pitchFamily="50" charset="-127"/>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duyệt</a:t>
              </a:r>
              <a:endParaRPr kumimoji="0" lang="en-US" altLang="ko-KR" sz="1400" b="1"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endParaRPr>
            </a:p>
          </p:txBody>
        </p:sp>
        <p:sp>
          <p:nvSpPr>
            <p:cNvPr id="22" name="직사각형 21">
              <a:extLst>
                <a:ext uri="{FF2B5EF4-FFF2-40B4-BE49-F238E27FC236}">
                  <a16:creationId xmlns:a16="http://schemas.microsoft.com/office/drawing/2014/main" id="{8C461E4E-4157-40BD-9383-0EAE18AB11D3}"/>
                </a:ext>
              </a:extLst>
            </p:cNvPr>
            <p:cNvSpPr/>
            <p:nvPr/>
          </p:nvSpPr>
          <p:spPr>
            <a:xfrm>
              <a:off x="5434651" y="3089713"/>
              <a:ext cx="1532335" cy="276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Máy</a:t>
              </a:r>
              <a:r>
                <a:rPr kumimoji="0" lang="en-US" altLang="ko-KR" sz="1400" b="1"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 </a:t>
              </a:r>
              <a:r>
                <a:rPr kumimoji="0" lang="en-US" altLang="ko-KR" sz="1400" b="1" i="0" u="none" strike="noStrike" kern="1200" cap="none" spc="0" normalizeH="0" baseline="0" noProof="0" dirty="0" err="1">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chủ</a:t>
              </a:r>
              <a:r>
                <a:rPr kumimoji="0" lang="en-US" altLang="ko-KR" sz="1400" b="1"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 web</a:t>
              </a:r>
            </a:p>
          </p:txBody>
        </p:sp>
        <p:sp>
          <p:nvSpPr>
            <p:cNvPr id="25" name="직사각형 24">
              <a:extLst>
                <a:ext uri="{FF2B5EF4-FFF2-40B4-BE49-F238E27FC236}">
                  <a16:creationId xmlns:a16="http://schemas.microsoft.com/office/drawing/2014/main" id="{658416C3-794A-499F-8D16-E730342A38F3}"/>
                </a:ext>
              </a:extLst>
            </p:cNvPr>
            <p:cNvSpPr/>
            <p:nvPr/>
          </p:nvSpPr>
          <p:spPr>
            <a:xfrm>
              <a:off x="4132508" y="5445550"/>
              <a:ext cx="2052860" cy="192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(2) </a:t>
              </a: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Hoàn</a:t>
              </a: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 </a:t>
              </a: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tất</a:t>
              </a: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tải</a:t>
              </a: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 </a:t>
              </a: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lên</a:t>
              </a:r>
              <a:endPar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B9255DE8-A5D4-4AAF-A5A8-95B63CC3F0A6}"/>
                </a:ext>
              </a:extLst>
            </p:cNvPr>
            <p:cNvSpPr/>
            <p:nvPr/>
          </p:nvSpPr>
          <p:spPr>
            <a:xfrm>
              <a:off x="3344450" y="3726415"/>
              <a:ext cx="902235" cy="716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(3) </a:t>
              </a: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Xác</a:t>
              </a: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nhận</a:t>
              </a: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 </a:t>
              </a: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tải</a:t>
              </a: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lên</a:t>
              </a:r>
              <a:endPar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endParaRPr>
            </a:p>
          </p:txBody>
        </p:sp>
        <p:sp>
          <p:nvSpPr>
            <p:cNvPr id="27" name="직사각형 26">
              <a:extLst>
                <a:ext uri="{FF2B5EF4-FFF2-40B4-BE49-F238E27FC236}">
                  <a16:creationId xmlns:a16="http://schemas.microsoft.com/office/drawing/2014/main" id="{A4596C04-C49D-411B-A9C9-4BF18194B698}"/>
                </a:ext>
              </a:extLst>
            </p:cNvPr>
            <p:cNvSpPr/>
            <p:nvPr/>
          </p:nvSpPr>
          <p:spPr>
            <a:xfrm>
              <a:off x="4510940" y="3493682"/>
              <a:ext cx="618587" cy="384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Chờ</a:t>
              </a:r>
              <a:endParaRPr kumimoji="0" lang="ko-KR" altLang="en-US" sz="14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28" name="직사각형 27"/>
            <p:cNvSpPr/>
            <p:nvPr/>
          </p:nvSpPr>
          <p:spPr>
            <a:xfrm>
              <a:off x="4820233" y="4301593"/>
              <a:ext cx="879898" cy="180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29" name="직사각형 28">
              <a:extLst>
                <a:ext uri="{FF2B5EF4-FFF2-40B4-BE49-F238E27FC236}">
                  <a16:creationId xmlns:a16="http://schemas.microsoft.com/office/drawing/2014/main" id="{E7900B0C-14DF-4A10-8AEC-D78B7F692522}"/>
                </a:ext>
              </a:extLst>
            </p:cNvPr>
            <p:cNvSpPr/>
            <p:nvPr/>
          </p:nvSpPr>
          <p:spPr>
            <a:xfrm>
              <a:off x="4820234" y="4365835"/>
              <a:ext cx="879898" cy="468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(1) Yêu </a:t>
              </a: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cầu</a:t>
              </a: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 </a:t>
              </a: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tải</a:t>
              </a:r>
              <a:r>
                <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err="1">
                  <a:ln>
                    <a:noFill/>
                  </a:ln>
                  <a:solidFill>
                    <a:srgbClr val="193EB0"/>
                  </a:solidFill>
                  <a:effectLst/>
                  <a:uLnTx/>
                  <a:uFillTx/>
                  <a:latin typeface="SamsungOne-700" pitchFamily="34" charset="0"/>
                  <a:ea typeface="맑은 고딕" panose="020B0503020000020004" pitchFamily="50" charset="-127"/>
                  <a:cs typeface="+mn-cs"/>
                </a:rPr>
                <a:t>lên</a:t>
              </a:r>
              <a:endParaRPr kumimoji="0" lang="en-US" altLang="ko-KR" sz="1400" i="0" u="none" strike="noStrike" kern="1200" cap="none" spc="0" normalizeH="0" baseline="0" noProof="0" dirty="0">
                <a:ln>
                  <a:noFill/>
                </a:ln>
                <a:solidFill>
                  <a:srgbClr val="193EB0"/>
                </a:solidFill>
                <a:effectLst/>
                <a:uLnTx/>
                <a:uFillTx/>
                <a:latin typeface="SamsungOne-700" pitchFamily="34" charset="0"/>
                <a:ea typeface="맑은 고딕" panose="020B0503020000020004" pitchFamily="50" charset="-127"/>
                <a:cs typeface="+mn-cs"/>
              </a:endParaRPr>
            </a:p>
          </p:txBody>
        </p:sp>
        <p:sp>
          <p:nvSpPr>
            <p:cNvPr id="2" name="직사각형 1"/>
            <p:cNvSpPr/>
            <p:nvPr/>
          </p:nvSpPr>
          <p:spPr>
            <a:xfrm>
              <a:off x="1705708" y="3365874"/>
              <a:ext cx="2540977" cy="1812795"/>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p:cNvSpPr/>
            <p:nvPr/>
          </p:nvSpPr>
          <p:spPr>
            <a:xfrm>
              <a:off x="5746717" y="3493683"/>
              <a:ext cx="2540977" cy="154431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p:cNvSpPr/>
            <p:nvPr/>
          </p:nvSpPr>
          <p:spPr>
            <a:xfrm>
              <a:off x="6037269" y="3916579"/>
              <a:ext cx="1946145"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sz="1400" dirty="0" err="1">
                  <a:solidFill>
                    <a:srgbClr val="FF0000"/>
                  </a:solidFill>
                  <a:latin typeface="SamsungOne-700" pitchFamily="34" charset="0"/>
                  <a:ea typeface="맑은 고딕" panose="020B0503020000020004" pitchFamily="50" charset="-127"/>
                </a:rPr>
                <a:t>Trình</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tải</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tệp</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lên</a:t>
              </a:r>
              <a:endParaRPr lang="en-US" altLang="ko-KR" sz="1400" dirty="0">
                <a:solidFill>
                  <a:srgbClr val="FF0000"/>
                </a:solidFill>
                <a:latin typeface="SamsungOne-700" pitchFamily="34" charset="0"/>
                <a:ea typeface="맑은 고딕" panose="020B0503020000020004" pitchFamily="50" charset="-127"/>
              </a:endParaRPr>
            </a:p>
          </p:txBody>
        </p:sp>
        <p:sp>
          <p:nvSpPr>
            <p:cNvPr id="44" name="직사각형 43"/>
            <p:cNvSpPr/>
            <p:nvPr/>
          </p:nvSpPr>
          <p:spPr>
            <a:xfrm>
              <a:off x="2382715" y="4452909"/>
              <a:ext cx="1125416"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defRPr/>
              </a:pPr>
              <a:r>
                <a:rPr lang="en-US" altLang="ko-KR" sz="1400" dirty="0" err="1">
                  <a:solidFill>
                    <a:srgbClr val="FF0000"/>
                  </a:solidFill>
                  <a:latin typeface="SamsungOne-700" pitchFamily="34" charset="0"/>
                  <a:ea typeface="맑은 고딕" panose="020B0503020000020004" pitchFamily="50" charset="-127"/>
                </a:rPr>
                <a:t>Tải</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tệp</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lên</a:t>
              </a:r>
              <a:endParaRPr lang="en-US" altLang="ko-KR" sz="1400" dirty="0">
                <a:solidFill>
                  <a:srgbClr val="FF0000"/>
                </a:solidFill>
                <a:latin typeface="SamsungOne-700" pitchFamily="34" charset="0"/>
                <a:ea typeface="맑은 고딕" panose="020B0503020000020004" pitchFamily="50" charset="-127"/>
              </a:endParaRPr>
            </a:p>
          </p:txBody>
        </p:sp>
        <p:cxnSp>
          <p:nvCxnSpPr>
            <p:cNvPr id="4" name="꺾인 연결선 3"/>
            <p:cNvCxnSpPr>
              <a:cxnSpLocks/>
              <a:stCxn id="43" idx="2"/>
              <a:endCxn id="44" idx="2"/>
            </p:cNvCxnSpPr>
            <p:nvPr/>
          </p:nvCxnSpPr>
          <p:spPr>
            <a:xfrm rot="5400000">
              <a:off x="4709718" y="2627315"/>
              <a:ext cx="536330" cy="4064919"/>
            </a:xfrm>
            <a:prstGeom prst="bentConnector3">
              <a:avLst>
                <a:gd name="adj1" fmla="val 172131"/>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꺾인 연결선 6"/>
            <p:cNvCxnSpPr/>
            <p:nvPr/>
          </p:nvCxnSpPr>
          <p:spPr>
            <a:xfrm flipV="1">
              <a:off x="3508131" y="4150980"/>
              <a:ext cx="2529138" cy="539444"/>
            </a:xfrm>
            <a:prstGeom prst="bentConnector3">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꺾인 연결선 44"/>
            <p:cNvCxnSpPr/>
            <p:nvPr/>
          </p:nvCxnSpPr>
          <p:spPr>
            <a:xfrm flipV="1">
              <a:off x="3508131" y="3916579"/>
              <a:ext cx="1621396" cy="683541"/>
            </a:xfrm>
            <a:prstGeom prst="bentConnector3">
              <a:avLst>
                <a:gd name="adj1" fmla="val 67353"/>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6" name="Picture 2" descr="C:\Users\USER\Downloads\docum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62" y="3428887"/>
              <a:ext cx="962722" cy="962722"/>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그룹 48"/>
            <p:cNvGrpSpPr/>
            <p:nvPr/>
          </p:nvGrpSpPr>
          <p:grpSpPr>
            <a:xfrm>
              <a:off x="5277020" y="3434110"/>
              <a:ext cx="380328" cy="672633"/>
              <a:chOff x="5277020" y="3434110"/>
              <a:chExt cx="380328" cy="672633"/>
            </a:xfrm>
          </p:grpSpPr>
          <p:pic>
            <p:nvPicPr>
              <p:cNvPr id="1027" name="Picture 3" descr="C:\Users\USER\Downloads\firewal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7020" y="3726415"/>
                <a:ext cx="380328" cy="38032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USER\Downloads\loading.png"/>
              <p:cNvPicPr>
                <a:picLocks noChangeAspect="1" noChangeArrowheads="1"/>
              </p:cNvPicPr>
              <p:nvPr/>
            </p:nvPicPr>
            <p:blipFill>
              <a:blip r:embed="rId6"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341193" y="3434110"/>
                <a:ext cx="251982" cy="2519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44577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module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hợp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trên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hệ</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điều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hành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Gọi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'require'.</a:t>
            </a:r>
          </a:p>
        </p:txBody>
      </p:sp>
      <p:pic>
        <p:nvPicPr>
          <p:cNvPr id="8" name="그림 7">
            <a:extLst>
              <a:ext uri="{FF2B5EF4-FFF2-40B4-BE49-F238E27FC236}">
                <a16:creationId xmlns:a16="http://schemas.microsoft.com/office/drawing/2014/main" id="{E532E3DF-5F2E-4461-992A-6090DEFE22F2}"/>
              </a:ext>
            </a:extLst>
          </p:cNvPr>
          <p:cNvPicPr>
            <a:picLocks noChangeAspect="1"/>
          </p:cNvPicPr>
          <p:nvPr/>
        </p:nvPicPr>
        <p:blipFill>
          <a:blip r:embed="rId4"/>
          <a:stretch>
            <a:fillRect/>
          </a:stretch>
        </p:blipFill>
        <p:spPr>
          <a:xfrm>
            <a:off x="558801" y="2263129"/>
            <a:ext cx="6376154" cy="2010292"/>
          </a:xfrm>
          <a:prstGeom prst="rect">
            <a:avLst/>
          </a:prstGeom>
        </p:spPr>
      </p:pic>
    </p:spTree>
    <p:extLst>
      <p:ext uri="{BB962C8B-B14F-4D97-AF65-F5344CB8AC3E}">
        <p14:creationId xmlns:p14="http://schemas.microsoft.com/office/powerpoint/2010/main" val="1787015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4C3D5EC-1E7C-4F35-9DC1-C83FD220CA7C}"/>
              </a:ext>
            </a:extLst>
          </p:cNvPr>
          <p:cNvPicPr>
            <a:picLocks noChangeAspect="1"/>
          </p:cNvPicPr>
          <p:nvPr/>
        </p:nvPicPr>
        <p:blipFill>
          <a:blip r:embed="rId3"/>
          <a:stretch>
            <a:fillRect/>
          </a:stretch>
        </p:blipFill>
        <p:spPr>
          <a:xfrm>
            <a:off x="567854" y="2192985"/>
            <a:ext cx="7610475" cy="2809875"/>
          </a:xfrm>
          <a:prstGeom prst="rect">
            <a:avLst/>
          </a:prstGeom>
        </p:spPr>
      </p:pic>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module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hợp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874393"/>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Nạp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require</a:t>
            </a:r>
          </a:p>
        </p:txBody>
      </p:sp>
      <p:sp>
        <p:nvSpPr>
          <p:cNvPr id="6" name="직사각형 5">
            <a:extLst>
              <a:ext uri="{FF2B5EF4-FFF2-40B4-BE49-F238E27FC236}">
                <a16:creationId xmlns:a16="http://schemas.microsoft.com/office/drawing/2014/main" id="{E91505F0-0011-4D31-8DF5-1B0416FE58D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trên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hệ</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điều</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hành</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1262359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module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hợp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 đường dẫn</a:t>
            </a:r>
          </a:p>
        </p:txBody>
      </p:sp>
      <p:sp>
        <p:nvSpPr>
          <p:cNvPr id="9" name="직사각형 8">
            <a:extLst>
              <a:ext uri="{FF2B5EF4-FFF2-40B4-BE49-F238E27FC236}">
                <a16:creationId xmlns:a16="http://schemas.microsoft.com/office/drawing/2014/main" id="{CF2FDE65-6664-484E-A8C6-666A655BB9F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Cung cấp các tính năng như phân biệt tên tệp với đường dẫn tệp </a:t>
            </a:r>
          </a:p>
        </p:txBody>
      </p:sp>
      <p:graphicFrame>
        <p:nvGraphicFramePr>
          <p:cNvPr id="7" name="표 14">
            <a:extLst>
              <a:ext uri="{FF2B5EF4-FFF2-40B4-BE49-F238E27FC236}">
                <a16:creationId xmlns:a16="http://schemas.microsoft.com/office/drawing/2014/main" id="{BA903398-CC7E-4EC6-9F90-B2F0EDAF6678}"/>
              </a:ext>
            </a:extLst>
          </p:cNvPr>
          <p:cNvGraphicFramePr>
            <a:graphicFrameLocks noGrp="1"/>
          </p:cNvGraphicFramePr>
          <p:nvPr>
            <p:extLst>
              <p:ext uri="{D42A27DB-BD31-4B8C-83A1-F6EECF244321}">
                <p14:modId xmlns:p14="http://schemas.microsoft.com/office/powerpoint/2010/main" val="2451085343"/>
              </p:ext>
            </p:extLst>
          </p:nvPr>
        </p:nvGraphicFramePr>
        <p:xfrm>
          <a:off x="416128" y="2245551"/>
          <a:ext cx="8639175" cy="2123801"/>
        </p:xfrm>
        <a:graphic>
          <a:graphicData uri="http://schemas.openxmlformats.org/drawingml/2006/table">
            <a:tbl>
              <a:tblPr firstRow="1" bandRow="1">
                <a:tableStyleId>{5C22544A-7EE6-4342-B048-85BDC9FD1C3A}</a:tableStyleId>
              </a:tblPr>
              <a:tblGrid>
                <a:gridCol w="2379375">
                  <a:extLst>
                    <a:ext uri="{9D8B030D-6E8A-4147-A177-3AD203B41FA5}">
                      <a16:colId xmlns:a16="http://schemas.microsoft.com/office/drawing/2014/main" val="20000"/>
                    </a:ext>
                  </a:extLst>
                </a:gridCol>
                <a:gridCol w="6259800">
                  <a:extLst>
                    <a:ext uri="{9D8B030D-6E8A-4147-A177-3AD203B41FA5}">
                      <a16:colId xmlns:a16="http://schemas.microsoft.com/office/drawing/2014/main" val="20001"/>
                    </a:ext>
                  </a:extLst>
                </a:gridCol>
              </a:tblGrid>
              <a:tr h="389688">
                <a:tc>
                  <a:txBody>
                    <a:bodyPr/>
                    <a:lstStyle/>
                    <a:p>
                      <a:pPr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Tên đối tượng toàn cục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623501">
                <a:tc>
                  <a:txBody>
                    <a:bodyPr/>
                    <a:lstStyle/>
                    <a:p>
                      <a:pPr marL="0" algn="ctr" defTabSz="914400" rtl="0" eaLnBrk="1" latinLnBrk="1" hangingPunct="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join()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Kết hợp các tên với nhau thành một đường dẫn tệp duy nhất.</a:t>
                      </a:r>
                      <a:b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b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Đối tượng này tự động điều chỉnh dấu phân cách khi hoàn thành đường dẫn tệp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204">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dirname()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Trả về tên thư mục từ đường dẫn tệp.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204">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basename()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Trả về tên đường dẫn tệp mà không có phần mở rộng tệp.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204">
                <a:tc>
                  <a:txBody>
                    <a:bodyPr/>
                    <a:lstStyle/>
                    <a:p>
                      <a:pPr mar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extname()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Trả về phần mở rộng của tệp trong đường dẫn tệp.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79497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module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hợp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pic>
        <p:nvPicPr>
          <p:cNvPr id="7" name="그림 6">
            <a:extLst>
              <a:ext uri="{FF2B5EF4-FFF2-40B4-BE49-F238E27FC236}">
                <a16:creationId xmlns:a16="http://schemas.microsoft.com/office/drawing/2014/main" id="{CB8F8B63-711C-45F5-B3D6-D2508A9A71CD}"/>
              </a:ext>
            </a:extLst>
          </p:cNvPr>
          <p:cNvPicPr>
            <a:picLocks noChangeAspect="1"/>
          </p:cNvPicPr>
          <p:nvPr/>
        </p:nvPicPr>
        <p:blipFill>
          <a:blip r:embed="rId3"/>
          <a:stretch>
            <a:fillRect/>
          </a:stretch>
        </p:blipFill>
        <p:spPr>
          <a:xfrm>
            <a:off x="558801" y="2276711"/>
            <a:ext cx="5905500" cy="3619500"/>
          </a:xfrm>
          <a:prstGeom prst="rect">
            <a:avLst/>
          </a:prstGeom>
        </p:spPr>
      </p:pic>
      <p:sp>
        <p:nvSpPr>
          <p:cNvPr id="6" name="직사각형 5">
            <a:extLst>
              <a:ext uri="{FF2B5EF4-FFF2-40B4-BE49-F238E27FC236}">
                <a16:creationId xmlns:a16="http://schemas.microsoft.com/office/drawing/2014/main" id="{E98EE506-87F9-41CC-9620-333E72501BF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 đường dẫn</a:t>
            </a:r>
          </a:p>
        </p:txBody>
      </p:sp>
      <p:sp>
        <p:nvSpPr>
          <p:cNvPr id="8" name="직사각형 7">
            <a:extLst>
              <a:ext uri="{FF2B5EF4-FFF2-40B4-BE49-F238E27FC236}">
                <a16:creationId xmlns:a16="http://schemas.microsoft.com/office/drawing/2014/main" id="{B25CFED0-CCCB-42F6-9145-941663DAFB09}"/>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Xác định thư mục, tên tệp và phần mở rộng trong đường dẫn tệp.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86550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1.6.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module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tích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hợp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pic>
        <p:nvPicPr>
          <p:cNvPr id="8" name="그림 6">
            <a:extLst>
              <a:ext uri="{FF2B5EF4-FFF2-40B4-BE49-F238E27FC236}">
                <a16:creationId xmlns:a16="http://schemas.microsoft.com/office/drawing/2014/main" id="{A7F9EB99-0EA0-4F6E-A1D5-D7F4808AD1A5}"/>
              </a:ext>
            </a:extLst>
          </p:cNvPr>
          <p:cNvPicPr>
            <a:picLocks noChangeAspect="1"/>
          </p:cNvPicPr>
          <p:nvPr/>
        </p:nvPicPr>
        <p:blipFill>
          <a:blip r:embed="rId3"/>
          <a:stretch>
            <a:fillRect/>
          </a:stretch>
        </p:blipFill>
        <p:spPr>
          <a:xfrm>
            <a:off x="558800" y="2274460"/>
            <a:ext cx="7996725" cy="2840315"/>
          </a:xfrm>
          <a:prstGeom prst="rect">
            <a:avLst/>
          </a:prstGeom>
        </p:spPr>
      </p:pic>
      <p:sp>
        <p:nvSpPr>
          <p:cNvPr id="6" name="직사각형 5">
            <a:extLst>
              <a:ext uri="{FF2B5EF4-FFF2-40B4-BE49-F238E27FC236}">
                <a16:creationId xmlns:a16="http://schemas.microsoft.com/office/drawing/2014/main" id="{4E7893FD-F972-42FD-83DA-BCDF8DD13E65}"/>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 đường dẫn</a:t>
            </a:r>
          </a:p>
        </p:txBody>
      </p:sp>
      <p:sp>
        <p:nvSpPr>
          <p:cNvPr id="9" name="직사각형 8">
            <a:extLst>
              <a:ext uri="{FF2B5EF4-FFF2-40B4-BE49-F238E27FC236}">
                <a16:creationId xmlns:a16="http://schemas.microsoft.com/office/drawing/2014/main" id="{83412214-10F2-4D09-A3F8-8E34EBD8400C}"/>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Xác định thư mục, tên tệp và phần mở rộng trong đường dẫn tệp.</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387583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Bold" pitchFamily="2" charset="0"/>
                <a:ea typeface="iCiel Samsung Sharp Sans Bold" pitchFamily="2" charset="0"/>
                <a:cs typeface="iCiel Samsung Sharp Sans Bold" pitchFamily="2" charset="0"/>
              </a:rPr>
              <a:t>Lập trình Node.js cơ bản</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7365988"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Chuỗi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địa</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chỉ</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tham</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số</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truy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vấn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2.2. Tìm </a:t>
            </a:r>
            <a:r>
              <a:rPr lang="en-US" altLang="ko-KR" dirty="0" err="1">
                <a:solidFill>
                  <a:srgbClr val="A6A6A6"/>
                </a:solidFill>
                <a:latin typeface="SamsungOne-400" panose="020B0503030303020204" pitchFamily="34" charset="0"/>
                <a:ea typeface="SamsungOne-400" panose="020B0503030303020204" pitchFamily="34" charset="0"/>
              </a:rPr>
              <a:t>hiểu</a:t>
            </a:r>
            <a:r>
              <a:rPr lang="en-US" altLang="ko-KR" dirty="0">
                <a:solidFill>
                  <a:srgbClr val="A6A6A6"/>
                </a:solidFill>
                <a:latin typeface="SamsungOne-400" panose="020B0503030303020204" pitchFamily="34" charset="0"/>
                <a:ea typeface="SamsungOne-400" panose="020B0503030303020204" pitchFamily="34" charset="0"/>
              </a:rPr>
              <a:t> về </a:t>
            </a:r>
            <a:r>
              <a:rPr lang="en-US" altLang="ko-KR" dirty="0" err="1">
                <a:solidFill>
                  <a:srgbClr val="A6A6A6"/>
                </a:solidFill>
                <a:latin typeface="SamsungOne-400" panose="020B0503030303020204" pitchFamily="34" charset="0"/>
                <a:ea typeface="SamsungOne-400" panose="020B0503030303020204" pitchFamily="34" charset="0"/>
              </a:rPr>
              <a:t>Sự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kiện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2.3.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Tệp</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2.4. </a:t>
            </a:r>
            <a:r>
              <a:rPr lang="en-US" altLang="ko-KR" dirty="0" err="1">
                <a:solidFill>
                  <a:srgbClr val="A6A6A6"/>
                </a:solidFill>
                <a:latin typeface="SamsungOne-400" panose="020B0503030303020204" pitchFamily="34" charset="0"/>
                <a:ea typeface="SamsungOne-400" panose="020B0503030303020204" pitchFamily="34" charset="0"/>
              </a:rPr>
              <a:t>Duy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tệp</a:t>
            </a:r>
            <a:r>
              <a:rPr lang="en-US" altLang="ko-KR" dirty="0">
                <a:solidFill>
                  <a:srgbClr val="A6A6A6"/>
                </a:solidFill>
                <a:latin typeface="SamsungOne-400" panose="020B0503030303020204" pitchFamily="34" charset="0"/>
                <a:ea typeface="SamsungOne-400" panose="020B0503030303020204" pitchFamily="34" charset="0"/>
              </a:rPr>
              <a:t> Log</a:t>
            </a:r>
          </a:p>
        </p:txBody>
      </p:sp>
    </p:spTree>
    <p:extLst>
      <p:ext uri="{BB962C8B-B14F-4D97-AF65-F5344CB8AC3E}">
        <p14:creationId xmlns:p14="http://schemas.microsoft.com/office/powerpoint/2010/main" val="2089230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Chuỗi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địa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vấn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Mô-đun URL được sử dụng để tách các chuỗi địa chỉ</a:t>
            </a:r>
          </a:p>
        </p:txBody>
      </p:sp>
      <p:sp>
        <p:nvSpPr>
          <p:cNvPr id="7" name="직사각형 6">
            <a:extLst>
              <a:ext uri="{FF2B5EF4-FFF2-40B4-BE49-F238E27FC236}">
                <a16:creationId xmlns:a16="http://schemas.microsoft.com/office/drawing/2014/main" id="{31D9019E-2B5D-48AA-9921-4AA596F550BC}"/>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Chuyển đổi chuỗi plain string thành đối tượng URL hoặc chuyển đổi đối tượng URL thành chuỗi plain string</a:t>
            </a:r>
          </a:p>
        </p:txBody>
      </p:sp>
      <p:grpSp>
        <p:nvGrpSpPr>
          <p:cNvPr id="6" name="그룹 5">
            <a:extLst>
              <a:ext uri="{FF2B5EF4-FFF2-40B4-BE49-F238E27FC236}">
                <a16:creationId xmlns:a16="http://schemas.microsoft.com/office/drawing/2014/main" id="{A27D14C3-139A-4749-89CA-F8D7435AA061}"/>
              </a:ext>
            </a:extLst>
          </p:cNvPr>
          <p:cNvGrpSpPr/>
          <p:nvPr/>
        </p:nvGrpSpPr>
        <p:grpSpPr>
          <a:xfrm>
            <a:off x="2774392" y="2360085"/>
            <a:ext cx="4354039" cy="3530176"/>
            <a:chOff x="2735487" y="2360085"/>
            <a:chExt cx="4354039" cy="3530176"/>
          </a:xfrm>
        </p:grpSpPr>
        <p:grpSp>
          <p:nvGrpSpPr>
            <p:cNvPr id="2" name="그룹 1">
              <a:extLst>
                <a:ext uri="{FF2B5EF4-FFF2-40B4-BE49-F238E27FC236}">
                  <a16:creationId xmlns:a16="http://schemas.microsoft.com/office/drawing/2014/main" id="{3C73EAC9-D0E1-48AA-B21D-F8EF0032AE46}"/>
                </a:ext>
              </a:extLst>
            </p:cNvPr>
            <p:cNvGrpSpPr/>
            <p:nvPr/>
          </p:nvGrpSpPr>
          <p:grpSpPr>
            <a:xfrm>
              <a:off x="2735487" y="2360085"/>
              <a:ext cx="4112422" cy="2943997"/>
              <a:chOff x="3060028" y="3028426"/>
              <a:chExt cx="3513856" cy="2515496"/>
            </a:xfrm>
          </p:grpSpPr>
          <p:grpSp>
            <p:nvGrpSpPr>
              <p:cNvPr id="12" name="그룹 11">
                <a:extLst>
                  <a:ext uri="{FF2B5EF4-FFF2-40B4-BE49-F238E27FC236}">
                    <a16:creationId xmlns:a16="http://schemas.microsoft.com/office/drawing/2014/main" id="{F84A0DE1-2D7E-43BA-9472-91A909876BF6}"/>
                  </a:ext>
                </a:extLst>
              </p:cNvPr>
              <p:cNvGrpSpPr/>
              <p:nvPr/>
            </p:nvGrpSpPr>
            <p:grpSpPr>
              <a:xfrm>
                <a:off x="3060028" y="3028426"/>
                <a:ext cx="3513856" cy="2515496"/>
                <a:chOff x="3060028" y="3028426"/>
                <a:chExt cx="3513856" cy="2515496"/>
              </a:xfrm>
            </p:grpSpPr>
            <p:grpSp>
              <p:nvGrpSpPr>
                <p:cNvPr id="13" name="그룹 12">
                  <a:extLst>
                    <a:ext uri="{FF2B5EF4-FFF2-40B4-BE49-F238E27FC236}">
                      <a16:creationId xmlns:a16="http://schemas.microsoft.com/office/drawing/2014/main" id="{70728DBE-8EEA-48DA-91B2-FB5350692A84}"/>
                    </a:ext>
                  </a:extLst>
                </p:cNvPr>
                <p:cNvGrpSpPr/>
                <p:nvPr/>
              </p:nvGrpSpPr>
              <p:grpSpPr>
                <a:xfrm>
                  <a:off x="3080792" y="3028426"/>
                  <a:ext cx="3493092" cy="2515496"/>
                  <a:chOff x="3080792" y="3028426"/>
                  <a:chExt cx="3493092" cy="2515496"/>
                </a:xfrm>
              </p:grpSpPr>
              <p:grpSp>
                <p:nvGrpSpPr>
                  <p:cNvPr id="18" name="그룹 17">
                    <a:extLst>
                      <a:ext uri="{FF2B5EF4-FFF2-40B4-BE49-F238E27FC236}">
                        <a16:creationId xmlns:a16="http://schemas.microsoft.com/office/drawing/2014/main" id="{AD9FBA40-7903-4A58-9B4A-49DC40983367}"/>
                      </a:ext>
                    </a:extLst>
                  </p:cNvPr>
                  <p:cNvGrpSpPr/>
                  <p:nvPr/>
                </p:nvGrpSpPr>
                <p:grpSpPr>
                  <a:xfrm>
                    <a:off x="3189508" y="3392996"/>
                    <a:ext cx="3384376" cy="2150926"/>
                    <a:chOff x="3189508" y="3392996"/>
                    <a:chExt cx="3384376" cy="2150926"/>
                  </a:xfrm>
                </p:grpSpPr>
                <p:sp>
                  <p:nvSpPr>
                    <p:cNvPr id="24" name="직사각형 23">
                      <a:extLst>
                        <a:ext uri="{FF2B5EF4-FFF2-40B4-BE49-F238E27FC236}">
                          <a16:creationId xmlns:a16="http://schemas.microsoft.com/office/drawing/2014/main" id="{0555F467-02FC-445C-A7B7-15DDF2DA7580}"/>
                        </a:ext>
                      </a:extLst>
                    </p:cNvPr>
                    <p:cNvSpPr/>
                    <p:nvPr/>
                  </p:nvSpPr>
                  <p:spPr>
                    <a:xfrm>
                      <a:off x="4499419" y="3907766"/>
                      <a:ext cx="952475" cy="232913"/>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pic>
                  <p:nvPicPr>
                    <p:cNvPr id="25" name="_x185968424" descr="EMB000084b44c75">
                      <a:extLst>
                        <a:ext uri="{FF2B5EF4-FFF2-40B4-BE49-F238E27FC236}">
                          <a16:creationId xmlns:a16="http://schemas.microsoft.com/office/drawing/2014/main" id="{1BA83971-FB93-4794-9A0B-06AEC0899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08" t="11612" r="8757" b="82654"/>
                    <a:stretch/>
                  </p:blipFill>
                  <p:spPr bwMode="auto">
                    <a:xfrm>
                      <a:off x="3189508" y="3392996"/>
                      <a:ext cx="3384376" cy="18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_x185968424" descr="EMB000084b44c75">
                      <a:extLst>
                        <a:ext uri="{FF2B5EF4-FFF2-40B4-BE49-F238E27FC236}">
                          <a16:creationId xmlns:a16="http://schemas.microsoft.com/office/drawing/2014/main" id="{3C43F143-E59A-4511-8FE0-B424E0CEBA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84" t="51574" r="22600" b="42050"/>
                    <a:stretch/>
                  </p:blipFill>
                  <p:spPr bwMode="auto">
                    <a:xfrm>
                      <a:off x="3512840" y="4645262"/>
                      <a:ext cx="2520280" cy="20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_x185968424" descr="EMB000084b44c75">
                      <a:extLst>
                        <a:ext uri="{FF2B5EF4-FFF2-40B4-BE49-F238E27FC236}">
                          <a16:creationId xmlns:a16="http://schemas.microsoft.com/office/drawing/2014/main" id="{CFADCDED-23CA-4CFA-8CC3-19D0CDD000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84" t="62629" r="22600" b="30995"/>
                    <a:stretch/>
                  </p:blipFill>
                  <p:spPr bwMode="auto">
                    <a:xfrm>
                      <a:off x="3512840" y="4994512"/>
                      <a:ext cx="2520280" cy="20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_x185968424" descr="EMB000084b44c75">
                      <a:extLst>
                        <a:ext uri="{FF2B5EF4-FFF2-40B4-BE49-F238E27FC236}">
                          <a16:creationId xmlns:a16="http://schemas.microsoft.com/office/drawing/2014/main" id="{02C5838E-043B-4BE5-89DB-9690F04C45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84" t="74024" r="22600" b="19600"/>
                    <a:stretch/>
                  </p:blipFill>
                  <p:spPr bwMode="auto">
                    <a:xfrm>
                      <a:off x="3512840" y="5343762"/>
                      <a:ext cx="2520280" cy="20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직사각형 19">
                    <a:extLst>
                      <a:ext uri="{FF2B5EF4-FFF2-40B4-BE49-F238E27FC236}">
                        <a16:creationId xmlns:a16="http://schemas.microsoft.com/office/drawing/2014/main" id="{3ED4D3DE-66FF-43E5-82CD-9889F47EAC6B}"/>
                      </a:ext>
                    </a:extLst>
                  </p:cNvPr>
                  <p:cNvSpPr/>
                  <p:nvPr/>
                </p:nvSpPr>
                <p:spPr>
                  <a:xfrm>
                    <a:off x="3080792" y="3028426"/>
                    <a:ext cx="628566" cy="24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21" name="직사각형 20">
                    <a:extLst>
                      <a:ext uri="{FF2B5EF4-FFF2-40B4-BE49-F238E27FC236}">
                        <a16:creationId xmlns:a16="http://schemas.microsoft.com/office/drawing/2014/main" id="{AEE1ABC0-D59E-42A1-B98D-1FB7565E5714}"/>
                      </a:ext>
                    </a:extLst>
                  </p:cNvPr>
                  <p:cNvSpPr/>
                  <p:nvPr/>
                </p:nvSpPr>
                <p:spPr>
                  <a:xfrm>
                    <a:off x="3080792" y="4192992"/>
                    <a:ext cx="628566" cy="24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grpSp>
            <p:sp>
              <p:nvSpPr>
                <p:cNvPr id="14" name="직사각형 13">
                  <a:extLst>
                    <a:ext uri="{FF2B5EF4-FFF2-40B4-BE49-F238E27FC236}">
                      <a16:creationId xmlns:a16="http://schemas.microsoft.com/office/drawing/2014/main" id="{76D9419F-4064-4B77-99F6-2257E3500382}"/>
                    </a:ext>
                  </a:extLst>
                </p:cNvPr>
                <p:cNvSpPr/>
                <p:nvPr/>
              </p:nvSpPr>
              <p:spPr>
                <a:xfrm>
                  <a:off x="3060028" y="3122258"/>
                  <a:ext cx="1277927" cy="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en-US" altLang="ko-KR" sz="1100" dirty="0" err="1">
                      <a:solidFill>
                        <a:schemeClr val="tx1">
                          <a:lumMod val="85000"/>
                          <a:lumOff val="15000"/>
                        </a:schemeClr>
                      </a:solidFill>
                      <a:latin typeface="SamsungOne-700" pitchFamily="34" charset="0"/>
                    </a:rPr>
                    <a:t>Chuỗi</a:t>
                  </a:r>
                  <a:r>
                    <a:rPr lang="en-US" altLang="ko-KR" sz="1100" dirty="0">
                      <a:solidFill>
                        <a:schemeClr val="tx1">
                          <a:lumMod val="85000"/>
                          <a:lumOff val="15000"/>
                        </a:schemeClr>
                      </a:solidFill>
                      <a:latin typeface="SamsungOne-700" pitchFamily="34" charset="0"/>
                    </a:rPr>
                    <a:t> </a:t>
                  </a:r>
                  <a:r>
                    <a:rPr lang="en-US" altLang="ko-KR" sz="1100" dirty="0" err="1">
                      <a:solidFill>
                        <a:schemeClr val="tx1">
                          <a:lumMod val="85000"/>
                          <a:lumOff val="15000"/>
                        </a:schemeClr>
                      </a:solidFill>
                      <a:latin typeface="SamsungOne-700" pitchFamily="34" charset="0"/>
                    </a:rPr>
                    <a:t>địa</a:t>
                  </a:r>
                  <a:r>
                    <a:rPr lang="en-US" altLang="ko-KR" sz="1100" dirty="0">
                      <a:solidFill>
                        <a:schemeClr val="tx1">
                          <a:lumMod val="85000"/>
                          <a:lumOff val="15000"/>
                        </a:schemeClr>
                      </a:solidFill>
                      <a:latin typeface="SamsungOne-700" pitchFamily="34" charset="0"/>
                    </a:rPr>
                    <a:t> </a:t>
                  </a:r>
                  <a:r>
                    <a:rPr lang="en-US" altLang="ko-KR" sz="1100" dirty="0" err="1">
                      <a:solidFill>
                        <a:schemeClr val="tx1">
                          <a:lumMod val="85000"/>
                          <a:lumOff val="15000"/>
                        </a:schemeClr>
                      </a:solidFill>
                      <a:latin typeface="SamsungOne-700" pitchFamily="34" charset="0"/>
                    </a:rPr>
                    <a:t>chỉ</a:t>
                  </a:r>
                  <a:endParaRPr lang="en-US" altLang="ko-KR" sz="1100" dirty="0">
                    <a:solidFill>
                      <a:schemeClr val="tx1">
                        <a:lumMod val="85000"/>
                        <a:lumOff val="15000"/>
                      </a:schemeClr>
                    </a:solidFill>
                    <a:latin typeface="SamsungOne-700" pitchFamily="34" charset="0"/>
                  </a:endParaRPr>
                </a:p>
              </p:txBody>
            </p:sp>
            <p:sp>
              <p:nvSpPr>
                <p:cNvPr id="15" name="직사각형 14">
                  <a:extLst>
                    <a:ext uri="{FF2B5EF4-FFF2-40B4-BE49-F238E27FC236}">
                      <a16:creationId xmlns:a16="http://schemas.microsoft.com/office/drawing/2014/main" id="{78991FED-B480-4791-B14B-E200E97DEA8A}"/>
                    </a:ext>
                  </a:extLst>
                </p:cNvPr>
                <p:cNvSpPr/>
                <p:nvPr/>
              </p:nvSpPr>
              <p:spPr>
                <a:xfrm>
                  <a:off x="3060028" y="4252930"/>
                  <a:ext cx="1277927" cy="1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en-US" altLang="ko-KR" sz="1100" dirty="0" err="1">
                      <a:solidFill>
                        <a:schemeClr val="tx1">
                          <a:lumMod val="85000"/>
                          <a:lumOff val="15000"/>
                        </a:schemeClr>
                      </a:solidFill>
                      <a:latin typeface="SamsungOne-700" pitchFamily="34" charset="0"/>
                    </a:rPr>
                    <a:t>Đối</a:t>
                  </a:r>
                  <a:r>
                    <a:rPr lang="en-US" altLang="ko-KR" sz="1100" dirty="0">
                      <a:solidFill>
                        <a:schemeClr val="tx1">
                          <a:lumMod val="85000"/>
                          <a:lumOff val="15000"/>
                        </a:schemeClr>
                      </a:solidFill>
                      <a:latin typeface="SamsungOne-700" pitchFamily="34" charset="0"/>
                    </a:rPr>
                    <a:t> </a:t>
                  </a:r>
                  <a:r>
                    <a:rPr lang="en-US" altLang="ko-KR" sz="1100" dirty="0" err="1">
                      <a:solidFill>
                        <a:schemeClr val="tx1">
                          <a:lumMod val="85000"/>
                          <a:lumOff val="15000"/>
                        </a:schemeClr>
                      </a:solidFill>
                      <a:latin typeface="SamsungOne-700" pitchFamily="34" charset="0"/>
                    </a:rPr>
                    <a:t>tượng</a:t>
                  </a:r>
                  <a:r>
                    <a:rPr lang="en-US" altLang="ko-KR" sz="1100" dirty="0">
                      <a:solidFill>
                        <a:schemeClr val="tx1">
                          <a:lumMod val="85000"/>
                          <a:lumOff val="15000"/>
                        </a:schemeClr>
                      </a:solidFill>
                      <a:latin typeface="SamsungOne-700" pitchFamily="34" charset="0"/>
                    </a:rPr>
                    <a:t> URL</a:t>
                  </a:r>
                  <a:endParaRPr lang="ko-KR" altLang="en-US" sz="1100" dirty="0">
                    <a:solidFill>
                      <a:schemeClr val="tx1">
                        <a:lumMod val="85000"/>
                        <a:lumOff val="15000"/>
                      </a:schemeClr>
                    </a:solidFill>
                    <a:latin typeface="SamsungOne-700" pitchFamily="34" charset="0"/>
                  </a:endParaRPr>
                </a:p>
              </p:txBody>
            </p:sp>
            <p:sp>
              <p:nvSpPr>
                <p:cNvPr id="16" name="직사각형 11">
                  <a:extLst>
                    <a:ext uri="{FF2B5EF4-FFF2-40B4-BE49-F238E27FC236}">
                      <a16:creationId xmlns:a16="http://schemas.microsoft.com/office/drawing/2014/main" id="{71134B20-1795-467B-B584-8BE60E300425}"/>
                    </a:ext>
                  </a:extLst>
                </p:cNvPr>
                <p:cNvSpPr/>
                <p:nvPr/>
              </p:nvSpPr>
              <p:spPr>
                <a:xfrm>
                  <a:off x="3872880" y="5015896"/>
                  <a:ext cx="1105473" cy="146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B w="0" h="1270"/>
                  </a:sp3d>
                </a:bodyPr>
                <a:lstStyle/>
                <a:p>
                  <a:pPr algn="ctr"/>
                  <a:r>
                    <a:rPr lang="en-US" altLang="ko-KR" sz="900" dirty="0">
                      <a:solidFill>
                        <a:srgbClr val="9F5104"/>
                      </a:solidFill>
                      <a:latin typeface="SamsungOne-400" pitchFamily="34" charset="0"/>
                      <a:ea typeface="SamsungOne-400" pitchFamily="34" charset="0"/>
                    </a:rPr>
                    <a:t>‘www.google.com’</a:t>
                  </a:r>
                  <a:endParaRPr lang="ko-KR" altLang="en-US" sz="900" dirty="0">
                    <a:solidFill>
                      <a:srgbClr val="9F5104"/>
                    </a:solidFill>
                    <a:latin typeface="SamsungOne-400" pitchFamily="34" charset="0"/>
                  </a:endParaRPr>
                </a:p>
              </p:txBody>
            </p:sp>
          </p:grpSp>
          <p:sp>
            <p:nvSpPr>
              <p:cNvPr id="29" name="자유형: 도형 10">
                <a:extLst>
                  <a:ext uri="{FF2B5EF4-FFF2-40B4-BE49-F238E27FC236}">
                    <a16:creationId xmlns:a16="http://schemas.microsoft.com/office/drawing/2014/main" id="{FC39BFFF-7602-40CA-9CE6-76704EC1A490}"/>
                  </a:ext>
                </a:extLst>
              </p:cNvPr>
              <p:cNvSpPr/>
              <p:nvPr/>
            </p:nvSpPr>
            <p:spPr>
              <a:xfrm rot="16200000" flipH="1">
                <a:off x="4852154" y="3614220"/>
                <a:ext cx="232719" cy="259652"/>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bg1">
                  <a:lumMod val="85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80028" rIns="102616" bIns="80028" numCol="1" spcCol="1270" anchor="ctr" anchorCtr="0">
                <a:noAutofit/>
              </a:bodyPr>
              <a:lstStyle/>
              <a:p>
                <a:pPr marL="0" marR="0" lvl="0" indent="0" algn="ctr" defTabSz="488950" rtl="0" eaLnBrk="1" fontAlgn="auto" latinLnBrk="1" hangingPunct="1">
                  <a:lnSpc>
                    <a:spcPct val="90000"/>
                  </a:lnSpc>
                  <a:spcBef>
                    <a:spcPct val="0"/>
                  </a:spcBef>
                  <a:spcAft>
                    <a:spcPct val="35000"/>
                  </a:spcAft>
                  <a:buClrTx/>
                  <a:buSzTx/>
                  <a:buFontTx/>
                  <a:buNone/>
                  <a:tabLst/>
                  <a:defRPr/>
                </a:pPr>
                <a:endParaRPr kumimoji="0" lang="ko-KR" altLang="en-US" sz="11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msungOne-400" panose="020B0503030303020204" pitchFamily="34" charset="0"/>
                  <a:ea typeface="SamsungOne-400" panose="02020603020101020101" pitchFamily="18" charset="-127"/>
                  <a:cs typeface="+mn-cs"/>
                </a:endParaRPr>
              </a:p>
            </p:txBody>
          </p:sp>
          <p:sp>
            <p:nvSpPr>
              <p:cNvPr id="30" name="자유형: 도형 10">
                <a:extLst>
                  <a:ext uri="{FF2B5EF4-FFF2-40B4-BE49-F238E27FC236}">
                    <a16:creationId xmlns:a16="http://schemas.microsoft.com/office/drawing/2014/main" id="{344E7171-A48D-4B40-99A5-290D50F5A43C}"/>
                  </a:ext>
                </a:extLst>
              </p:cNvPr>
              <p:cNvSpPr/>
              <p:nvPr/>
            </p:nvSpPr>
            <p:spPr>
              <a:xfrm rot="16200000" flipH="1">
                <a:off x="4852156" y="4185722"/>
                <a:ext cx="232719" cy="259652"/>
              </a:xfrm>
              <a:custGeom>
                <a:avLst/>
                <a:gdLst>
                  <a:gd name="connsiteX0" fmla="*/ 0 w 342055"/>
                  <a:gd name="connsiteY0" fmla="*/ 80028 h 400140"/>
                  <a:gd name="connsiteX1" fmla="*/ 171028 w 342055"/>
                  <a:gd name="connsiteY1" fmla="*/ 80028 h 400140"/>
                  <a:gd name="connsiteX2" fmla="*/ 171028 w 342055"/>
                  <a:gd name="connsiteY2" fmla="*/ 0 h 400140"/>
                  <a:gd name="connsiteX3" fmla="*/ 342055 w 342055"/>
                  <a:gd name="connsiteY3" fmla="*/ 200070 h 400140"/>
                  <a:gd name="connsiteX4" fmla="*/ 171028 w 342055"/>
                  <a:gd name="connsiteY4" fmla="*/ 400140 h 400140"/>
                  <a:gd name="connsiteX5" fmla="*/ 171028 w 342055"/>
                  <a:gd name="connsiteY5" fmla="*/ 320112 h 400140"/>
                  <a:gd name="connsiteX6" fmla="*/ 0 w 342055"/>
                  <a:gd name="connsiteY6" fmla="*/ 320112 h 400140"/>
                  <a:gd name="connsiteX7" fmla="*/ 0 w 342055"/>
                  <a:gd name="connsiteY7" fmla="*/ 80028 h 40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55" h="400140">
                    <a:moveTo>
                      <a:pt x="0" y="80028"/>
                    </a:moveTo>
                    <a:lnTo>
                      <a:pt x="171028" y="80028"/>
                    </a:lnTo>
                    <a:lnTo>
                      <a:pt x="171028" y="0"/>
                    </a:lnTo>
                    <a:lnTo>
                      <a:pt x="342055" y="200070"/>
                    </a:lnTo>
                    <a:lnTo>
                      <a:pt x="171028" y="400140"/>
                    </a:lnTo>
                    <a:lnTo>
                      <a:pt x="171028" y="320112"/>
                    </a:lnTo>
                    <a:lnTo>
                      <a:pt x="0" y="320112"/>
                    </a:lnTo>
                    <a:lnTo>
                      <a:pt x="0" y="80028"/>
                    </a:lnTo>
                    <a:close/>
                  </a:path>
                </a:pathLst>
              </a:custGeom>
              <a:solidFill>
                <a:schemeClr val="bg1">
                  <a:lumMod val="85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80028" rIns="102616" bIns="80028" numCol="1" spcCol="1270" anchor="ctr" anchorCtr="0">
                <a:noAutofit/>
              </a:bodyPr>
              <a:lstStyle/>
              <a:p>
                <a:pPr marL="0" marR="0" lvl="0" indent="0" algn="ctr" defTabSz="488950" rtl="0" eaLnBrk="1" fontAlgn="auto" latinLnBrk="1" hangingPunct="1">
                  <a:lnSpc>
                    <a:spcPct val="90000"/>
                  </a:lnSpc>
                  <a:spcBef>
                    <a:spcPct val="0"/>
                  </a:spcBef>
                  <a:spcAft>
                    <a:spcPct val="35000"/>
                  </a:spcAft>
                  <a:buClrTx/>
                  <a:buSzTx/>
                  <a:buFontTx/>
                  <a:buNone/>
                  <a:tabLst/>
                  <a:defRPr/>
                </a:pPr>
                <a:endParaRPr kumimoji="0" lang="ko-KR" altLang="en-US" sz="11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msungOne-400" panose="020B0503030303020204" pitchFamily="34" charset="0"/>
                  <a:ea typeface="SamsungOne-400" panose="02020603020101020101" pitchFamily="18" charset="-127"/>
                  <a:cs typeface="+mn-cs"/>
                </a:endParaRPr>
              </a:p>
            </p:txBody>
          </p:sp>
          <p:grpSp>
            <p:nvGrpSpPr>
              <p:cNvPr id="31" name="그룹 30">
                <a:extLst>
                  <a:ext uri="{FF2B5EF4-FFF2-40B4-BE49-F238E27FC236}">
                    <a16:creationId xmlns:a16="http://schemas.microsoft.com/office/drawing/2014/main" id="{59A8DBBA-2F28-4E36-B9AB-7DC58DA730D4}"/>
                  </a:ext>
                </a:extLst>
              </p:cNvPr>
              <p:cNvGrpSpPr/>
              <p:nvPr/>
            </p:nvGrpSpPr>
            <p:grpSpPr>
              <a:xfrm>
                <a:off x="4356340" y="3860402"/>
                <a:ext cx="1263480" cy="357915"/>
                <a:chOff x="4356340" y="4239964"/>
                <a:chExt cx="1263480" cy="326935"/>
              </a:xfrm>
            </p:grpSpPr>
            <p:sp>
              <p:nvSpPr>
                <p:cNvPr id="32" name="직사각형 31">
                  <a:extLst>
                    <a:ext uri="{FF2B5EF4-FFF2-40B4-BE49-F238E27FC236}">
                      <a16:creationId xmlns:a16="http://schemas.microsoft.com/office/drawing/2014/main" id="{9E36DD0F-D1E6-4B2B-909F-4613CB08F7B7}"/>
                    </a:ext>
                  </a:extLst>
                </p:cNvPr>
                <p:cNvSpPr/>
                <p:nvPr/>
              </p:nvSpPr>
              <p:spPr>
                <a:xfrm>
                  <a:off x="4356340" y="4239965"/>
                  <a:ext cx="1263480" cy="32693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235E23FF-3748-4D49-9D3C-7CC6B5E93A0B}"/>
                    </a:ext>
                  </a:extLst>
                </p:cNvPr>
                <p:cNvSpPr/>
                <p:nvPr/>
              </p:nvSpPr>
              <p:spPr>
                <a:xfrm>
                  <a:off x="4360362" y="4239964"/>
                  <a:ext cx="1255434" cy="326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lvl="0" algn="ctr">
                    <a:defRPr/>
                  </a:pPr>
                  <a:r>
                    <a:rPr lang="en-US" altLang="ko-KR" sz="1400" dirty="0" err="1">
                      <a:solidFill>
                        <a:prstClr val="white"/>
                      </a:solidFill>
                      <a:latin typeface="SamsungOne-700" pitchFamily="34" charset="0"/>
                    </a:rPr>
                    <a:t>Mô-đun</a:t>
                  </a:r>
                  <a:r>
                    <a:rPr lang="en-US" altLang="ko-KR" sz="1400" dirty="0">
                      <a:solidFill>
                        <a:prstClr val="white"/>
                      </a:solidFill>
                      <a:latin typeface="SamsungOne-700" pitchFamily="34" charset="0"/>
                    </a:rPr>
                    <a:t> URL</a:t>
                  </a:r>
                </a:p>
              </p:txBody>
            </p:sp>
          </p:grpSp>
        </p:grpSp>
        <p:sp>
          <p:nvSpPr>
            <p:cNvPr id="36" name="직사각형 35">
              <a:extLst>
                <a:ext uri="{FF2B5EF4-FFF2-40B4-BE49-F238E27FC236}">
                  <a16:creationId xmlns:a16="http://schemas.microsoft.com/office/drawing/2014/main" id="{E1957255-99BA-4943-9141-C14465ADD5B5}"/>
                </a:ext>
              </a:extLst>
            </p:cNvPr>
            <p:cNvSpPr/>
            <p:nvPr/>
          </p:nvSpPr>
          <p:spPr>
            <a:xfrm>
              <a:off x="2831457" y="2709248"/>
              <a:ext cx="4258069" cy="357206"/>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https://www.google.com/?gws_rd=ssl#newwindow=1&amp;q=actor</a:t>
              </a:r>
            </a:p>
          </p:txBody>
        </p:sp>
        <p:grpSp>
          <p:nvGrpSpPr>
            <p:cNvPr id="4" name="그룹 3">
              <a:extLst>
                <a:ext uri="{FF2B5EF4-FFF2-40B4-BE49-F238E27FC236}">
                  <a16:creationId xmlns:a16="http://schemas.microsoft.com/office/drawing/2014/main" id="{45685B20-6763-4115-ABEF-DAA9354A9B3F}"/>
                </a:ext>
              </a:extLst>
            </p:cNvPr>
            <p:cNvGrpSpPr/>
            <p:nvPr/>
          </p:nvGrpSpPr>
          <p:grpSpPr>
            <a:xfrm>
              <a:off x="2887024" y="4167154"/>
              <a:ext cx="3353421" cy="1619636"/>
              <a:chOff x="6464300" y="4167154"/>
              <a:chExt cx="3353421" cy="1619636"/>
            </a:xfrm>
          </p:grpSpPr>
          <p:grpSp>
            <p:nvGrpSpPr>
              <p:cNvPr id="3" name="그룹 2">
                <a:extLst>
                  <a:ext uri="{FF2B5EF4-FFF2-40B4-BE49-F238E27FC236}">
                    <a16:creationId xmlns:a16="http://schemas.microsoft.com/office/drawing/2014/main" id="{FA045DFD-A98D-433B-BAE7-59B546418B0C}"/>
                  </a:ext>
                </a:extLst>
              </p:cNvPr>
              <p:cNvGrpSpPr/>
              <p:nvPr/>
            </p:nvGrpSpPr>
            <p:grpSpPr>
              <a:xfrm>
                <a:off x="6464300" y="4167154"/>
                <a:ext cx="3353421" cy="357206"/>
                <a:chOff x="6545426" y="4167154"/>
                <a:chExt cx="3353421" cy="357206"/>
              </a:xfrm>
            </p:grpSpPr>
            <p:sp>
              <p:nvSpPr>
                <p:cNvPr id="37" name="직사각형 36">
                  <a:extLst>
                    <a:ext uri="{FF2B5EF4-FFF2-40B4-BE49-F238E27FC236}">
                      <a16:creationId xmlns:a16="http://schemas.microsoft.com/office/drawing/2014/main" id="{C9B1E725-4ED7-4DE1-B8AD-56C5B3B745FA}"/>
                    </a:ext>
                  </a:extLst>
                </p:cNvPr>
                <p:cNvSpPr/>
                <p:nvPr/>
              </p:nvSpPr>
              <p:spPr>
                <a:xfrm>
                  <a:off x="6545426" y="4167154"/>
                  <a:ext cx="3353421" cy="357206"/>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marR="0" lvl="0"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protocol : </a:t>
                  </a:r>
                  <a:r>
                    <a:rPr kumimoji="0" lang="en-US" altLang="ko-KR" sz="1100" b="0" i="0" u="none" strike="noStrike" kern="1200" cap="none" spc="0" normalizeH="0" baseline="0" noProof="0" dirty="0">
                      <a:ln>
                        <a:noFill/>
                      </a:ln>
                      <a:solidFill>
                        <a:srgbClr val="7B4900"/>
                      </a:solidFill>
                      <a:effectLst/>
                      <a:uLnTx/>
                      <a:uFillTx/>
                      <a:latin typeface="SamsungOne-400" panose="020B0503030303020204" pitchFamily="34" charset="0"/>
                      <a:ea typeface="SamsungOne-400" panose="020B0503030303020204" pitchFamily="34" charset="0"/>
                    </a:rPr>
                    <a:t>‘https’</a:t>
                  </a:r>
                </a:p>
              </p:txBody>
            </p:sp>
            <p:pic>
              <p:nvPicPr>
                <p:cNvPr id="38" name="Picture 2" descr="C:\Users\USER\Downloads\document.png">
                  <a:extLst>
                    <a:ext uri="{FF2B5EF4-FFF2-40B4-BE49-F238E27FC236}">
                      <a16:creationId xmlns:a16="http://schemas.microsoft.com/office/drawing/2014/main" id="{BE22B185-4038-4730-A56A-2ABC90A96E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7202" y="4194544"/>
                  <a:ext cx="302426" cy="3024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그룹 38">
                <a:extLst>
                  <a:ext uri="{FF2B5EF4-FFF2-40B4-BE49-F238E27FC236}">
                    <a16:creationId xmlns:a16="http://schemas.microsoft.com/office/drawing/2014/main" id="{442CCA65-644D-4FF3-B94A-A5BC05C3B657}"/>
                  </a:ext>
                </a:extLst>
              </p:cNvPr>
              <p:cNvGrpSpPr/>
              <p:nvPr/>
            </p:nvGrpSpPr>
            <p:grpSpPr>
              <a:xfrm>
                <a:off x="6464300" y="4593054"/>
                <a:ext cx="3353421" cy="357206"/>
                <a:chOff x="6545426" y="4167154"/>
                <a:chExt cx="3353421" cy="357206"/>
              </a:xfrm>
            </p:grpSpPr>
            <p:sp>
              <p:nvSpPr>
                <p:cNvPr id="41" name="직사각형 40">
                  <a:extLst>
                    <a:ext uri="{FF2B5EF4-FFF2-40B4-BE49-F238E27FC236}">
                      <a16:creationId xmlns:a16="http://schemas.microsoft.com/office/drawing/2014/main" id="{CC693D8E-4250-4A10-9E82-DE7833966DB5}"/>
                    </a:ext>
                  </a:extLst>
                </p:cNvPr>
                <p:cNvSpPr/>
                <p:nvPr/>
              </p:nvSpPr>
              <p:spPr>
                <a:xfrm>
                  <a:off x="6545426" y="4167154"/>
                  <a:ext cx="3353421" cy="357206"/>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marR="0" lvl="0"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host : </a:t>
                  </a:r>
                  <a:r>
                    <a:rPr lang="en-US" altLang="ko-KR" sz="1100" dirty="0">
                      <a:solidFill>
                        <a:srgbClr val="7B4900"/>
                      </a:solidFill>
                      <a:latin typeface="SamsungOne-400" panose="020B0503030303020204" pitchFamily="34" charset="0"/>
                      <a:ea typeface="SamsungOne-400" panose="020B0503030303020204" pitchFamily="34" charset="0"/>
                    </a:rPr>
                    <a:t>‘www.google.com’</a:t>
                  </a:r>
                </a:p>
              </p:txBody>
            </p:sp>
            <p:pic>
              <p:nvPicPr>
                <p:cNvPr id="42" name="Picture 2" descr="C:\Users\USER\Downloads\document.png">
                  <a:extLst>
                    <a:ext uri="{FF2B5EF4-FFF2-40B4-BE49-F238E27FC236}">
                      <a16:creationId xmlns:a16="http://schemas.microsoft.com/office/drawing/2014/main" id="{FB0B6FD3-4ED3-4339-86B8-1C4F7090B5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7202" y="4194544"/>
                  <a:ext cx="302426" cy="3024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그룹 42">
                <a:extLst>
                  <a:ext uri="{FF2B5EF4-FFF2-40B4-BE49-F238E27FC236}">
                    <a16:creationId xmlns:a16="http://schemas.microsoft.com/office/drawing/2014/main" id="{2F0BB9CD-954F-4F0F-BBD3-725D00B6948A}"/>
                  </a:ext>
                </a:extLst>
              </p:cNvPr>
              <p:cNvGrpSpPr/>
              <p:nvPr/>
            </p:nvGrpSpPr>
            <p:grpSpPr>
              <a:xfrm>
                <a:off x="6464300" y="5005985"/>
                <a:ext cx="3353421" cy="357206"/>
                <a:chOff x="6545426" y="4167154"/>
                <a:chExt cx="3353421" cy="357206"/>
              </a:xfrm>
            </p:grpSpPr>
            <p:sp>
              <p:nvSpPr>
                <p:cNvPr id="44" name="직사각형 43">
                  <a:extLst>
                    <a:ext uri="{FF2B5EF4-FFF2-40B4-BE49-F238E27FC236}">
                      <a16:creationId xmlns:a16="http://schemas.microsoft.com/office/drawing/2014/main" id="{B73F6480-CC0B-4731-91EF-C6A03C67067B}"/>
                    </a:ext>
                  </a:extLst>
                </p:cNvPr>
                <p:cNvSpPr/>
                <p:nvPr/>
              </p:nvSpPr>
              <p:spPr>
                <a:xfrm>
                  <a:off x="6545426" y="4167154"/>
                  <a:ext cx="3353421" cy="357206"/>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marR="0" lvl="0"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query : </a:t>
                  </a:r>
                  <a:r>
                    <a:rPr lang="en-US" altLang="ko-KR" sz="1100" noProof="0" dirty="0">
                      <a:solidFill>
                        <a:srgbClr val="7B4900"/>
                      </a:solidFill>
                      <a:latin typeface="SamsungOne-400" panose="020B0503030303020204" pitchFamily="34" charset="0"/>
                      <a:ea typeface="SamsungOne-400" panose="020B0503030303020204" pitchFamily="34" charset="0"/>
                    </a:rPr>
                    <a:t>‘</a:t>
                  </a:r>
                  <a:r>
                    <a:rPr lang="en-US" altLang="ko-KR" sz="1100" noProof="0" dirty="0" err="1">
                      <a:solidFill>
                        <a:srgbClr val="7B4900"/>
                      </a:solidFill>
                      <a:latin typeface="SamsungOne-400" panose="020B0503030303020204" pitchFamily="34" charset="0"/>
                      <a:ea typeface="SamsungOne-400" panose="020B0503030303020204" pitchFamily="34" charset="0"/>
                    </a:rPr>
                    <a:t>hws+rd</a:t>
                  </a:r>
                  <a:r>
                    <a:rPr lang="en-US" altLang="ko-KR" sz="1100" noProof="0" dirty="0">
                      <a:solidFill>
                        <a:srgbClr val="7B4900"/>
                      </a:solidFill>
                      <a:latin typeface="SamsungOne-400" panose="020B0503030303020204" pitchFamily="34" charset="0"/>
                      <a:ea typeface="SamsungOne-400" panose="020B0503030303020204" pitchFamily="34" charset="0"/>
                    </a:rPr>
                    <a:t>=</a:t>
                  </a:r>
                  <a:r>
                    <a:rPr lang="en-US" altLang="ko-KR" sz="1100" noProof="0" dirty="0" err="1">
                      <a:solidFill>
                        <a:srgbClr val="7B4900"/>
                      </a:solidFill>
                      <a:latin typeface="SamsungOne-400" panose="020B0503030303020204" pitchFamily="34" charset="0"/>
                      <a:ea typeface="SamsungOne-400" panose="020B0503030303020204" pitchFamily="34" charset="0"/>
                    </a:rPr>
                    <a:t>ssl#newwindow</a:t>
                  </a:r>
                  <a:r>
                    <a:rPr lang="en-US" altLang="ko-KR" sz="1100" noProof="0" dirty="0">
                      <a:solidFill>
                        <a:srgbClr val="7B4900"/>
                      </a:solidFill>
                      <a:latin typeface="SamsungOne-400" panose="020B0503030303020204" pitchFamily="34" charset="0"/>
                      <a:ea typeface="SamsungOne-400" panose="020B0503030303020204" pitchFamily="34" charset="0"/>
                    </a:rPr>
                    <a:t>=1&amp;q=actor’</a:t>
                  </a:r>
                  <a:endParaRPr lang="en-US" altLang="ko-KR" sz="1100" dirty="0">
                    <a:solidFill>
                      <a:srgbClr val="7B4900"/>
                    </a:solidFill>
                    <a:latin typeface="SamsungOne-400" panose="020B0503030303020204" pitchFamily="34" charset="0"/>
                    <a:ea typeface="SamsungOne-400" panose="020B0503030303020204" pitchFamily="34" charset="0"/>
                  </a:endParaRPr>
                </a:p>
              </p:txBody>
            </p:sp>
            <p:pic>
              <p:nvPicPr>
                <p:cNvPr id="45" name="Picture 2" descr="C:\Users\USER\Downloads\document.png">
                  <a:extLst>
                    <a:ext uri="{FF2B5EF4-FFF2-40B4-BE49-F238E27FC236}">
                      <a16:creationId xmlns:a16="http://schemas.microsoft.com/office/drawing/2014/main" id="{CCD696E4-E4CE-4925-B0B1-2BB898D658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7202" y="4194544"/>
                  <a:ext cx="302426" cy="3024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그룹 45">
                <a:extLst>
                  <a:ext uri="{FF2B5EF4-FFF2-40B4-BE49-F238E27FC236}">
                    <a16:creationId xmlns:a16="http://schemas.microsoft.com/office/drawing/2014/main" id="{76A7B4A5-5008-4A54-916A-98BC2698E3C0}"/>
                  </a:ext>
                </a:extLst>
              </p:cNvPr>
              <p:cNvGrpSpPr/>
              <p:nvPr/>
            </p:nvGrpSpPr>
            <p:grpSpPr>
              <a:xfrm>
                <a:off x="6464300" y="5429584"/>
                <a:ext cx="3353421" cy="357206"/>
                <a:chOff x="6545426" y="4167154"/>
                <a:chExt cx="3353421" cy="357206"/>
              </a:xfrm>
            </p:grpSpPr>
            <p:sp>
              <p:nvSpPr>
                <p:cNvPr id="47" name="직사각형 46">
                  <a:extLst>
                    <a:ext uri="{FF2B5EF4-FFF2-40B4-BE49-F238E27FC236}">
                      <a16:creationId xmlns:a16="http://schemas.microsoft.com/office/drawing/2014/main" id="{74449244-5568-46A6-BFB8-80215C420441}"/>
                    </a:ext>
                  </a:extLst>
                </p:cNvPr>
                <p:cNvSpPr/>
                <p:nvPr/>
              </p:nvSpPr>
              <p:spPr>
                <a:xfrm>
                  <a:off x="6545426" y="4167154"/>
                  <a:ext cx="3353421" cy="357206"/>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marR="0" lvl="0"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rPr>
                    <a:t>…</a:t>
                  </a:r>
                  <a:endParaRPr lang="en-US" altLang="ko-KR" sz="1100" dirty="0">
                    <a:solidFill>
                      <a:srgbClr val="7B4900"/>
                    </a:solidFill>
                    <a:latin typeface="SamsungOne-400" panose="020B0503030303020204" pitchFamily="34" charset="0"/>
                    <a:ea typeface="SamsungOne-400" panose="020B0503030303020204" pitchFamily="34" charset="0"/>
                  </a:endParaRPr>
                </a:p>
              </p:txBody>
            </p:sp>
            <p:pic>
              <p:nvPicPr>
                <p:cNvPr id="48" name="Picture 2" descr="C:\Users\USER\Downloads\document.png">
                  <a:extLst>
                    <a:ext uri="{FF2B5EF4-FFF2-40B4-BE49-F238E27FC236}">
                      <a16:creationId xmlns:a16="http://schemas.microsoft.com/office/drawing/2014/main" id="{CDC93365-A684-4F17-8CCD-66A92907B9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7202" y="4194544"/>
                  <a:ext cx="302426" cy="30242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9" name="직사각형 48">
              <a:extLst>
                <a:ext uri="{FF2B5EF4-FFF2-40B4-BE49-F238E27FC236}">
                  <a16:creationId xmlns:a16="http://schemas.microsoft.com/office/drawing/2014/main" id="{11C088B7-1C8A-4E3D-A0BB-355DE27F47E1}"/>
                </a:ext>
              </a:extLst>
            </p:cNvPr>
            <p:cNvSpPr/>
            <p:nvPr/>
          </p:nvSpPr>
          <p:spPr>
            <a:xfrm>
              <a:off x="2822561" y="4085757"/>
              <a:ext cx="3524899" cy="1804504"/>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화살표: 아래쪽 4">
              <a:extLst>
                <a:ext uri="{FF2B5EF4-FFF2-40B4-BE49-F238E27FC236}">
                  <a16:creationId xmlns:a16="http://schemas.microsoft.com/office/drawing/2014/main" id="{54A3D920-12FC-4390-93D0-DB2098AE1F20}"/>
                </a:ext>
              </a:extLst>
            </p:cNvPr>
            <p:cNvSpPr/>
            <p:nvPr/>
          </p:nvSpPr>
          <p:spPr>
            <a:xfrm>
              <a:off x="4817131" y="3098445"/>
              <a:ext cx="303883" cy="2033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아래쪽 49">
              <a:extLst>
                <a:ext uri="{FF2B5EF4-FFF2-40B4-BE49-F238E27FC236}">
                  <a16:creationId xmlns:a16="http://schemas.microsoft.com/office/drawing/2014/main" id="{2A77D942-FB39-4EDD-AD4A-E4E7F2D833D9}"/>
                </a:ext>
              </a:extLst>
            </p:cNvPr>
            <p:cNvSpPr/>
            <p:nvPr/>
          </p:nvSpPr>
          <p:spPr>
            <a:xfrm>
              <a:off x="4817131" y="3762083"/>
              <a:ext cx="303883" cy="20334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70142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Chuỗi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địa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vấn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Các phương thức chính của mô-đun URL</a:t>
            </a:r>
          </a:p>
        </p:txBody>
      </p:sp>
      <p:pic>
        <p:nvPicPr>
          <p:cNvPr id="36" name="그림 35">
            <a:extLst>
              <a:ext uri="{FF2B5EF4-FFF2-40B4-BE49-F238E27FC236}">
                <a16:creationId xmlns:a16="http://schemas.microsoft.com/office/drawing/2014/main" id="{E5A7E404-EB11-4830-BFE2-A70BA862058B}"/>
              </a:ext>
            </a:extLst>
          </p:cNvPr>
          <p:cNvPicPr>
            <a:picLocks noChangeAspect="1"/>
          </p:cNvPicPr>
          <p:nvPr/>
        </p:nvPicPr>
        <p:blipFill>
          <a:blip r:embed="rId3"/>
          <a:stretch>
            <a:fillRect/>
          </a:stretch>
        </p:blipFill>
        <p:spPr>
          <a:xfrm>
            <a:off x="558800" y="3588277"/>
            <a:ext cx="6837881" cy="1786255"/>
          </a:xfrm>
          <a:prstGeom prst="rect">
            <a:avLst/>
          </a:prstGeom>
        </p:spPr>
      </p:pic>
      <p:graphicFrame>
        <p:nvGraphicFramePr>
          <p:cNvPr id="8" name="표 14">
            <a:extLst>
              <a:ext uri="{FF2B5EF4-FFF2-40B4-BE49-F238E27FC236}">
                <a16:creationId xmlns:a16="http://schemas.microsoft.com/office/drawing/2014/main" id="{720D0EA7-C619-4131-9719-41BA726CFEAF}"/>
              </a:ext>
            </a:extLst>
          </p:cNvPr>
          <p:cNvGraphicFramePr>
            <a:graphicFrameLocks noGrp="1"/>
          </p:cNvGraphicFramePr>
          <p:nvPr>
            <p:extLst>
              <p:ext uri="{D42A27DB-BD31-4B8C-83A1-F6EECF244321}">
                <p14:modId xmlns:p14="http://schemas.microsoft.com/office/powerpoint/2010/main" val="1552731358"/>
              </p:ext>
            </p:extLst>
          </p:nvPr>
        </p:nvGraphicFramePr>
        <p:xfrm>
          <a:off x="438405" y="1848613"/>
          <a:ext cx="8632825" cy="1434192"/>
        </p:xfrm>
        <a:graphic>
          <a:graphicData uri="http://schemas.openxmlformats.org/drawingml/2006/table">
            <a:tbl>
              <a:tblPr firstRow="1" bandRow="1">
                <a:tableStyleId>{5C22544A-7EE6-4342-B048-85BDC9FD1C3A}</a:tableStyleId>
              </a:tblPr>
              <a:tblGrid>
                <a:gridCol w="2765637">
                  <a:extLst>
                    <a:ext uri="{9D8B030D-6E8A-4147-A177-3AD203B41FA5}">
                      <a16:colId xmlns:a16="http://schemas.microsoft.com/office/drawing/2014/main" val="20000"/>
                    </a:ext>
                  </a:extLst>
                </a:gridCol>
                <a:gridCol w="5867188">
                  <a:extLst>
                    <a:ext uri="{9D8B030D-6E8A-4147-A177-3AD203B41FA5}">
                      <a16:colId xmlns:a16="http://schemas.microsoft.com/office/drawing/2014/main" val="20001"/>
                    </a:ext>
                  </a:extLst>
                </a:gridCol>
              </a:tblGrid>
              <a:tr h="341474">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Phương thức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768317">
                <a:tc>
                  <a:txBody>
                    <a:bodyPr/>
                    <a:lstStyle/>
                    <a:p>
                      <a:pPr marL="0" lvl="0" algn="ctr" defTabSz="914400" rtl="0" eaLnBrk="1" latinLnBrk="1" hangingPunct="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parse(urlStr, [parseQueryString = </a:t>
                      </a:r>
                      <a:endParaRPr lang="en-US" sz="13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endParaRPr>
                    </a:p>
                    <a:p>
                      <a:pPr marL="0" lvl="0" algn="ctr" defTabSz="914400" rtl="0" eaLnBrk="1" latinLnBrk="1" hangingPunct="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false, slashesDenoteHost = false])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Phân tích cú pháp chuỗi địa chỉ để tạo đối tượng URL</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24401">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format(urlObj)</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Chuyển đổi đối tượng URL thành chuỗi địa chỉ</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61742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Chuỗi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địa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vấn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Phân tích URL bằng phương thức parse (phân tích cú pháp)</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Màn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quả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tích</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8" name="그림 10">
            <a:extLst>
              <a:ext uri="{FF2B5EF4-FFF2-40B4-BE49-F238E27FC236}">
                <a16:creationId xmlns:a16="http://schemas.microsoft.com/office/drawing/2014/main" id="{90C9D27D-8E64-4323-96D1-B5829ECB7650}"/>
              </a:ext>
            </a:extLst>
          </p:cNvPr>
          <p:cNvPicPr>
            <a:picLocks noChangeAspect="1"/>
          </p:cNvPicPr>
          <p:nvPr/>
        </p:nvPicPr>
        <p:blipFill>
          <a:blip r:embed="rId4"/>
          <a:stretch>
            <a:fillRect/>
          </a:stretch>
        </p:blipFill>
        <p:spPr>
          <a:xfrm>
            <a:off x="558800" y="2276475"/>
            <a:ext cx="6665865" cy="3342014"/>
          </a:xfrm>
          <a:prstGeom prst="rect">
            <a:avLst/>
          </a:prstGeom>
        </p:spPr>
      </p:pic>
    </p:spTree>
    <p:extLst>
      <p:ext uri="{BB962C8B-B14F-4D97-AF65-F5344CB8AC3E}">
        <p14:creationId xmlns:p14="http://schemas.microsoft.com/office/powerpoint/2010/main" val="3374679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Chuỗi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địa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vấn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 querystring dùng để Kiểm tra tham số truy vấn</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Được sử dụng để phân tách tham số truy vấn được phân đoạn bằng ký hiệu &amp;</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Sử dụng Phương thức parse và stringify sau khi nạp mô-đun với phương thức require</a:t>
            </a:r>
          </a:p>
        </p:txBody>
      </p:sp>
      <p:pic>
        <p:nvPicPr>
          <p:cNvPr id="9" name="그림 8">
            <a:extLst>
              <a:ext uri="{FF2B5EF4-FFF2-40B4-BE49-F238E27FC236}">
                <a16:creationId xmlns:a16="http://schemas.microsoft.com/office/drawing/2014/main" id="{7B963DF6-A6EB-4DF5-9214-8BCAFC684431}"/>
              </a:ext>
            </a:extLst>
          </p:cNvPr>
          <p:cNvPicPr>
            <a:picLocks noChangeAspect="1"/>
          </p:cNvPicPr>
          <p:nvPr/>
        </p:nvPicPr>
        <p:blipFill>
          <a:blip r:embed="rId4"/>
          <a:stretch>
            <a:fillRect/>
          </a:stretch>
        </p:blipFill>
        <p:spPr>
          <a:xfrm>
            <a:off x="558800" y="2676777"/>
            <a:ext cx="6276566" cy="3324642"/>
          </a:xfrm>
          <a:prstGeom prst="rect">
            <a:avLst/>
          </a:prstGeom>
        </p:spPr>
      </p:pic>
    </p:spTree>
    <p:extLst>
      <p:ext uri="{BB962C8B-B14F-4D97-AF65-F5344CB8AC3E}">
        <p14:creationId xmlns:p14="http://schemas.microsoft.com/office/powerpoint/2010/main" val="1029245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Node.js Overview</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Các phương thức xử lý I/O đồng bộ trong Node</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xử lý I/O đồng bộ trong Node</a:t>
            </a:r>
          </a:p>
        </p:txBody>
      </p:sp>
      <p:sp>
        <p:nvSpPr>
          <p:cNvPr id="32" name="직사각형 31">
            <a:extLst>
              <a:ext uri="{FF2B5EF4-FFF2-40B4-BE49-F238E27FC236}">
                <a16:creationId xmlns:a16="http://schemas.microsoft.com/office/drawing/2014/main" id="{D518EDF1-04BB-4149-B5BD-1F4639E0C0C1}"/>
              </a:ext>
            </a:extLst>
          </p:cNvPr>
          <p:cNvSpPr/>
          <p:nvPr/>
        </p:nvSpPr>
        <p:spPr>
          <a:xfrm>
            <a:off x="703263" y="2159981"/>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Xử lý các tác vụ khác sau khi đọc nội dung của tệp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Dưới đây là ví dụ về I/O đồng bộ:</a:t>
            </a:r>
          </a:p>
        </p:txBody>
      </p:sp>
      <p:grpSp>
        <p:nvGrpSpPr>
          <p:cNvPr id="3" name="그룹 2"/>
          <p:cNvGrpSpPr/>
          <p:nvPr/>
        </p:nvGrpSpPr>
        <p:grpSpPr>
          <a:xfrm>
            <a:off x="1774739" y="3033720"/>
            <a:ext cx="6355504" cy="2839154"/>
            <a:chOff x="1631496" y="3254142"/>
            <a:chExt cx="6355504" cy="2839154"/>
          </a:xfrm>
        </p:grpSpPr>
        <p:grpSp>
          <p:nvGrpSpPr>
            <p:cNvPr id="33" name="그룹 32"/>
            <p:cNvGrpSpPr/>
            <p:nvPr/>
          </p:nvGrpSpPr>
          <p:grpSpPr>
            <a:xfrm>
              <a:off x="1631496" y="3254142"/>
              <a:ext cx="5255541" cy="2740496"/>
              <a:chOff x="1631496" y="3254142"/>
              <a:chExt cx="5255541" cy="2740496"/>
            </a:xfrm>
          </p:grpSpPr>
          <p:grpSp>
            <p:nvGrpSpPr>
              <p:cNvPr id="34" name="그룹 33">
                <a:extLst>
                  <a:ext uri="{FF2B5EF4-FFF2-40B4-BE49-F238E27FC236}">
                    <a16:creationId xmlns:a16="http://schemas.microsoft.com/office/drawing/2014/main" id="{F0FA5D87-7E2F-4EB4-A99A-87E55FA7574A}"/>
                  </a:ext>
                </a:extLst>
              </p:cNvPr>
              <p:cNvGrpSpPr/>
              <p:nvPr/>
            </p:nvGrpSpPr>
            <p:grpSpPr>
              <a:xfrm>
                <a:off x="1631496" y="3254142"/>
                <a:ext cx="5138824" cy="2740258"/>
                <a:chOff x="1631496" y="3254142"/>
                <a:chExt cx="5138824" cy="2740258"/>
              </a:xfrm>
            </p:grpSpPr>
            <p:sp>
              <p:nvSpPr>
                <p:cNvPr id="52" name="직사각형 51">
                  <a:extLst>
                    <a:ext uri="{FF2B5EF4-FFF2-40B4-BE49-F238E27FC236}">
                      <a16:creationId xmlns:a16="http://schemas.microsoft.com/office/drawing/2014/main" id="{BB051B19-B0A4-44F3-8F69-1D1847FC3325}"/>
                    </a:ext>
                  </a:extLst>
                </p:cNvPr>
                <p:cNvSpPr/>
                <p:nvPr/>
              </p:nvSpPr>
              <p:spPr>
                <a:xfrm>
                  <a:off x="1631496" y="3254142"/>
                  <a:ext cx="1612388" cy="290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6600CC"/>
                      </a:solidFill>
                      <a:effectLst/>
                      <a:uLnTx/>
                      <a:uFillTx/>
                      <a:latin typeface="SamsungOne-700" pitchFamily="34" charset="0"/>
                      <a:ea typeface="맑은 고딕" panose="020B0503020000020004" pitchFamily="50" charset="-127"/>
                      <a:cs typeface="+mn-cs"/>
                    </a:rPr>
                    <a:t>Program</a:t>
                  </a:r>
                  <a:endParaRPr kumimoji="0" lang="ko-KR" altLang="en-US" sz="1400" i="0" u="none" strike="noStrike" kern="1200" cap="none" spc="0" normalizeH="0" baseline="0" noProof="0" dirty="0">
                    <a:ln>
                      <a:noFill/>
                    </a:ln>
                    <a:solidFill>
                      <a:srgbClr val="6600CC"/>
                    </a:solidFill>
                    <a:effectLst/>
                    <a:uLnTx/>
                    <a:uFillTx/>
                    <a:latin typeface="SamsungOne-700" pitchFamily="34" charset="0"/>
                    <a:ea typeface="맑은 고딕" panose="020B0503020000020004" pitchFamily="50" charset="-127"/>
                    <a:cs typeface="+mn-cs"/>
                  </a:endParaRPr>
                </a:p>
              </p:txBody>
            </p:sp>
            <p:sp>
              <p:nvSpPr>
                <p:cNvPr id="53" name="직사각형 52">
                  <a:extLst>
                    <a:ext uri="{FF2B5EF4-FFF2-40B4-BE49-F238E27FC236}">
                      <a16:creationId xmlns:a16="http://schemas.microsoft.com/office/drawing/2014/main" id="{A3883C86-BFD3-47C1-AF8D-404336418981}"/>
                    </a:ext>
                  </a:extLst>
                </p:cNvPr>
                <p:cNvSpPr/>
                <p:nvPr/>
              </p:nvSpPr>
              <p:spPr>
                <a:xfrm>
                  <a:off x="1964668" y="3254142"/>
                  <a:ext cx="1172232" cy="3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4448DB1-4A58-4432-84E5-2271F937D4EE}"/>
                    </a:ext>
                  </a:extLst>
                </p:cNvPr>
                <p:cNvSpPr/>
                <p:nvPr/>
              </p:nvSpPr>
              <p:spPr>
                <a:xfrm>
                  <a:off x="5228568" y="3254142"/>
                  <a:ext cx="1172232" cy="3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7D2235E8-B81B-4E3D-963C-6811BE560142}"/>
                    </a:ext>
                  </a:extLst>
                </p:cNvPr>
                <p:cNvSpPr/>
                <p:nvPr/>
              </p:nvSpPr>
              <p:spPr>
                <a:xfrm>
                  <a:off x="2714236" y="4113048"/>
                  <a:ext cx="1076032" cy="24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BB965A56-6088-4B9D-AEDC-A7F304ABEAA0}"/>
                    </a:ext>
                  </a:extLst>
                </p:cNvPr>
                <p:cNvSpPr/>
                <p:nvPr/>
              </p:nvSpPr>
              <p:spPr>
                <a:xfrm>
                  <a:off x="2714236" y="4595648"/>
                  <a:ext cx="1076032" cy="24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29FDC022-8A16-48A8-B5E7-EF8771621B3E}"/>
                    </a:ext>
                  </a:extLst>
                </p:cNvPr>
                <p:cNvSpPr/>
                <p:nvPr/>
              </p:nvSpPr>
              <p:spPr>
                <a:xfrm>
                  <a:off x="2714236" y="5116732"/>
                  <a:ext cx="1076032" cy="255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23F5430E-CFF1-4DB8-8CCE-C4C9DCFFECCC}"/>
                    </a:ext>
                  </a:extLst>
                </p:cNvPr>
                <p:cNvSpPr/>
                <p:nvPr/>
              </p:nvSpPr>
              <p:spPr>
                <a:xfrm>
                  <a:off x="2714236" y="5751348"/>
                  <a:ext cx="1076032" cy="24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8B56AE7D-1FB5-49D8-A24F-ED34B2164902}"/>
                    </a:ext>
                  </a:extLst>
                </p:cNvPr>
                <p:cNvSpPr/>
                <p:nvPr/>
              </p:nvSpPr>
              <p:spPr>
                <a:xfrm>
                  <a:off x="5694288" y="4113048"/>
                  <a:ext cx="1076032" cy="24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AEF464EE-62F8-4B46-B62B-EE86B4DE4A99}"/>
                    </a:ext>
                  </a:extLst>
                </p:cNvPr>
                <p:cNvSpPr/>
                <p:nvPr/>
              </p:nvSpPr>
              <p:spPr>
                <a:xfrm>
                  <a:off x="5694288" y="5061047"/>
                  <a:ext cx="1076032" cy="311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67662B9E-27D2-4DB2-A2DA-B3D68CEC9111}"/>
                    </a:ext>
                  </a:extLst>
                </p:cNvPr>
                <p:cNvSpPr/>
                <p:nvPr/>
              </p:nvSpPr>
              <p:spPr>
                <a:xfrm>
                  <a:off x="3872880" y="3918858"/>
                  <a:ext cx="742116" cy="273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8" name="직사각형 37">
                <a:extLst>
                  <a:ext uri="{FF2B5EF4-FFF2-40B4-BE49-F238E27FC236}">
                    <a16:creationId xmlns:a16="http://schemas.microsoft.com/office/drawing/2014/main" id="{281BD4AB-451A-4DD6-83D0-28CFADDAF499}"/>
                  </a:ext>
                </a:extLst>
              </p:cNvPr>
              <p:cNvSpPr/>
              <p:nvPr/>
            </p:nvSpPr>
            <p:spPr>
              <a:xfrm>
                <a:off x="2167409" y="5704050"/>
                <a:ext cx="2293924" cy="290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Xử</a:t>
                </a:r>
                <a:r>
                  <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lý</a:t>
                </a:r>
                <a:r>
                  <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các</a:t>
                </a:r>
                <a:r>
                  <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tác</a:t>
                </a:r>
                <a:r>
                  <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vụ</a:t>
                </a:r>
                <a:r>
                  <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 </a:t>
                </a:r>
                <a:r>
                  <a:rPr kumimoji="0" lang="en-US" altLang="ko-KR" sz="12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khác</a:t>
                </a:r>
                <a:endPar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39" name="직사각형 38">
                <a:extLst>
                  <a:ext uri="{FF2B5EF4-FFF2-40B4-BE49-F238E27FC236}">
                    <a16:creationId xmlns:a16="http://schemas.microsoft.com/office/drawing/2014/main" id="{51F7D486-9E1A-4EAD-BC5A-AA104A61B851}"/>
                  </a:ext>
                </a:extLst>
              </p:cNvPr>
              <p:cNvSpPr/>
              <p:nvPr/>
            </p:nvSpPr>
            <p:spPr>
              <a:xfrm>
                <a:off x="5274649" y="3307828"/>
                <a:ext cx="1612388" cy="290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en-US" altLang="ko-KR" sz="1400" dirty="0" err="1">
                    <a:solidFill>
                      <a:schemeClr val="tx1">
                        <a:lumMod val="85000"/>
                        <a:lumOff val="15000"/>
                      </a:schemeClr>
                    </a:solidFill>
                    <a:latin typeface="SamsungOne-700" pitchFamily="34" charset="0"/>
                    <a:ea typeface="맑은 고딕" panose="020B0503020000020004" pitchFamily="50" charset="-127"/>
                  </a:rPr>
                  <a:t>Hệ</a:t>
                </a:r>
                <a:r>
                  <a:rPr lang="en-US" altLang="ko-KR" sz="1400" dirty="0">
                    <a:solidFill>
                      <a:schemeClr val="tx1">
                        <a:lumMod val="85000"/>
                        <a:lumOff val="15000"/>
                      </a:schemeClr>
                    </a:solidFill>
                    <a:latin typeface="SamsungOne-700" pitchFamily="34" charset="0"/>
                    <a:ea typeface="맑은 고딕" panose="020B0503020000020004" pitchFamily="50" charset="-127"/>
                  </a:rPr>
                  <a:t> </a:t>
                </a:r>
                <a:r>
                  <a:rPr lang="en-US" altLang="ko-KR" sz="1400" dirty="0" err="1">
                    <a:solidFill>
                      <a:schemeClr val="tx1">
                        <a:lumMod val="85000"/>
                        <a:lumOff val="15000"/>
                      </a:schemeClr>
                    </a:solidFill>
                    <a:latin typeface="SamsungOne-700" pitchFamily="34" charset="0"/>
                    <a:ea typeface="맑은 고딕" panose="020B0503020000020004" pitchFamily="50" charset="-127"/>
                  </a:rPr>
                  <a:t>thống</a:t>
                </a:r>
                <a:r>
                  <a:rPr lang="en-US" altLang="ko-KR" sz="1400" dirty="0">
                    <a:solidFill>
                      <a:schemeClr val="tx1">
                        <a:lumMod val="85000"/>
                        <a:lumOff val="15000"/>
                      </a:schemeClr>
                    </a:solidFill>
                    <a:latin typeface="SamsungOne-700" pitchFamily="34" charset="0"/>
                    <a:ea typeface="맑은 고딕" panose="020B0503020000020004" pitchFamily="50" charset="-127"/>
                  </a:rPr>
                  <a:t> </a:t>
                </a:r>
                <a:r>
                  <a:rPr lang="en-US" altLang="ko-KR" sz="1400" dirty="0" err="1">
                    <a:solidFill>
                      <a:schemeClr val="tx1">
                        <a:lumMod val="85000"/>
                        <a:lumOff val="15000"/>
                      </a:schemeClr>
                    </a:solidFill>
                    <a:latin typeface="SamsungOne-700" pitchFamily="34" charset="0"/>
                    <a:ea typeface="맑은 고딕" panose="020B0503020000020004" pitchFamily="50" charset="-127"/>
                  </a:rPr>
                  <a:t>tệp</a:t>
                </a:r>
                <a:r>
                  <a:rPr lang="en-US" altLang="ko-KR" sz="1400" dirty="0">
                    <a:solidFill>
                      <a:schemeClr val="tx1">
                        <a:lumMod val="85000"/>
                        <a:lumOff val="15000"/>
                      </a:schemeClr>
                    </a:solidFill>
                    <a:latin typeface="SamsungOne-700" pitchFamily="34" charset="0"/>
                    <a:ea typeface="맑은 고딕" panose="020B0503020000020004" pitchFamily="50" charset="-127"/>
                  </a:rPr>
                  <a:t> tin</a:t>
                </a:r>
              </a:p>
            </p:txBody>
          </p:sp>
          <p:sp>
            <p:nvSpPr>
              <p:cNvPr id="41" name="직사각형 40">
                <a:extLst>
                  <a:ext uri="{FF2B5EF4-FFF2-40B4-BE49-F238E27FC236}">
                    <a16:creationId xmlns:a16="http://schemas.microsoft.com/office/drawing/2014/main" id="{BAF24A95-DE35-41D4-BCFE-EB04FAA72732}"/>
                  </a:ext>
                </a:extLst>
              </p:cNvPr>
              <p:cNvSpPr/>
              <p:nvPr/>
            </p:nvSpPr>
            <p:spPr>
              <a:xfrm>
                <a:off x="2926968" y="4556613"/>
                <a:ext cx="774806" cy="352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Chờ</a:t>
                </a:r>
                <a:endParaRPr kumimoji="0" lang="ko-KR" altLang="en-US"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47" name="직사각형 46">
                <a:extLst>
                  <a:ext uri="{FF2B5EF4-FFF2-40B4-BE49-F238E27FC236}">
                    <a16:creationId xmlns:a16="http://schemas.microsoft.com/office/drawing/2014/main" id="{AB219743-FEA4-442F-8EC6-838855540D2F}"/>
                  </a:ext>
                </a:extLst>
              </p:cNvPr>
              <p:cNvSpPr/>
              <p:nvPr/>
            </p:nvSpPr>
            <p:spPr>
              <a:xfrm>
                <a:off x="3837451" y="3744335"/>
                <a:ext cx="881198" cy="449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Đọc yêu </a:t>
                </a:r>
                <a:r>
                  <a:rPr kumimoji="0" lang="en-US" altLang="ko-KR" sz="12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cầu</a:t>
                </a:r>
                <a:endPar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48" name="직사각형 47">
                <a:extLst>
                  <a:ext uri="{FF2B5EF4-FFF2-40B4-BE49-F238E27FC236}">
                    <a16:creationId xmlns:a16="http://schemas.microsoft.com/office/drawing/2014/main" id="{8E8CB7AB-6A8C-4E4E-840E-BA992E3D4F81}"/>
                  </a:ext>
                </a:extLst>
              </p:cNvPr>
              <p:cNvSpPr/>
              <p:nvPr/>
            </p:nvSpPr>
            <p:spPr>
              <a:xfrm>
                <a:off x="1909149" y="3307828"/>
                <a:ext cx="1612388" cy="290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vi-VN" altLang="ko-KR" sz="1400" dirty="0">
                    <a:solidFill>
                      <a:schemeClr val="tx1">
                        <a:lumMod val="85000"/>
                        <a:lumOff val="15000"/>
                      </a:schemeClr>
                    </a:solidFill>
                    <a:latin typeface="SamsungOne-700" pitchFamily="34" charset="0"/>
                    <a:ea typeface="맑은 고딕" panose="020B0503020000020004" pitchFamily="50" charset="-127"/>
                  </a:rPr>
                  <a:t>Chương trình</a:t>
                </a:r>
              </a:p>
            </p:txBody>
          </p:sp>
        </p:grpSp>
        <p:sp>
          <p:nvSpPr>
            <p:cNvPr id="62" name="직사각형 61"/>
            <p:cNvSpPr/>
            <p:nvPr/>
          </p:nvSpPr>
          <p:spPr>
            <a:xfrm>
              <a:off x="1964668" y="3702350"/>
              <a:ext cx="2699407" cy="2390946"/>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p:cNvSpPr/>
            <p:nvPr/>
          </p:nvSpPr>
          <p:spPr>
            <a:xfrm>
              <a:off x="5287593" y="3702350"/>
              <a:ext cx="2699407" cy="200170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Picture 2" descr="C:\Users\USER\Downloads\docum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360" y="4125881"/>
              <a:ext cx="962722" cy="962722"/>
            </a:xfrm>
            <a:prstGeom prst="rect">
              <a:avLst/>
            </a:prstGeom>
            <a:noFill/>
            <a:extLst>
              <a:ext uri="{909E8E84-426E-40DD-AFC4-6F175D3DCCD1}">
                <a14:hiddenFill xmlns:a14="http://schemas.microsoft.com/office/drawing/2010/main">
                  <a:solidFill>
                    <a:srgbClr val="FFFFFF"/>
                  </a:solidFill>
                </a14:hiddenFill>
              </a:ext>
            </a:extLst>
          </p:spPr>
        </p:pic>
        <p:sp>
          <p:nvSpPr>
            <p:cNvPr id="65" name="직사각형 64"/>
            <p:cNvSpPr/>
            <p:nvPr/>
          </p:nvSpPr>
          <p:spPr>
            <a:xfrm>
              <a:off x="2706468" y="3997059"/>
              <a:ext cx="1215806"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ko-KR" sz="1400" dirty="0" err="1">
                  <a:solidFill>
                    <a:srgbClr val="FF0000"/>
                  </a:solidFill>
                  <a:latin typeface="SamsungOne-700" pitchFamily="34" charset="0"/>
                  <a:ea typeface="맑은 고딕" panose="020B0503020000020004" pitchFamily="50" charset="-127"/>
                </a:rPr>
                <a:t>Hàm</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của</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tệp</a:t>
              </a:r>
              <a:endParaRPr lang="en-US" altLang="ko-KR" sz="1400" dirty="0">
                <a:solidFill>
                  <a:srgbClr val="FF0000"/>
                </a:solidFill>
                <a:latin typeface="SamsungOne-700" pitchFamily="34" charset="0"/>
                <a:ea typeface="맑은 고딕" panose="020B0503020000020004" pitchFamily="50" charset="-127"/>
              </a:endParaRPr>
            </a:p>
          </p:txBody>
        </p:sp>
        <p:sp>
          <p:nvSpPr>
            <p:cNvPr id="66" name="직사각형 65"/>
            <p:cNvSpPr/>
            <p:nvPr/>
          </p:nvSpPr>
          <p:spPr>
            <a:xfrm>
              <a:off x="2706468" y="4970527"/>
              <a:ext cx="1215806"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ko-KR" sz="1400" dirty="0">
                  <a:solidFill>
                    <a:srgbClr val="FF0000"/>
                  </a:solidFill>
                  <a:latin typeface="SamsungOne-700" pitchFamily="34" charset="0"/>
                  <a:ea typeface="맑은 고딕" panose="020B0503020000020004" pitchFamily="50" charset="-127"/>
                </a:rPr>
                <a:t>Đang </a:t>
              </a:r>
              <a:r>
                <a:rPr lang="en-US" altLang="ko-KR" sz="1400" dirty="0" err="1">
                  <a:solidFill>
                    <a:srgbClr val="FF0000"/>
                  </a:solidFill>
                  <a:latin typeface="SamsungOne-700" pitchFamily="34" charset="0"/>
                  <a:ea typeface="맑은 고딕" panose="020B0503020000020004" pitchFamily="50" charset="-127"/>
                </a:rPr>
                <a:t>xử</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lí</a:t>
              </a:r>
              <a:r>
                <a:rPr lang="en-US" altLang="ko-KR" sz="1400" dirty="0">
                  <a:solidFill>
                    <a:srgbClr val="FF0000"/>
                  </a:solidFill>
                  <a:latin typeface="SamsungOne-700" pitchFamily="34" charset="0"/>
                  <a:ea typeface="맑은 고딕" panose="020B0503020000020004" pitchFamily="50" charset="-127"/>
                </a:rPr>
                <a:t> </a:t>
              </a:r>
            </a:p>
            <a:p>
              <a:pPr lvl="0" algn="ctr" defTabSz="914400">
                <a:defRPr/>
              </a:pPr>
              <a:r>
                <a:rPr lang="en-US" altLang="ko-KR" sz="1400" dirty="0" err="1">
                  <a:solidFill>
                    <a:srgbClr val="FF0000"/>
                  </a:solidFill>
                  <a:latin typeface="SamsungOne-700" pitchFamily="34" charset="0"/>
                  <a:ea typeface="맑은 고딕" panose="020B0503020000020004" pitchFamily="50" charset="-127"/>
                </a:rPr>
                <a:t>dữ</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liệu</a:t>
              </a:r>
              <a:endParaRPr lang="en-US" altLang="ko-KR" sz="1400" dirty="0">
                <a:solidFill>
                  <a:srgbClr val="FF0000"/>
                </a:solidFill>
                <a:latin typeface="SamsungOne-700" pitchFamily="34" charset="0"/>
                <a:ea typeface="맑은 고딕" panose="020B0503020000020004" pitchFamily="50" charset="-127"/>
              </a:endParaRPr>
            </a:p>
          </p:txBody>
        </p:sp>
        <p:sp>
          <p:nvSpPr>
            <p:cNvPr id="67" name="직사각형 66"/>
            <p:cNvSpPr/>
            <p:nvPr/>
          </p:nvSpPr>
          <p:spPr>
            <a:xfrm>
              <a:off x="5632542" y="3997059"/>
              <a:ext cx="1215806"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ko-KR" sz="1400" dirty="0" err="1">
                  <a:solidFill>
                    <a:srgbClr val="FF0000"/>
                  </a:solidFill>
                  <a:latin typeface="SamsungOne-700" pitchFamily="34" charset="0"/>
                  <a:ea typeface="맑은 고딕" panose="020B0503020000020004" pitchFamily="50" charset="-127"/>
                </a:rPr>
                <a:t>Chuẩn</a:t>
              </a:r>
              <a:r>
                <a:rPr lang="en-US" altLang="ko-KR" sz="1400" dirty="0">
                  <a:solidFill>
                    <a:srgbClr val="FF0000"/>
                  </a:solidFill>
                  <a:latin typeface="SamsungOne-700" pitchFamily="34" charset="0"/>
                  <a:ea typeface="맑은 고딕" panose="020B0503020000020004" pitchFamily="50" charset="-127"/>
                </a:rPr>
                <a:t> bị </a:t>
              </a:r>
              <a:r>
                <a:rPr lang="en-US" altLang="ko-KR" sz="1400" dirty="0" err="1">
                  <a:solidFill>
                    <a:srgbClr val="FF0000"/>
                  </a:solidFill>
                  <a:latin typeface="SamsungOne-700" pitchFamily="34" charset="0"/>
                  <a:ea typeface="맑은 고딕" panose="020B0503020000020004" pitchFamily="50" charset="-127"/>
                </a:rPr>
                <a:t>tệp</a:t>
              </a:r>
              <a:endParaRPr lang="en-US" altLang="ko-KR" sz="1400" dirty="0">
                <a:solidFill>
                  <a:srgbClr val="FF0000"/>
                </a:solidFill>
                <a:latin typeface="SamsungOne-700" pitchFamily="34" charset="0"/>
                <a:ea typeface="맑은 고딕" panose="020B0503020000020004" pitchFamily="50" charset="-127"/>
              </a:endParaRPr>
            </a:p>
          </p:txBody>
        </p:sp>
        <p:sp>
          <p:nvSpPr>
            <p:cNvPr id="68" name="직사각형 67"/>
            <p:cNvSpPr/>
            <p:nvPr/>
          </p:nvSpPr>
          <p:spPr>
            <a:xfrm>
              <a:off x="5632542" y="4970527"/>
              <a:ext cx="1215806"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ko-KR" sz="1400" dirty="0">
                  <a:solidFill>
                    <a:srgbClr val="FF0000"/>
                  </a:solidFill>
                  <a:latin typeface="SamsungOne-700" pitchFamily="34" charset="0"/>
                  <a:ea typeface="맑은 고딕" panose="020B0503020000020004" pitchFamily="50" charset="-127"/>
                </a:rPr>
                <a:t>Đang </a:t>
              </a:r>
              <a:r>
                <a:rPr lang="en-US" altLang="ko-KR" sz="1400" dirty="0" err="1">
                  <a:solidFill>
                    <a:srgbClr val="FF0000"/>
                  </a:solidFill>
                  <a:latin typeface="SamsungOne-700" pitchFamily="34" charset="0"/>
                  <a:ea typeface="맑은 고딕" panose="020B0503020000020004" pitchFamily="50" charset="-127"/>
                </a:rPr>
                <a:t>xử</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lý</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tệp</a:t>
              </a:r>
              <a:endParaRPr lang="en-US" altLang="ko-KR" sz="1400" dirty="0">
                <a:solidFill>
                  <a:srgbClr val="FF0000"/>
                </a:solidFill>
                <a:latin typeface="SamsungOne-700" pitchFamily="34" charset="0"/>
                <a:ea typeface="맑은 고딕" panose="020B0503020000020004" pitchFamily="50" charset="-127"/>
              </a:endParaRPr>
            </a:p>
          </p:txBody>
        </p:sp>
      </p:grpSp>
      <p:cxnSp>
        <p:nvCxnSpPr>
          <p:cNvPr id="9" name="직선 화살표 연결선 8"/>
          <p:cNvCxnSpPr/>
          <p:nvPr/>
        </p:nvCxnSpPr>
        <p:spPr>
          <a:xfrm>
            <a:off x="4065517" y="4014152"/>
            <a:ext cx="1710268" cy="0"/>
          </a:xfrm>
          <a:prstGeom prst="straightConnector1">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p:nvPr/>
        </p:nvCxnSpPr>
        <p:spPr>
          <a:xfrm flipH="1">
            <a:off x="4016123" y="4987620"/>
            <a:ext cx="1759662" cy="0"/>
          </a:xfrm>
          <a:prstGeom prst="straightConnector1">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6383688" y="4251667"/>
            <a:ext cx="0" cy="498438"/>
          </a:xfrm>
          <a:prstGeom prst="straightConnector1">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3457614" y="5225135"/>
            <a:ext cx="0" cy="258493"/>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713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Chuỗi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địa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chỉ</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tham</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vấn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 phương thức trong mô-đun querystring</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trong mô-đun querystring</a:t>
            </a:r>
          </a:p>
        </p:txBody>
      </p:sp>
      <p:pic>
        <p:nvPicPr>
          <p:cNvPr id="10" name="그림 6">
            <a:extLst>
              <a:ext uri="{FF2B5EF4-FFF2-40B4-BE49-F238E27FC236}">
                <a16:creationId xmlns:a16="http://schemas.microsoft.com/office/drawing/2014/main" id="{CCF699E8-85CF-4211-9638-398255238CE4}"/>
              </a:ext>
            </a:extLst>
          </p:cNvPr>
          <p:cNvPicPr>
            <a:picLocks noChangeAspect="1"/>
          </p:cNvPicPr>
          <p:nvPr/>
        </p:nvPicPr>
        <p:blipFill>
          <a:blip r:embed="rId4"/>
          <a:stretch>
            <a:fillRect/>
          </a:stretch>
        </p:blipFill>
        <p:spPr>
          <a:xfrm>
            <a:off x="704850" y="3429000"/>
            <a:ext cx="5759450" cy="2895376"/>
          </a:xfrm>
          <a:prstGeom prst="rect">
            <a:avLst/>
          </a:prstGeom>
        </p:spPr>
      </p:pic>
      <p:graphicFrame>
        <p:nvGraphicFramePr>
          <p:cNvPr id="9" name="표 15">
            <a:extLst>
              <a:ext uri="{FF2B5EF4-FFF2-40B4-BE49-F238E27FC236}">
                <a16:creationId xmlns:a16="http://schemas.microsoft.com/office/drawing/2014/main" id="{826AC67F-A5F0-417F-991A-68CCB1D6CE0B}"/>
              </a:ext>
            </a:extLst>
          </p:cNvPr>
          <p:cNvGraphicFramePr>
            <a:graphicFrameLocks noGrp="1"/>
          </p:cNvGraphicFramePr>
          <p:nvPr>
            <p:extLst>
              <p:ext uri="{D42A27DB-BD31-4B8C-83A1-F6EECF244321}">
                <p14:modId xmlns:p14="http://schemas.microsoft.com/office/powerpoint/2010/main" val="2743994526"/>
              </p:ext>
            </p:extLst>
          </p:nvPr>
        </p:nvGraphicFramePr>
        <p:xfrm>
          <a:off x="560388" y="2269540"/>
          <a:ext cx="8639175" cy="883920"/>
        </p:xfrm>
        <a:graphic>
          <a:graphicData uri="http://schemas.openxmlformats.org/drawingml/2006/table">
            <a:tbl>
              <a:tblPr firstRow="1" bandRow="1">
                <a:tableStyleId>{5C22544A-7EE6-4342-B048-85BDC9FD1C3A}</a:tableStyleId>
              </a:tblPr>
              <a:tblGrid>
                <a:gridCol w="2624980">
                  <a:extLst>
                    <a:ext uri="{9D8B030D-6E8A-4147-A177-3AD203B41FA5}">
                      <a16:colId xmlns:a16="http://schemas.microsoft.com/office/drawing/2014/main" val="20000"/>
                    </a:ext>
                  </a:extLst>
                </a:gridCol>
                <a:gridCol w="6014195">
                  <a:extLst>
                    <a:ext uri="{9D8B030D-6E8A-4147-A177-3AD203B41FA5}">
                      <a16:colId xmlns:a16="http://schemas.microsoft.com/office/drawing/2014/main" val="20001"/>
                    </a:ext>
                  </a:extLst>
                </a:gridCol>
              </a:tblGrid>
              <a:tr h="215879">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Phương thức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15879">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parse()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Phân tích chuỗi tham số truy vấn để tạo đối tượng tham số truy vấn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5879">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stringfy()</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Chuyển đổi đối tượng tham số truy vấn thành chuỗi</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62526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dirty="0">
                <a:solidFill>
                  <a:schemeClr val="tx1"/>
                </a:solidFill>
                <a:latin typeface="iCiel Samsung Sharp Sans Bold" pitchFamily="2" charset="0"/>
                <a:ea typeface="iCiel Samsung Sharp Sans Bold" pitchFamily="2" charset="0"/>
                <a:cs typeface="iCiel Samsung Sharp Sans Bold" pitchFamily="2" charset="0"/>
              </a:rPr>
              <a:t>Lập trình Node.js cơ bản</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7365988"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2.1. </a:t>
            </a:r>
            <a:r>
              <a:rPr lang="en-US" altLang="ko-KR" dirty="0" err="1">
                <a:solidFill>
                  <a:srgbClr val="A6A6A6"/>
                </a:solidFill>
                <a:latin typeface="SamsungOne-400" panose="020B0503030303020204" pitchFamily="34" charset="0"/>
                <a:ea typeface="SamsungOne-400" panose="020B0503030303020204" pitchFamily="34" charset="0"/>
              </a:rPr>
              <a:t>Chuỗi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địa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chỉ</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tham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số</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vấn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2.2. Tìm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hiểu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về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Sự</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kiện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2.3.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Tệp</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2.4. </a:t>
            </a:r>
            <a:r>
              <a:rPr lang="en-US" altLang="ko-KR" dirty="0" err="1">
                <a:solidFill>
                  <a:srgbClr val="A6A6A6"/>
                </a:solidFill>
                <a:latin typeface="SamsungOne-400" panose="020B0503030303020204" pitchFamily="34" charset="0"/>
                <a:ea typeface="SamsungOne-400" panose="020B0503030303020204" pitchFamily="34" charset="0"/>
              </a:rPr>
              <a:t>Duy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tệp</a:t>
            </a:r>
            <a:r>
              <a:rPr lang="en-US" altLang="ko-KR" dirty="0">
                <a:solidFill>
                  <a:srgbClr val="A6A6A6"/>
                </a:solidFill>
                <a:latin typeface="SamsungOne-400" panose="020B0503030303020204" pitchFamily="34" charset="0"/>
                <a:ea typeface="SamsungOne-400" panose="020B0503030303020204" pitchFamily="34" charset="0"/>
              </a:rPr>
              <a:t> Log</a:t>
            </a:r>
          </a:p>
        </p:txBody>
      </p:sp>
    </p:spTree>
    <p:extLst>
      <p:ext uri="{BB962C8B-B14F-4D97-AF65-F5344CB8AC3E}">
        <p14:creationId xmlns:p14="http://schemas.microsoft.com/office/powerpoint/2010/main" val="1573348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Tìm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hiểu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kiện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kiện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là gì?</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1246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liệu</a:t>
            </a:r>
            <a:r>
              <a:rPr lang="en-US" altLang="ko-KR" sz="1400" dirty="0">
                <a:solidFill>
                  <a:schemeClr val="tx1"/>
                </a:solidFill>
                <a:latin typeface="SamsungOne-400" panose="020B0503030303020204" pitchFamily="34" charset="0"/>
                <a:ea typeface="SamsungOne-400" panose="020B0503030303020204" pitchFamily="34" charset="0"/>
              </a:rPr>
              <a:t> từ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này sang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xử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EventEmitter</a:t>
            </a:r>
            <a:r>
              <a:rPr lang="en-US" altLang="ko-KR" sz="1400" dirty="0">
                <a:solidFill>
                  <a:schemeClr val="tx1"/>
                </a:solidFill>
                <a:latin typeface="SamsungOne-400" panose="020B0503030303020204" pitchFamily="34" charset="0"/>
                <a:ea typeface="SamsungOne-400" panose="020B0503030303020204" pitchFamily="34" charset="0"/>
              </a:rPr>
              <a:t> </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Khi gửi sự kiện từ bên này sang bên khác, sử dụng phương thức emit(). Phương thức on() bổ sung event </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listener cho đối tượng mà sự kiện được chuyển đến</a:t>
            </a:r>
          </a:p>
        </p:txBody>
      </p:sp>
      <p:grpSp>
        <p:nvGrpSpPr>
          <p:cNvPr id="10" name="그룹 9">
            <a:extLst>
              <a:ext uri="{FF2B5EF4-FFF2-40B4-BE49-F238E27FC236}">
                <a16:creationId xmlns:a16="http://schemas.microsoft.com/office/drawing/2014/main" id="{63C5623A-A304-4D6E-9662-00D8A485EE64}"/>
              </a:ext>
            </a:extLst>
          </p:cNvPr>
          <p:cNvGrpSpPr/>
          <p:nvPr/>
        </p:nvGrpSpPr>
        <p:grpSpPr>
          <a:xfrm>
            <a:off x="2423424" y="3351684"/>
            <a:ext cx="5055977" cy="2525240"/>
            <a:chOff x="2423424" y="3351684"/>
            <a:chExt cx="5055977" cy="2525240"/>
          </a:xfrm>
        </p:grpSpPr>
        <p:sp>
          <p:nvSpPr>
            <p:cNvPr id="31" name="직사각형 30">
              <a:extLst>
                <a:ext uri="{FF2B5EF4-FFF2-40B4-BE49-F238E27FC236}">
                  <a16:creationId xmlns:a16="http://schemas.microsoft.com/office/drawing/2014/main" id="{11E79F7A-C9A8-43DF-AF71-8A32A0564AA5}"/>
                </a:ext>
              </a:extLst>
            </p:cNvPr>
            <p:cNvSpPr/>
            <p:nvPr/>
          </p:nvSpPr>
          <p:spPr>
            <a:xfrm>
              <a:off x="5534025" y="4407239"/>
              <a:ext cx="1945376" cy="1469685"/>
            </a:xfrm>
            <a:prstGeom prst="rect">
              <a:avLst/>
            </a:prstGeom>
            <a:solidFill>
              <a:schemeClr val="bg1"/>
            </a:solidFill>
            <a:ln w="9525">
              <a:solidFill>
                <a:srgbClr val="00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9DDD43FA-0DF3-4009-960F-A64A83B5C44B}"/>
                </a:ext>
              </a:extLst>
            </p:cNvPr>
            <p:cNvSpPr/>
            <p:nvPr/>
          </p:nvSpPr>
          <p:spPr>
            <a:xfrm>
              <a:off x="2423424" y="4257295"/>
              <a:ext cx="1843775" cy="1352930"/>
            </a:xfrm>
            <a:prstGeom prst="rect">
              <a:avLst/>
            </a:prstGeom>
            <a:solidFill>
              <a:schemeClr val="bg1"/>
            </a:solidFill>
            <a:ln w="9525">
              <a:solidFill>
                <a:srgbClr val="00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err="1">
                  <a:ln>
                    <a:noFill/>
                  </a:ln>
                  <a:solidFill>
                    <a:srgbClr val="7B4900"/>
                  </a:solidFill>
                  <a:effectLst/>
                  <a:uLnTx/>
                  <a:uFillTx/>
                  <a:latin typeface="SamsungOne-700" pitchFamily="34" charset="0"/>
                  <a:ea typeface="맑은 고딕" panose="020B0503020000020004" pitchFamily="50" charset="-127"/>
                  <a:cs typeface="+mn-cs"/>
                </a:rPr>
                <a:t>EventEmitter</a:t>
              </a:r>
              <a:endParaRPr kumimoji="0" lang="en-US" altLang="ko-KR" sz="1100" b="0" i="0" u="none" strike="noStrike" kern="1200" cap="none" spc="0" normalizeH="0" baseline="0" noProof="0" dirty="0">
                <a:ln>
                  <a:noFill/>
                </a:ln>
                <a:solidFill>
                  <a:srgbClr val="7B4900"/>
                </a:solidFill>
                <a:effectLst/>
                <a:uLnTx/>
                <a:uFillTx/>
                <a:latin typeface="SamsungOne-700" pitchFamily="34" charset="0"/>
                <a:ea typeface="맑은 고딕" panose="020B0503020000020004" pitchFamily="50" charset="-127"/>
                <a:cs typeface="+mn-cs"/>
              </a:endParaRPr>
            </a:p>
          </p:txBody>
        </p:sp>
        <p:grpSp>
          <p:nvGrpSpPr>
            <p:cNvPr id="9" name="그룹 8">
              <a:extLst>
                <a:ext uri="{FF2B5EF4-FFF2-40B4-BE49-F238E27FC236}">
                  <a16:creationId xmlns:a16="http://schemas.microsoft.com/office/drawing/2014/main" id="{88A8C409-8C9C-42FC-89FF-1038A2E30EFD}"/>
                </a:ext>
              </a:extLst>
            </p:cNvPr>
            <p:cNvGrpSpPr/>
            <p:nvPr/>
          </p:nvGrpSpPr>
          <p:grpSpPr>
            <a:xfrm>
              <a:off x="2479155" y="3993585"/>
              <a:ext cx="2847588" cy="1538559"/>
              <a:chOff x="2479155" y="4165601"/>
              <a:chExt cx="2847588" cy="1538559"/>
            </a:xfrm>
          </p:grpSpPr>
          <p:grpSp>
            <p:nvGrpSpPr>
              <p:cNvPr id="11" name="그룹 10">
                <a:extLst>
                  <a:ext uri="{FF2B5EF4-FFF2-40B4-BE49-F238E27FC236}">
                    <a16:creationId xmlns:a16="http://schemas.microsoft.com/office/drawing/2014/main" id="{78BADD14-3F84-4057-A363-D048458D47B4}"/>
                  </a:ext>
                </a:extLst>
              </p:cNvPr>
              <p:cNvGrpSpPr/>
              <p:nvPr/>
            </p:nvGrpSpPr>
            <p:grpSpPr>
              <a:xfrm>
                <a:off x="2479155" y="4165601"/>
                <a:ext cx="2847588" cy="1494970"/>
                <a:chOff x="2479155" y="4165601"/>
                <a:chExt cx="2847588" cy="1494970"/>
              </a:xfrm>
            </p:grpSpPr>
            <p:sp>
              <p:nvSpPr>
                <p:cNvPr id="21" name="직사각형 20">
                  <a:extLst>
                    <a:ext uri="{FF2B5EF4-FFF2-40B4-BE49-F238E27FC236}">
                      <a16:creationId xmlns:a16="http://schemas.microsoft.com/office/drawing/2014/main" id="{24D89692-0AFD-415A-A4AF-EBFC5260D5C0}"/>
                    </a:ext>
                  </a:extLst>
                </p:cNvPr>
                <p:cNvSpPr/>
                <p:nvPr/>
              </p:nvSpPr>
              <p:spPr>
                <a:xfrm>
                  <a:off x="3570514" y="4165601"/>
                  <a:ext cx="696686"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9245AE9-28E1-4E83-8081-2ADB7DD8C6BD}"/>
                    </a:ext>
                  </a:extLst>
                </p:cNvPr>
                <p:cNvSpPr/>
                <p:nvPr/>
              </p:nvSpPr>
              <p:spPr>
                <a:xfrm>
                  <a:off x="4436539" y="4729824"/>
                  <a:ext cx="890204" cy="234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8B0DC6EB-4962-49BA-9FB0-BF6D726316B1}"/>
                    </a:ext>
                  </a:extLst>
                </p:cNvPr>
                <p:cNvSpPr/>
                <p:nvPr/>
              </p:nvSpPr>
              <p:spPr>
                <a:xfrm>
                  <a:off x="4436539" y="5368452"/>
                  <a:ext cx="890204" cy="234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4884C9F-756B-4470-A3FB-DE61DB1B74DD}"/>
                    </a:ext>
                  </a:extLst>
                </p:cNvPr>
                <p:cNvSpPr/>
                <p:nvPr/>
              </p:nvSpPr>
              <p:spPr>
                <a:xfrm>
                  <a:off x="2522697" y="5529943"/>
                  <a:ext cx="1105873" cy="13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C2EB5BF7-2CA8-4719-A4F5-2B834FA9D426}"/>
                    </a:ext>
                  </a:extLst>
                </p:cNvPr>
                <p:cNvSpPr/>
                <p:nvPr/>
              </p:nvSpPr>
              <p:spPr>
                <a:xfrm>
                  <a:off x="2479155" y="4484914"/>
                  <a:ext cx="1105873" cy="188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5E924E36-F1D0-40A9-AA87-132E3E0AD9FD}"/>
                    </a:ext>
                  </a:extLst>
                </p:cNvPr>
                <p:cNvSpPr/>
                <p:nvPr/>
              </p:nvSpPr>
              <p:spPr>
                <a:xfrm>
                  <a:off x="2796948" y="4840515"/>
                  <a:ext cx="1105873" cy="297542"/>
                </a:xfrm>
                <a:prstGeom prst="rect">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그룹 11">
                <a:extLst>
                  <a:ext uri="{FF2B5EF4-FFF2-40B4-BE49-F238E27FC236}">
                    <a16:creationId xmlns:a16="http://schemas.microsoft.com/office/drawing/2014/main" id="{1617A964-EC69-4A4F-A1A6-6FC113968EE2}"/>
                  </a:ext>
                </a:extLst>
              </p:cNvPr>
              <p:cNvGrpSpPr/>
              <p:nvPr/>
            </p:nvGrpSpPr>
            <p:grpSpPr>
              <a:xfrm>
                <a:off x="2484678" y="4174775"/>
                <a:ext cx="2797615" cy="1529385"/>
                <a:chOff x="2484678" y="4174775"/>
                <a:chExt cx="2797615" cy="1529385"/>
              </a:xfrm>
            </p:grpSpPr>
            <p:sp>
              <p:nvSpPr>
                <p:cNvPr id="13" name="직사각형 12">
                  <a:extLst>
                    <a:ext uri="{FF2B5EF4-FFF2-40B4-BE49-F238E27FC236}">
                      <a16:creationId xmlns:a16="http://schemas.microsoft.com/office/drawing/2014/main" id="{5438BA05-B291-4413-BCFF-6B0B4E95095B}"/>
                    </a:ext>
                  </a:extLst>
                </p:cNvPr>
                <p:cNvSpPr/>
                <p:nvPr/>
              </p:nvSpPr>
              <p:spPr>
                <a:xfrm>
                  <a:off x="3584848" y="4174775"/>
                  <a:ext cx="1095735" cy="186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en-US" altLang="ko-KR" sz="1100" dirty="0" err="1">
                      <a:solidFill>
                        <a:srgbClr val="FF0000"/>
                      </a:solidFill>
                      <a:latin typeface="SamsungOne-700" pitchFamily="34" charset="0"/>
                    </a:rPr>
                    <a:t>Tính</a:t>
                  </a:r>
                  <a:r>
                    <a:rPr lang="en-US" altLang="ko-KR" sz="1100" dirty="0">
                      <a:solidFill>
                        <a:srgbClr val="FF0000"/>
                      </a:solidFill>
                      <a:latin typeface="SamsungOne-700" pitchFamily="34" charset="0"/>
                    </a:rPr>
                    <a:t> </a:t>
                  </a:r>
                  <a:r>
                    <a:rPr lang="en-US" altLang="ko-KR" sz="1100" dirty="0" err="1">
                      <a:solidFill>
                        <a:srgbClr val="FF0000"/>
                      </a:solidFill>
                      <a:latin typeface="SamsungOne-700" pitchFamily="34" charset="0"/>
                    </a:rPr>
                    <a:t>kế</a:t>
                  </a:r>
                  <a:r>
                    <a:rPr lang="en-US" altLang="ko-KR" sz="1100" dirty="0">
                      <a:solidFill>
                        <a:srgbClr val="FF0000"/>
                      </a:solidFill>
                      <a:latin typeface="SamsungOne-700" pitchFamily="34" charset="0"/>
                    </a:rPr>
                    <a:t> </a:t>
                  </a:r>
                  <a:r>
                    <a:rPr lang="en-US" altLang="ko-KR" sz="1100" dirty="0" err="1">
                      <a:solidFill>
                        <a:srgbClr val="FF0000"/>
                      </a:solidFill>
                      <a:latin typeface="SamsungOne-700" pitchFamily="34" charset="0"/>
                    </a:rPr>
                    <a:t>thừa</a:t>
                  </a:r>
                  <a:endParaRPr lang="ko-KR" altLang="en-US" sz="1100" dirty="0">
                    <a:solidFill>
                      <a:srgbClr val="FF0000"/>
                    </a:solidFill>
                    <a:latin typeface="SamsungOne-700" pitchFamily="34" charset="0"/>
                  </a:endParaRPr>
                </a:p>
              </p:txBody>
            </p:sp>
            <p:sp>
              <p:nvSpPr>
                <p:cNvPr id="14" name="직사각형 13">
                  <a:extLst>
                    <a:ext uri="{FF2B5EF4-FFF2-40B4-BE49-F238E27FC236}">
                      <a16:creationId xmlns:a16="http://schemas.microsoft.com/office/drawing/2014/main" id="{DD1907F5-4318-4932-91ED-E80DE194ABCB}"/>
                    </a:ext>
                  </a:extLst>
                </p:cNvPr>
                <p:cNvSpPr/>
                <p:nvPr/>
              </p:nvSpPr>
              <p:spPr>
                <a:xfrm>
                  <a:off x="4474481" y="4689140"/>
                  <a:ext cx="807812" cy="186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r>
                    <a:rPr lang="en-US" altLang="ko-KR" sz="1100" dirty="0" err="1">
                      <a:solidFill>
                        <a:srgbClr val="FF0000"/>
                      </a:solidFill>
                      <a:latin typeface="SamsungOne-700" pitchFamily="34" charset="0"/>
                    </a:rPr>
                    <a:t>Thêm</a:t>
                  </a:r>
                  <a:r>
                    <a:rPr lang="en-US" altLang="ko-KR" sz="1100" dirty="0">
                      <a:solidFill>
                        <a:srgbClr val="FF0000"/>
                      </a:solidFill>
                      <a:latin typeface="SamsungOne-700" pitchFamily="34" charset="0"/>
                    </a:rPr>
                    <a:t> listener</a:t>
                  </a:r>
                  <a:endParaRPr lang="ko-KR" altLang="en-US" sz="1100" dirty="0">
                    <a:solidFill>
                      <a:srgbClr val="FF0000"/>
                    </a:solidFill>
                    <a:latin typeface="SamsungOne-700" pitchFamily="34" charset="0"/>
                  </a:endParaRPr>
                </a:p>
              </p:txBody>
            </p:sp>
            <p:sp>
              <p:nvSpPr>
                <p:cNvPr id="15" name="직사각형 14">
                  <a:extLst>
                    <a:ext uri="{FF2B5EF4-FFF2-40B4-BE49-F238E27FC236}">
                      <a16:creationId xmlns:a16="http://schemas.microsoft.com/office/drawing/2014/main" id="{277DE3E0-0985-4EBD-B9AF-2CEA5F6F3937}"/>
                    </a:ext>
                  </a:extLst>
                </p:cNvPr>
                <p:cNvSpPr/>
                <p:nvPr/>
              </p:nvSpPr>
              <p:spPr>
                <a:xfrm>
                  <a:off x="4474481" y="5338957"/>
                  <a:ext cx="807812" cy="186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r>
                    <a:rPr lang="en-US" altLang="ko-KR" sz="1100" dirty="0" err="1">
                      <a:solidFill>
                        <a:srgbClr val="FF0000"/>
                      </a:solidFill>
                      <a:latin typeface="SamsungOne-700" pitchFamily="34" charset="0"/>
                    </a:rPr>
                    <a:t>Chuyển</a:t>
                  </a:r>
                  <a:r>
                    <a:rPr lang="en-US" altLang="ko-KR" sz="1100" dirty="0">
                      <a:solidFill>
                        <a:srgbClr val="FF0000"/>
                      </a:solidFill>
                      <a:latin typeface="SamsungOne-700" pitchFamily="34" charset="0"/>
                    </a:rPr>
                    <a:t> </a:t>
                  </a:r>
                  <a:r>
                    <a:rPr lang="en-US" altLang="ko-KR" sz="1100" dirty="0" err="1">
                      <a:solidFill>
                        <a:srgbClr val="FF0000"/>
                      </a:solidFill>
                      <a:latin typeface="SamsungOne-700" pitchFamily="34" charset="0"/>
                    </a:rPr>
                    <a:t>sự</a:t>
                  </a:r>
                  <a:r>
                    <a:rPr lang="en-US" altLang="ko-KR" sz="1100" dirty="0">
                      <a:solidFill>
                        <a:srgbClr val="FF0000"/>
                      </a:solidFill>
                      <a:latin typeface="SamsungOne-700" pitchFamily="34" charset="0"/>
                    </a:rPr>
                    <a:t> </a:t>
                  </a:r>
                  <a:r>
                    <a:rPr lang="en-US" altLang="ko-KR" sz="1100" dirty="0" err="1">
                      <a:solidFill>
                        <a:srgbClr val="FF0000"/>
                      </a:solidFill>
                      <a:latin typeface="SamsungOne-700" pitchFamily="34" charset="0"/>
                    </a:rPr>
                    <a:t>kiện</a:t>
                  </a:r>
                  <a:endParaRPr lang="ko-KR" altLang="en-US" sz="1100" dirty="0">
                    <a:solidFill>
                      <a:srgbClr val="FF0000"/>
                    </a:solidFill>
                    <a:latin typeface="SamsungOne-700" pitchFamily="34" charset="0"/>
                  </a:endParaRPr>
                </a:p>
              </p:txBody>
            </p:sp>
            <p:sp>
              <p:nvSpPr>
                <p:cNvPr id="16" name="직사각형 15">
                  <a:extLst>
                    <a:ext uri="{FF2B5EF4-FFF2-40B4-BE49-F238E27FC236}">
                      <a16:creationId xmlns:a16="http://schemas.microsoft.com/office/drawing/2014/main" id="{5100E029-3B1D-4CA4-937B-6191531A216B}"/>
                    </a:ext>
                  </a:extLst>
                </p:cNvPr>
                <p:cNvSpPr/>
                <p:nvPr/>
              </p:nvSpPr>
              <p:spPr>
                <a:xfrm>
                  <a:off x="2508183" y="5470970"/>
                  <a:ext cx="920817" cy="23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r"/>
                  <a:r>
                    <a:rPr lang="en-US" altLang="ko-KR" sz="1050" dirty="0" err="1">
                      <a:solidFill>
                        <a:srgbClr val="FF0000"/>
                      </a:solidFill>
                      <a:latin typeface="SamsungOne-700" pitchFamily="34" charset="0"/>
                    </a:rPr>
                    <a:t>Gọi</a:t>
                  </a:r>
                  <a:r>
                    <a:rPr lang="en-US" altLang="ko-KR" sz="1050" dirty="0">
                      <a:solidFill>
                        <a:srgbClr val="FF0000"/>
                      </a:solidFill>
                      <a:latin typeface="SamsungOne-700" pitchFamily="34" charset="0"/>
                    </a:rPr>
                    <a:t> </a:t>
                  </a:r>
                  <a:r>
                    <a:rPr lang="en-US" altLang="ko-KR" sz="1050" dirty="0" err="1">
                      <a:solidFill>
                        <a:srgbClr val="FF0000"/>
                      </a:solidFill>
                      <a:latin typeface="SamsungOne-700" pitchFamily="34" charset="0"/>
                    </a:rPr>
                    <a:t>hàm</a:t>
                  </a:r>
                  <a:endParaRPr lang="en-US" altLang="ko-KR" sz="1050" dirty="0">
                    <a:solidFill>
                      <a:srgbClr val="FF0000"/>
                    </a:solidFill>
                    <a:latin typeface="SamsungOne-700" pitchFamily="34" charset="0"/>
                  </a:endParaRPr>
                </a:p>
                <a:p>
                  <a:pPr algn="r"/>
                  <a:r>
                    <a:rPr lang="en-US" altLang="ko-KR" sz="1050" dirty="0">
                      <a:solidFill>
                        <a:srgbClr val="FF0000"/>
                      </a:solidFill>
                      <a:latin typeface="SamsungOne-700" pitchFamily="34" charset="0"/>
                    </a:rPr>
                    <a:t>listener</a:t>
                  </a:r>
                </a:p>
              </p:txBody>
            </p:sp>
            <p:sp>
              <p:nvSpPr>
                <p:cNvPr id="17" name="직사각형 16">
                  <a:extLst>
                    <a:ext uri="{FF2B5EF4-FFF2-40B4-BE49-F238E27FC236}">
                      <a16:creationId xmlns:a16="http://schemas.microsoft.com/office/drawing/2014/main" id="{2D408EC5-EB00-4649-B5A6-436CA9C14FFA}"/>
                    </a:ext>
                  </a:extLst>
                </p:cNvPr>
                <p:cNvSpPr/>
                <p:nvPr/>
              </p:nvSpPr>
              <p:spPr>
                <a:xfrm>
                  <a:off x="2484678" y="4457481"/>
                  <a:ext cx="807812" cy="186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en-US" altLang="ko-KR" sz="1400" dirty="0" err="1">
                      <a:solidFill>
                        <a:schemeClr val="tx1"/>
                      </a:solidFill>
                      <a:latin typeface="SamsungOne-700" pitchFamily="34" charset="0"/>
                    </a:rPr>
                    <a:t>Đối</a:t>
                  </a:r>
                  <a:r>
                    <a:rPr lang="en-US" altLang="ko-KR" sz="1400" dirty="0">
                      <a:solidFill>
                        <a:schemeClr val="tx1"/>
                      </a:solidFill>
                      <a:latin typeface="SamsungOne-700" pitchFamily="34" charset="0"/>
                    </a:rPr>
                    <a:t> </a:t>
                  </a:r>
                  <a:r>
                    <a:rPr lang="en-US" altLang="ko-KR" sz="1400" dirty="0" err="1">
                      <a:solidFill>
                        <a:schemeClr val="tx1"/>
                      </a:solidFill>
                      <a:latin typeface="SamsungOne-700" pitchFamily="34" charset="0"/>
                    </a:rPr>
                    <a:t>tượng</a:t>
                  </a:r>
                  <a:endParaRPr lang="ko-KR" altLang="en-US" sz="1400" dirty="0">
                    <a:solidFill>
                      <a:schemeClr val="tx1"/>
                    </a:solidFill>
                    <a:latin typeface="SamsungOne-700" pitchFamily="34" charset="0"/>
                  </a:endParaRPr>
                </a:p>
              </p:txBody>
            </p:sp>
          </p:grpSp>
        </p:grpSp>
        <p:sp>
          <p:nvSpPr>
            <p:cNvPr id="28" name="직사각형 27">
              <a:extLst>
                <a:ext uri="{FF2B5EF4-FFF2-40B4-BE49-F238E27FC236}">
                  <a16:creationId xmlns:a16="http://schemas.microsoft.com/office/drawing/2014/main" id="{4A17762D-6371-4E35-9AE5-C0D16E6055F9}"/>
                </a:ext>
              </a:extLst>
            </p:cNvPr>
            <p:cNvSpPr/>
            <p:nvPr/>
          </p:nvSpPr>
          <p:spPr>
            <a:xfrm>
              <a:off x="2431532" y="3351684"/>
              <a:ext cx="1835668" cy="598311"/>
            </a:xfrm>
            <a:prstGeom prst="rect">
              <a:avLst/>
            </a:prstGeom>
            <a:solidFill>
              <a:srgbClr val="DCE6F2"/>
            </a:solidFill>
            <a:ln w="9525">
              <a:solidFill>
                <a:srgbClr val="00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dirty="0" err="1">
                  <a:solidFill>
                    <a:schemeClr val="tx1"/>
                  </a:solidFill>
                  <a:latin typeface="SamsungOne-400" panose="020B0503030303020204" pitchFamily="34" charset="0"/>
                  <a:ea typeface="SamsungOne-400" panose="020B0503030303020204" pitchFamily="34" charset="0"/>
                </a:rPr>
                <a:t>EventEmitter</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 name="화살표: 위쪽 1">
              <a:extLst>
                <a:ext uri="{FF2B5EF4-FFF2-40B4-BE49-F238E27FC236}">
                  <a16:creationId xmlns:a16="http://schemas.microsoft.com/office/drawing/2014/main" id="{77092520-3EA6-42D4-9F5A-9101DA032FD0}"/>
                </a:ext>
              </a:extLst>
            </p:cNvPr>
            <p:cNvSpPr/>
            <p:nvPr/>
          </p:nvSpPr>
          <p:spPr>
            <a:xfrm>
              <a:off x="3233810" y="3982991"/>
              <a:ext cx="278024" cy="221459"/>
            </a:xfrm>
            <a:prstGeom prst="upArrow">
              <a:avLst/>
            </a:prstGeom>
            <a:solidFill>
              <a:srgbClr val="00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9843C653-BA29-4A31-8AFF-D7536777CA7A}"/>
                </a:ext>
              </a:extLst>
            </p:cNvPr>
            <p:cNvSpPr/>
            <p:nvPr/>
          </p:nvSpPr>
          <p:spPr>
            <a:xfrm>
              <a:off x="2679747" y="4614325"/>
              <a:ext cx="1330277" cy="417930"/>
            </a:xfrm>
            <a:prstGeom prst="rect">
              <a:avLst/>
            </a:prstGeom>
            <a:solidFill>
              <a:srgbClr val="DCE6F2"/>
            </a:solidFill>
            <a:ln w="28575">
              <a:solidFill>
                <a:srgbClr val="00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SamsungOne-400" panose="020B0503030303020204" pitchFamily="34" charset="0"/>
                  <a:ea typeface="SamsungOne-400" panose="020B0503030303020204" pitchFamily="34" charset="0"/>
                </a:rPr>
                <a:t>Event listener</a:t>
              </a:r>
            </a:p>
          </p:txBody>
        </p:sp>
        <p:sp>
          <p:nvSpPr>
            <p:cNvPr id="33" name="사각형: 둥근 모서리 32">
              <a:extLst>
                <a:ext uri="{FF2B5EF4-FFF2-40B4-BE49-F238E27FC236}">
                  <a16:creationId xmlns:a16="http://schemas.microsoft.com/office/drawing/2014/main" id="{05FF7425-1A7A-4CF5-B6B2-CA22301C64E9}"/>
                </a:ext>
              </a:extLst>
            </p:cNvPr>
            <p:cNvSpPr/>
            <p:nvPr/>
          </p:nvSpPr>
          <p:spPr>
            <a:xfrm>
              <a:off x="5951088" y="4668499"/>
              <a:ext cx="1135512" cy="297542"/>
            </a:xfrm>
            <a:prstGeom prst="roundRect">
              <a:avLst/>
            </a:prstGeom>
            <a:solidFill>
              <a:srgbClr val="F2F2F2"/>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SamsungOne-400" panose="020B0503030303020204" pitchFamily="34" charset="0"/>
                  <a:ea typeface="SamsungOne-400" panose="020B0503030303020204" pitchFamily="34" charset="0"/>
                </a:rPr>
                <a:t>on(  )</a:t>
              </a:r>
            </a:p>
          </p:txBody>
        </p:sp>
        <p:sp>
          <p:nvSpPr>
            <p:cNvPr id="34" name="사각형: 둥근 모서리 33">
              <a:extLst>
                <a:ext uri="{FF2B5EF4-FFF2-40B4-BE49-F238E27FC236}">
                  <a16:creationId xmlns:a16="http://schemas.microsoft.com/office/drawing/2014/main" id="{62D0B7A1-4665-45AD-97E6-2A4C7A787CB4}"/>
                </a:ext>
              </a:extLst>
            </p:cNvPr>
            <p:cNvSpPr/>
            <p:nvPr/>
          </p:nvSpPr>
          <p:spPr>
            <a:xfrm>
              <a:off x="5951088" y="5334128"/>
              <a:ext cx="1135512" cy="297542"/>
            </a:xfrm>
            <a:prstGeom prst="roundRect">
              <a:avLst/>
            </a:prstGeom>
            <a:solidFill>
              <a:srgbClr val="F2F2F2"/>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solidFill>
                  <a:latin typeface="SamsungOne-400" panose="020B0503030303020204" pitchFamily="34" charset="0"/>
                  <a:ea typeface="SamsungOne-400" panose="020B0503030303020204" pitchFamily="34" charset="0"/>
                </a:rPr>
                <a:t>emit(  )</a:t>
              </a:r>
            </a:p>
          </p:txBody>
        </p:sp>
        <p:cxnSp>
          <p:nvCxnSpPr>
            <p:cNvPr id="4" name="직선 화살표 연결선 3">
              <a:extLst>
                <a:ext uri="{FF2B5EF4-FFF2-40B4-BE49-F238E27FC236}">
                  <a16:creationId xmlns:a16="http://schemas.microsoft.com/office/drawing/2014/main" id="{97F94D52-E3FC-464A-88A9-13A4BDBF88E6}"/>
                </a:ext>
              </a:extLst>
            </p:cNvPr>
            <p:cNvCxnSpPr/>
            <p:nvPr/>
          </p:nvCxnSpPr>
          <p:spPr>
            <a:xfrm flipH="1">
              <a:off x="4010024" y="4817270"/>
              <a:ext cx="1941064" cy="0"/>
            </a:xfrm>
            <a:prstGeom prst="straightConnector1">
              <a:avLst/>
            </a:prstGeom>
            <a:ln w="38100">
              <a:solidFill>
                <a:srgbClr val="4F8AD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06D5D2C-19C3-434D-8C41-E3E579215FD4}"/>
                </a:ext>
              </a:extLst>
            </p:cNvPr>
            <p:cNvCxnSpPr>
              <a:cxnSpLocks/>
            </p:cNvCxnSpPr>
            <p:nvPr/>
          </p:nvCxnSpPr>
          <p:spPr>
            <a:xfrm flipH="1">
              <a:off x="4267199" y="5472614"/>
              <a:ext cx="1683889" cy="0"/>
            </a:xfrm>
            <a:prstGeom prst="straightConnector1">
              <a:avLst/>
            </a:prstGeom>
            <a:ln w="38100">
              <a:solidFill>
                <a:srgbClr val="4F8AD4"/>
              </a:solidFill>
              <a:tailEnd type="triangle"/>
            </a:ln>
          </p:spPr>
          <p:style>
            <a:lnRef idx="1">
              <a:schemeClr val="accent1"/>
            </a:lnRef>
            <a:fillRef idx="0">
              <a:schemeClr val="accent1"/>
            </a:fillRef>
            <a:effectRef idx="0">
              <a:schemeClr val="accent1"/>
            </a:effectRef>
            <a:fontRef idx="minor">
              <a:schemeClr val="tx1"/>
            </a:fontRef>
          </p:style>
        </p:cxnSp>
        <p:sp>
          <p:nvSpPr>
            <p:cNvPr id="8" name="자유형: 도형 7">
              <a:extLst>
                <a:ext uri="{FF2B5EF4-FFF2-40B4-BE49-F238E27FC236}">
                  <a16:creationId xmlns:a16="http://schemas.microsoft.com/office/drawing/2014/main" id="{E4144058-F71E-44E9-8205-1F5713F50BB9}"/>
                </a:ext>
              </a:extLst>
            </p:cNvPr>
            <p:cNvSpPr/>
            <p:nvPr/>
          </p:nvSpPr>
          <p:spPr>
            <a:xfrm>
              <a:off x="3347244" y="5057767"/>
              <a:ext cx="939006" cy="402900"/>
            </a:xfrm>
            <a:custGeom>
              <a:avLst/>
              <a:gdLst>
                <a:gd name="connsiteX0" fmla="*/ 939006 w 939006"/>
                <a:gd name="connsiteY0" fmla="*/ 400058 h 402900"/>
                <a:gd name="connsiteX1" fmla="*/ 519906 w 939006"/>
                <a:gd name="connsiteY1" fmla="*/ 381008 h 402900"/>
                <a:gd name="connsiteX2" fmla="*/ 167481 w 939006"/>
                <a:gd name="connsiteY2" fmla="*/ 238133 h 402900"/>
                <a:gd name="connsiteX3" fmla="*/ 15081 w 939006"/>
                <a:gd name="connsiteY3" fmla="*/ 38108 h 402900"/>
                <a:gd name="connsiteX4" fmla="*/ 5556 w 939006"/>
                <a:gd name="connsiteY4" fmla="*/ 8 h 402900"/>
                <a:gd name="connsiteX5" fmla="*/ 5556 w 939006"/>
                <a:gd name="connsiteY5" fmla="*/ 8 h 4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006" h="402900">
                  <a:moveTo>
                    <a:pt x="939006" y="400058"/>
                  </a:moveTo>
                  <a:cubicBezTo>
                    <a:pt x="793749" y="404027"/>
                    <a:pt x="648493" y="407996"/>
                    <a:pt x="519906" y="381008"/>
                  </a:cubicBezTo>
                  <a:cubicBezTo>
                    <a:pt x="391318" y="354020"/>
                    <a:pt x="251618" y="295283"/>
                    <a:pt x="167481" y="238133"/>
                  </a:cubicBezTo>
                  <a:cubicBezTo>
                    <a:pt x="83344" y="180983"/>
                    <a:pt x="15081" y="38108"/>
                    <a:pt x="15081" y="38108"/>
                  </a:cubicBezTo>
                  <a:cubicBezTo>
                    <a:pt x="-11907" y="-1580"/>
                    <a:pt x="5556" y="8"/>
                    <a:pt x="5556" y="8"/>
                  </a:cubicBezTo>
                  <a:lnTo>
                    <a:pt x="5556" y="8"/>
                  </a:lnTo>
                </a:path>
              </a:pathLst>
            </a:custGeom>
            <a:ln w="381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05773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Tìm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hiểu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kiện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Gửi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nhận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kiện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Đăng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ký</a:t>
            </a:r>
            <a:r>
              <a:rPr lang="en-US" altLang="ko-KR" sz="1400" dirty="0">
                <a:solidFill>
                  <a:schemeClr val="tx1"/>
                </a:solidFill>
                <a:latin typeface="SamsungOne-400" panose="020B0503030303020204" pitchFamily="34" charset="0"/>
                <a:ea typeface="SamsungOne-400" panose="020B0503030303020204" pitchFamily="34" charset="0"/>
              </a:rPr>
              <a:t> listener </a:t>
            </a:r>
            <a:r>
              <a:rPr lang="en-US" altLang="ko-KR" sz="1400" dirty="0" err="1">
                <a:solidFill>
                  <a:schemeClr val="tx1"/>
                </a:solidFill>
                <a:latin typeface="SamsungOne-400" panose="020B0503030303020204" pitchFamily="34" charset="0"/>
                <a:ea typeface="SamsungOne-400" panose="020B0503030303020204" pitchFamily="34" charset="0"/>
              </a:rPr>
              <a:t>với</a:t>
            </a:r>
            <a:r>
              <a:rPr lang="en-US" altLang="ko-KR" sz="1400" dirty="0">
                <a:solidFill>
                  <a:schemeClr val="tx1"/>
                </a:solidFill>
                <a:latin typeface="SamsungOne-400" panose="020B0503030303020204" pitchFamily="34" charset="0"/>
                <a:ea typeface="SamsungOne-400" panose="020B0503030303020204" pitchFamily="34" charset="0"/>
              </a:rPr>
              <a:t> on()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gửi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emit()</a:t>
            </a:r>
          </a:p>
        </p:txBody>
      </p:sp>
      <p:pic>
        <p:nvPicPr>
          <p:cNvPr id="29" name="그림 28">
            <a:extLst>
              <a:ext uri="{FF2B5EF4-FFF2-40B4-BE49-F238E27FC236}">
                <a16:creationId xmlns:a16="http://schemas.microsoft.com/office/drawing/2014/main" id="{15B6131A-94C0-403B-AF82-BABA321BDE81}"/>
              </a:ext>
            </a:extLst>
          </p:cNvPr>
          <p:cNvPicPr>
            <a:picLocks noChangeAspect="1"/>
          </p:cNvPicPr>
          <p:nvPr/>
        </p:nvPicPr>
        <p:blipFill>
          <a:blip r:embed="rId4"/>
          <a:stretch>
            <a:fillRect/>
          </a:stretch>
        </p:blipFill>
        <p:spPr>
          <a:xfrm>
            <a:off x="703264" y="4159235"/>
            <a:ext cx="6620990" cy="1741160"/>
          </a:xfrm>
          <a:prstGeom prst="rect">
            <a:avLst/>
          </a:prstGeom>
        </p:spPr>
      </p:pic>
      <p:graphicFrame>
        <p:nvGraphicFramePr>
          <p:cNvPr id="8" name="표 16">
            <a:extLst>
              <a:ext uri="{FF2B5EF4-FFF2-40B4-BE49-F238E27FC236}">
                <a16:creationId xmlns:a16="http://schemas.microsoft.com/office/drawing/2014/main" id="{51CA9FFB-9A52-4A01-8FBB-65A6256B3E80}"/>
              </a:ext>
            </a:extLst>
          </p:cNvPr>
          <p:cNvGraphicFramePr>
            <a:graphicFrameLocks noGrp="1"/>
          </p:cNvGraphicFramePr>
          <p:nvPr>
            <p:extLst>
              <p:ext uri="{D42A27DB-BD31-4B8C-83A1-F6EECF244321}">
                <p14:modId xmlns:p14="http://schemas.microsoft.com/office/powerpoint/2010/main" val="1706597311"/>
              </p:ext>
            </p:extLst>
          </p:nvPr>
        </p:nvGraphicFramePr>
        <p:xfrm>
          <a:off x="416128" y="2251962"/>
          <a:ext cx="8646715" cy="1859280"/>
        </p:xfrm>
        <a:graphic>
          <a:graphicData uri="http://schemas.openxmlformats.org/drawingml/2006/table">
            <a:tbl>
              <a:tblPr firstRow="1" bandRow="1">
                <a:tableStyleId>{5C22544A-7EE6-4342-B048-85BDC9FD1C3A}</a:tableStyleId>
              </a:tblPr>
              <a:tblGrid>
                <a:gridCol w="3050198">
                  <a:extLst>
                    <a:ext uri="{9D8B030D-6E8A-4147-A177-3AD203B41FA5}">
                      <a16:colId xmlns:a16="http://schemas.microsoft.com/office/drawing/2014/main" val="20000"/>
                    </a:ext>
                  </a:extLst>
                </a:gridCol>
                <a:gridCol w="5596517">
                  <a:extLst>
                    <a:ext uri="{9D8B030D-6E8A-4147-A177-3AD203B41FA5}">
                      <a16:colId xmlns:a16="http://schemas.microsoft.com/office/drawing/2014/main" val="20001"/>
                    </a:ext>
                  </a:extLst>
                </a:gridCol>
              </a:tblGrid>
              <a:tr h="285327">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Phương thức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85327">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open(path, flags, [mode],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Mở tệp tin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5225">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read(fd, buffer, offset, length, position,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Đọc nội dung tệp của phần được chỉ định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22790">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write(fd, buffer, offset, length, position,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Ghi dữ liệu vào phần được chỉ định của tệp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22790">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close(fd,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Đóng tệp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97864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Tìm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hiểu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kiện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Cấu hình đối tượng calculator thành mô-đun</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emit và on đều khả dụng nếu đối tượng calculator kế thừa EventEmitter</a:t>
            </a:r>
          </a:p>
        </p:txBody>
      </p:sp>
      <p:pic>
        <p:nvPicPr>
          <p:cNvPr id="8" name="그림 7">
            <a:extLst>
              <a:ext uri="{FF2B5EF4-FFF2-40B4-BE49-F238E27FC236}">
                <a16:creationId xmlns:a16="http://schemas.microsoft.com/office/drawing/2014/main" id="{5710C7BF-A5C5-41C3-837B-029BDEAD7E18}"/>
              </a:ext>
            </a:extLst>
          </p:cNvPr>
          <p:cNvPicPr>
            <a:picLocks noChangeAspect="1"/>
          </p:cNvPicPr>
          <p:nvPr/>
        </p:nvPicPr>
        <p:blipFill>
          <a:blip r:embed="rId4"/>
          <a:stretch>
            <a:fillRect/>
          </a:stretch>
        </p:blipFill>
        <p:spPr>
          <a:xfrm>
            <a:off x="558800" y="2276475"/>
            <a:ext cx="6023069" cy="3465625"/>
          </a:xfrm>
          <a:prstGeom prst="rect">
            <a:avLst/>
          </a:prstGeom>
        </p:spPr>
      </p:pic>
    </p:spTree>
    <p:extLst>
      <p:ext uri="{BB962C8B-B14F-4D97-AF65-F5344CB8AC3E}">
        <p14:creationId xmlns:p14="http://schemas.microsoft.com/office/powerpoint/2010/main" val="3425519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2.2. Tìm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hiểu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về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sự</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kiện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Sử dụng Đối tượng Calculator trong Tệp tin chính</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Gửi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đến</a:t>
            </a:r>
            <a:r>
              <a:rPr lang="en-US" altLang="ko-KR" sz="1400" dirty="0">
                <a:solidFill>
                  <a:schemeClr val="tx1"/>
                </a:solidFill>
                <a:latin typeface="SamsungOne-400" panose="020B0503030303020204" pitchFamily="34" charset="0"/>
                <a:ea typeface="SamsungOne-400" panose="020B0503030303020204" pitchFamily="34" charset="0"/>
              </a:rPr>
              <a:t> emit</a:t>
            </a:r>
          </a:p>
        </p:txBody>
      </p:sp>
      <p:pic>
        <p:nvPicPr>
          <p:cNvPr id="9" name="그림 8">
            <a:extLst>
              <a:ext uri="{FF2B5EF4-FFF2-40B4-BE49-F238E27FC236}">
                <a16:creationId xmlns:a16="http://schemas.microsoft.com/office/drawing/2014/main" id="{D376AD47-5DB0-4EBC-97D7-15D5DD0D69ED}"/>
              </a:ext>
            </a:extLst>
          </p:cNvPr>
          <p:cNvPicPr>
            <a:picLocks noChangeAspect="1"/>
          </p:cNvPicPr>
          <p:nvPr/>
        </p:nvPicPr>
        <p:blipFill>
          <a:blip r:embed="rId4"/>
          <a:stretch>
            <a:fillRect/>
          </a:stretch>
        </p:blipFill>
        <p:spPr>
          <a:xfrm>
            <a:off x="561244" y="3519395"/>
            <a:ext cx="6853544" cy="2315639"/>
          </a:xfrm>
          <a:prstGeom prst="rect">
            <a:avLst/>
          </a:prstGeom>
        </p:spPr>
      </p:pic>
      <p:pic>
        <p:nvPicPr>
          <p:cNvPr id="10" name="그림 9">
            <a:extLst>
              <a:ext uri="{FF2B5EF4-FFF2-40B4-BE49-F238E27FC236}">
                <a16:creationId xmlns:a16="http://schemas.microsoft.com/office/drawing/2014/main" id="{C7820F28-4CD2-4EF8-B774-75EE434CB56D}"/>
              </a:ext>
            </a:extLst>
          </p:cNvPr>
          <p:cNvPicPr>
            <a:picLocks noChangeAspect="1"/>
          </p:cNvPicPr>
          <p:nvPr/>
        </p:nvPicPr>
        <p:blipFill>
          <a:blip r:embed="rId5"/>
          <a:stretch>
            <a:fillRect/>
          </a:stretch>
        </p:blipFill>
        <p:spPr>
          <a:xfrm>
            <a:off x="558800" y="2276475"/>
            <a:ext cx="6855988" cy="1097634"/>
          </a:xfrm>
          <a:prstGeom prst="rect">
            <a:avLst/>
          </a:prstGeom>
        </p:spPr>
      </p:pic>
    </p:spTree>
    <p:extLst>
      <p:ext uri="{BB962C8B-B14F-4D97-AF65-F5344CB8AC3E}">
        <p14:creationId xmlns:p14="http://schemas.microsoft.com/office/powerpoint/2010/main" val="4291952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Sử</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dụng</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Tệp</a:t>
            </a:r>
            <a:endParaRPr lang="vi-VN"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7365988"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2.1. </a:t>
            </a:r>
            <a:r>
              <a:rPr lang="en-US" altLang="ko-KR" dirty="0" err="1">
                <a:solidFill>
                  <a:srgbClr val="A6A6A6"/>
                </a:solidFill>
                <a:latin typeface="SamsungOne-400" panose="020B0503030303020204" pitchFamily="34" charset="0"/>
                <a:ea typeface="SamsungOne-400" panose="020B0503030303020204" pitchFamily="34" charset="0"/>
              </a:rPr>
              <a:t>Chuỗi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địa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chỉ</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tham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số</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vấn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2.2. Tìm </a:t>
            </a:r>
            <a:r>
              <a:rPr lang="en-US" altLang="ko-KR" dirty="0" err="1">
                <a:solidFill>
                  <a:srgbClr val="A6A6A6"/>
                </a:solidFill>
                <a:latin typeface="SamsungOne-400" panose="020B0503030303020204" pitchFamily="34" charset="0"/>
                <a:ea typeface="SamsungOne-400" panose="020B0503030303020204" pitchFamily="34" charset="0"/>
              </a:rPr>
              <a:t>hiểu</a:t>
            </a:r>
            <a:r>
              <a:rPr lang="en-US" altLang="ko-KR" dirty="0">
                <a:solidFill>
                  <a:srgbClr val="A6A6A6"/>
                </a:solidFill>
                <a:latin typeface="SamsungOne-400" panose="020B0503030303020204" pitchFamily="34" charset="0"/>
                <a:ea typeface="SamsungOne-400" panose="020B0503030303020204" pitchFamily="34" charset="0"/>
              </a:rPr>
              <a:t> về </a:t>
            </a:r>
            <a:r>
              <a:rPr lang="en-US" altLang="ko-KR" dirty="0" err="1">
                <a:solidFill>
                  <a:srgbClr val="A6A6A6"/>
                </a:solidFill>
                <a:latin typeface="SamsungOne-400" panose="020B0503030303020204" pitchFamily="34" charset="0"/>
                <a:ea typeface="SamsungOne-400" panose="020B0503030303020204" pitchFamily="34" charset="0"/>
              </a:rPr>
              <a:t>Sự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kiện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Sử</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dụng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Tệp</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2.4. </a:t>
            </a:r>
            <a:r>
              <a:rPr lang="en-US" altLang="ko-KR" dirty="0" err="1">
                <a:solidFill>
                  <a:srgbClr val="A6A6A6"/>
                </a:solidFill>
                <a:latin typeface="SamsungOne-400" panose="020B0503030303020204" pitchFamily="34" charset="0"/>
                <a:ea typeface="SamsungOne-400" panose="020B0503030303020204" pitchFamily="34" charset="0"/>
              </a:rPr>
              <a:t>Duy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trì</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tệp</a:t>
            </a:r>
            <a:r>
              <a:rPr lang="en-US" altLang="ko-KR" dirty="0">
                <a:solidFill>
                  <a:srgbClr val="A6A6A6"/>
                </a:solidFill>
                <a:latin typeface="SamsungOne-400" panose="020B0503030303020204" pitchFamily="34" charset="0"/>
                <a:ea typeface="SamsungOne-400" panose="020B0503030303020204" pitchFamily="34" charset="0"/>
              </a:rPr>
              <a:t> Log</a:t>
            </a:r>
          </a:p>
        </p:txBody>
      </p:sp>
    </p:spTree>
    <p:extLst>
      <p:ext uri="{BB962C8B-B14F-4D97-AF65-F5344CB8AC3E}">
        <p14:creationId xmlns:p14="http://schemas.microsoft.com/office/powerpoint/2010/main" val="1449397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Hệ</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thống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node</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cấp</a:t>
            </a:r>
            <a:r>
              <a:rPr lang="en-US" altLang="ko-KR" sz="1400" dirty="0">
                <a:solidFill>
                  <a:schemeClr val="tx1"/>
                </a:solidFill>
                <a:latin typeface="SamsungOne-400" panose="020B0503030303020204" pitchFamily="34" charset="0"/>
                <a:ea typeface="SamsungOne-400" panose="020B0503030303020204" pitchFamily="34" charset="0"/>
              </a:rPr>
              <a:t> I/O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Lưu ý rằng I/O đồng bộ sẽ chờ cho đến khi hoàn thành thao tác tệp</a:t>
            </a:r>
          </a:p>
          <a:p>
            <a:pPr marL="115888" indent="-115888">
              <a:spcAft>
                <a:spcPts val="1000"/>
              </a:spcAft>
              <a:buSzPct val="120000"/>
              <a:buBlip>
                <a:blip r:embed="rId3"/>
              </a:buBlip>
              <a:defRP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Trong phương thức I/O đồng bộ, từ Sync theo sau</a:t>
            </a:r>
          </a:p>
        </p:txBody>
      </p:sp>
      <p:pic>
        <p:nvPicPr>
          <p:cNvPr id="8" name="그림 7">
            <a:extLst>
              <a:ext uri="{FF2B5EF4-FFF2-40B4-BE49-F238E27FC236}">
                <a16:creationId xmlns:a16="http://schemas.microsoft.com/office/drawing/2014/main" id="{BBE48B57-44E1-4E69-9B0C-DBD3EE1EDF89}"/>
              </a:ext>
            </a:extLst>
          </p:cNvPr>
          <p:cNvPicPr>
            <a:picLocks noChangeAspect="1"/>
          </p:cNvPicPr>
          <p:nvPr/>
        </p:nvPicPr>
        <p:blipFill>
          <a:blip r:embed="rId4"/>
          <a:stretch>
            <a:fillRect/>
          </a:stretch>
        </p:blipFill>
        <p:spPr>
          <a:xfrm>
            <a:off x="558800" y="2940061"/>
            <a:ext cx="7480677" cy="1142633"/>
          </a:xfrm>
          <a:prstGeom prst="rect">
            <a:avLst/>
          </a:prstGeom>
        </p:spPr>
      </p:pic>
    </p:spTree>
    <p:extLst>
      <p:ext uri="{BB962C8B-B14F-4D97-AF65-F5344CB8AC3E}">
        <p14:creationId xmlns:p14="http://schemas.microsoft.com/office/powerpoint/2010/main" val="2511607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Đọc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không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đồng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bộ</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Chuyển hàm Callback làm tham số, sử dụng phương thức readFile</a:t>
            </a:r>
          </a:p>
        </p:txBody>
      </p:sp>
      <p:pic>
        <p:nvPicPr>
          <p:cNvPr id="9" name="그림 8">
            <a:extLst>
              <a:ext uri="{FF2B5EF4-FFF2-40B4-BE49-F238E27FC236}">
                <a16:creationId xmlns:a16="http://schemas.microsoft.com/office/drawing/2014/main" id="{8C2679F6-EBE5-471C-BFB4-3B23B5FE594C}"/>
              </a:ext>
            </a:extLst>
          </p:cNvPr>
          <p:cNvPicPr>
            <a:picLocks noChangeAspect="1"/>
          </p:cNvPicPr>
          <p:nvPr/>
        </p:nvPicPr>
        <p:blipFill>
          <a:blip r:embed="rId4"/>
          <a:stretch>
            <a:fillRect/>
          </a:stretch>
        </p:blipFill>
        <p:spPr>
          <a:xfrm>
            <a:off x="548164" y="4189405"/>
            <a:ext cx="5916137" cy="2014858"/>
          </a:xfrm>
          <a:prstGeom prst="rect">
            <a:avLst/>
          </a:prstGeom>
        </p:spPr>
      </p:pic>
      <p:pic>
        <p:nvPicPr>
          <p:cNvPr id="10" name="그림 9">
            <a:extLst>
              <a:ext uri="{FF2B5EF4-FFF2-40B4-BE49-F238E27FC236}">
                <a16:creationId xmlns:a16="http://schemas.microsoft.com/office/drawing/2014/main" id="{A6DABAD2-A0E4-4E67-B882-DC6B7E797505}"/>
              </a:ext>
            </a:extLst>
          </p:cNvPr>
          <p:cNvPicPr>
            <a:picLocks noChangeAspect="1"/>
          </p:cNvPicPr>
          <p:nvPr/>
        </p:nvPicPr>
        <p:blipFill>
          <a:blip r:embed="rId5"/>
          <a:stretch>
            <a:fillRect/>
          </a:stretch>
        </p:blipFill>
        <p:spPr>
          <a:xfrm>
            <a:off x="558801" y="2276475"/>
            <a:ext cx="5905500" cy="1806222"/>
          </a:xfrm>
          <a:prstGeom prst="rect">
            <a:avLst/>
          </a:prstGeom>
        </p:spPr>
      </p:pic>
    </p:spTree>
    <p:extLst>
      <p:ext uri="{BB962C8B-B14F-4D97-AF65-F5344CB8AC3E}">
        <p14:creationId xmlns:p14="http://schemas.microsoft.com/office/powerpoint/2010/main" val="2416720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Phương thức chính của mô-đun fs</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Đọc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readFile</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writeFile</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8" name="그룹 37">
            <a:extLst>
              <a:ext uri="{FF2B5EF4-FFF2-40B4-BE49-F238E27FC236}">
                <a16:creationId xmlns:a16="http://schemas.microsoft.com/office/drawing/2014/main" id="{2F0CC33B-9977-4057-8BA5-929445AC060B}"/>
              </a:ext>
            </a:extLst>
          </p:cNvPr>
          <p:cNvGrpSpPr/>
          <p:nvPr/>
        </p:nvGrpSpPr>
        <p:grpSpPr>
          <a:xfrm>
            <a:off x="3230096" y="4186834"/>
            <a:ext cx="3173959" cy="1967226"/>
            <a:chOff x="3230096" y="4186834"/>
            <a:chExt cx="3173959" cy="1967226"/>
          </a:xfrm>
        </p:grpSpPr>
        <p:grpSp>
          <p:nvGrpSpPr>
            <p:cNvPr id="24" name="그룹 23">
              <a:extLst>
                <a:ext uri="{FF2B5EF4-FFF2-40B4-BE49-F238E27FC236}">
                  <a16:creationId xmlns:a16="http://schemas.microsoft.com/office/drawing/2014/main" id="{3197FCA6-C695-47B6-93B7-1152DA850357}"/>
                </a:ext>
              </a:extLst>
            </p:cNvPr>
            <p:cNvGrpSpPr/>
            <p:nvPr/>
          </p:nvGrpSpPr>
          <p:grpSpPr>
            <a:xfrm>
              <a:off x="3230096" y="4241670"/>
              <a:ext cx="3129825" cy="594282"/>
              <a:chOff x="3652425" y="4655820"/>
              <a:chExt cx="2367851" cy="449601"/>
            </a:xfrm>
          </p:grpSpPr>
          <p:grpSp>
            <p:nvGrpSpPr>
              <p:cNvPr id="28" name="그룹 27">
                <a:extLst>
                  <a:ext uri="{FF2B5EF4-FFF2-40B4-BE49-F238E27FC236}">
                    <a16:creationId xmlns:a16="http://schemas.microsoft.com/office/drawing/2014/main" id="{D6177430-3943-441E-BD57-AFED857279BB}"/>
                  </a:ext>
                </a:extLst>
              </p:cNvPr>
              <p:cNvGrpSpPr/>
              <p:nvPr/>
            </p:nvGrpSpPr>
            <p:grpSpPr>
              <a:xfrm>
                <a:off x="4124908" y="4655820"/>
                <a:ext cx="1780592" cy="426720"/>
                <a:chOff x="4124908" y="4655820"/>
                <a:chExt cx="1780592" cy="426720"/>
              </a:xfrm>
            </p:grpSpPr>
            <p:sp>
              <p:nvSpPr>
                <p:cNvPr id="32" name="직사각형 31">
                  <a:extLst>
                    <a:ext uri="{FF2B5EF4-FFF2-40B4-BE49-F238E27FC236}">
                      <a16:creationId xmlns:a16="http://schemas.microsoft.com/office/drawing/2014/main" id="{48911E43-F039-4752-AAA0-CF351A9823CD}"/>
                    </a:ext>
                  </a:extLst>
                </p:cNvPr>
                <p:cNvSpPr/>
                <p:nvPr/>
              </p:nvSpPr>
              <p:spPr>
                <a:xfrm>
                  <a:off x="4772980" y="4655820"/>
                  <a:ext cx="393380" cy="167640"/>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E85A060F-4E4B-4784-831C-3872C38A7F1A}"/>
                    </a:ext>
                  </a:extLst>
                </p:cNvPr>
                <p:cNvSpPr/>
                <p:nvPr/>
              </p:nvSpPr>
              <p:spPr>
                <a:xfrm>
                  <a:off x="4124908" y="4952268"/>
                  <a:ext cx="523292" cy="130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811E4103-7420-4496-8873-E43DE0F430F7}"/>
                    </a:ext>
                  </a:extLst>
                </p:cNvPr>
                <p:cNvSpPr/>
                <p:nvPr/>
              </p:nvSpPr>
              <p:spPr>
                <a:xfrm>
                  <a:off x="5382208" y="4952268"/>
                  <a:ext cx="523292" cy="130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직사각형 28">
                <a:extLst>
                  <a:ext uri="{FF2B5EF4-FFF2-40B4-BE49-F238E27FC236}">
                    <a16:creationId xmlns:a16="http://schemas.microsoft.com/office/drawing/2014/main" id="{0175B48C-B625-4C66-AD31-C8AFEFD70CE2}"/>
                  </a:ext>
                </a:extLst>
              </p:cNvPr>
              <p:cNvSpPr/>
              <p:nvPr/>
            </p:nvSpPr>
            <p:spPr>
              <a:xfrm>
                <a:off x="5371216" y="4907501"/>
                <a:ext cx="649060" cy="197920"/>
              </a:xfrm>
              <a:prstGeom prst="rect">
                <a:avLst/>
              </a:prstGeom>
              <a:noFill/>
            </p:spPr>
            <p:txBody>
              <a:bodyPr wrap="none">
                <a:spAutoFit/>
                <a:scene3d>
                  <a:camera prst="orthographicFront"/>
                  <a:lightRig rig="threePt" dir="t"/>
                </a:scene3d>
                <a:sp3d>
                  <a:bevelB w="0" h="1270"/>
                </a:sp3d>
              </a:bodyPr>
              <a:lstStyle/>
              <a:p>
                <a:r>
                  <a:rPr lang="en-US" altLang="ko-KR" sz="1100" dirty="0">
                    <a:solidFill>
                      <a:srgbClr val="7030A0"/>
                    </a:solidFill>
                    <a:latin typeface="SamsungOne-400" panose="020B0503030303020204" pitchFamily="34" charset="0"/>
                    <a:ea typeface="SamsungOne-400" panose="020B0503030303020204" pitchFamily="34" charset="0"/>
                  </a:rPr>
                  <a:t>IO </a:t>
                </a:r>
                <a:r>
                  <a:rPr lang="en-US" altLang="ko-KR" sz="1100" dirty="0" err="1">
                    <a:solidFill>
                      <a:srgbClr val="7030A0"/>
                    </a:solidFill>
                    <a:latin typeface="SamsungOne-400" panose="020B0503030303020204" pitchFamily="34" charset="0"/>
                    <a:ea typeface="SamsungOne-400" panose="020B0503030303020204" pitchFamily="34" charset="0"/>
                  </a:rPr>
                  <a:t>đồng</a:t>
                </a:r>
                <a:r>
                  <a:rPr lang="en-US" altLang="ko-KR" sz="1100" dirty="0">
                    <a:solidFill>
                      <a:srgbClr val="7030A0"/>
                    </a:solidFill>
                    <a:latin typeface="SamsungOne-400" panose="020B0503030303020204" pitchFamily="34" charset="0"/>
                    <a:ea typeface="SamsungOne-400" panose="020B0503030303020204" pitchFamily="34" charset="0"/>
                  </a:rPr>
                  <a:t> </a:t>
                </a:r>
                <a:r>
                  <a:rPr lang="en-US" altLang="ko-KR" sz="1100" dirty="0" err="1">
                    <a:solidFill>
                      <a:srgbClr val="7030A0"/>
                    </a:solidFill>
                    <a:latin typeface="SamsungOne-400" panose="020B0503030303020204" pitchFamily="34" charset="0"/>
                    <a:ea typeface="SamsungOne-400" panose="020B0503030303020204" pitchFamily="34" charset="0"/>
                  </a:rPr>
                  <a:t>bộ</a:t>
                </a:r>
                <a:endParaRPr lang="ko-KR" altLang="en-US" sz="1100" dirty="0">
                  <a:solidFill>
                    <a:srgbClr val="7030A0"/>
                  </a:solidFill>
                  <a:latin typeface="SamsungOne-400" panose="020B0503030303020204" pitchFamily="34" charset="0"/>
                </a:endParaRPr>
              </a:p>
            </p:txBody>
          </p:sp>
          <p:sp>
            <p:nvSpPr>
              <p:cNvPr id="30" name="직사각형 29">
                <a:extLst>
                  <a:ext uri="{FF2B5EF4-FFF2-40B4-BE49-F238E27FC236}">
                    <a16:creationId xmlns:a16="http://schemas.microsoft.com/office/drawing/2014/main" id="{5408AC0B-B98D-4247-8910-140701FF5639}"/>
                  </a:ext>
                </a:extLst>
              </p:cNvPr>
              <p:cNvSpPr/>
              <p:nvPr/>
            </p:nvSpPr>
            <p:spPr>
              <a:xfrm>
                <a:off x="3652425" y="4907501"/>
                <a:ext cx="969224" cy="197920"/>
              </a:xfrm>
              <a:prstGeom prst="rect">
                <a:avLst/>
              </a:prstGeom>
              <a:noFill/>
            </p:spPr>
            <p:txBody>
              <a:bodyPr wrap="none">
                <a:spAutoFit/>
                <a:scene3d>
                  <a:camera prst="orthographicFront"/>
                  <a:lightRig rig="threePt" dir="t"/>
                </a:scene3d>
                <a:sp3d>
                  <a:bevelB w="0" h="1270"/>
                </a:sp3d>
              </a:bodyPr>
              <a:lstStyle/>
              <a:p>
                <a:r>
                  <a:rPr lang="en-US" altLang="ko-KR" sz="1100" dirty="0">
                    <a:solidFill>
                      <a:srgbClr val="7030A0"/>
                    </a:solidFill>
                    <a:latin typeface="SamsungOne-400" panose="020B0503030303020204" pitchFamily="34" charset="0"/>
                    <a:ea typeface="SamsungOne-400" panose="020B0503030303020204" pitchFamily="34" charset="0"/>
                  </a:rPr>
                  <a:t>IO </a:t>
                </a:r>
                <a:r>
                  <a:rPr lang="en-US" altLang="ko-KR" sz="1100" dirty="0" err="1">
                    <a:solidFill>
                      <a:srgbClr val="7030A0"/>
                    </a:solidFill>
                    <a:latin typeface="SamsungOne-400" panose="020B0503030303020204" pitchFamily="34" charset="0"/>
                    <a:ea typeface="SamsungOne-400" panose="020B0503030303020204" pitchFamily="34" charset="0"/>
                  </a:rPr>
                  <a:t>không</a:t>
                </a:r>
                <a:r>
                  <a:rPr lang="en-US" altLang="ko-KR" sz="1100" dirty="0">
                    <a:solidFill>
                      <a:srgbClr val="7030A0"/>
                    </a:solidFill>
                    <a:latin typeface="SamsungOne-400" panose="020B0503030303020204" pitchFamily="34" charset="0"/>
                    <a:ea typeface="SamsungOne-400" panose="020B0503030303020204" pitchFamily="34" charset="0"/>
                  </a:rPr>
                  <a:t> </a:t>
                </a:r>
                <a:r>
                  <a:rPr lang="en-US" altLang="ko-KR" sz="1100" dirty="0" err="1">
                    <a:solidFill>
                      <a:srgbClr val="7030A0"/>
                    </a:solidFill>
                    <a:latin typeface="SamsungOne-400" panose="020B0503030303020204" pitchFamily="34" charset="0"/>
                    <a:ea typeface="SamsungOne-400" panose="020B0503030303020204" pitchFamily="34" charset="0"/>
                  </a:rPr>
                  <a:t>đồng</a:t>
                </a:r>
                <a:r>
                  <a:rPr lang="en-US" altLang="ko-KR" sz="1100" dirty="0">
                    <a:solidFill>
                      <a:srgbClr val="7030A0"/>
                    </a:solidFill>
                    <a:latin typeface="SamsungOne-400" panose="020B0503030303020204" pitchFamily="34" charset="0"/>
                    <a:ea typeface="SamsungOne-400" panose="020B0503030303020204" pitchFamily="34" charset="0"/>
                  </a:rPr>
                  <a:t> </a:t>
                </a:r>
                <a:r>
                  <a:rPr lang="en-US" altLang="ko-KR" sz="1100" dirty="0" err="1">
                    <a:solidFill>
                      <a:srgbClr val="7030A0"/>
                    </a:solidFill>
                    <a:latin typeface="SamsungOne-400" panose="020B0503030303020204" pitchFamily="34" charset="0"/>
                    <a:ea typeface="SamsungOne-400" panose="020B0503030303020204" pitchFamily="34" charset="0"/>
                  </a:rPr>
                  <a:t>bộ</a:t>
                </a:r>
                <a:endParaRPr lang="ko-KR" altLang="en-US" sz="1100" dirty="0">
                  <a:solidFill>
                    <a:srgbClr val="7030A0"/>
                  </a:solidFill>
                  <a:latin typeface="SamsungOne-400" panose="020B0503030303020204" pitchFamily="34" charset="0"/>
                </a:endParaRPr>
              </a:p>
            </p:txBody>
          </p:sp>
        </p:grpSp>
        <p:sp>
          <p:nvSpPr>
            <p:cNvPr id="26" name="직사각형 25">
              <a:extLst>
                <a:ext uri="{FF2B5EF4-FFF2-40B4-BE49-F238E27FC236}">
                  <a16:creationId xmlns:a16="http://schemas.microsoft.com/office/drawing/2014/main" id="{739CE695-E93B-4244-B52A-31F6B0DA4CB1}"/>
                </a:ext>
              </a:extLst>
            </p:cNvPr>
            <p:cNvSpPr/>
            <p:nvPr/>
          </p:nvSpPr>
          <p:spPr>
            <a:xfrm>
              <a:off x="3587070" y="4186835"/>
              <a:ext cx="2816985" cy="37184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9C328B85-FDC1-4E34-A278-E944F1934ECC}"/>
                </a:ext>
              </a:extLst>
            </p:cNvPr>
            <p:cNvSpPr/>
            <p:nvPr/>
          </p:nvSpPr>
          <p:spPr>
            <a:xfrm>
              <a:off x="3596037" y="4186834"/>
              <a:ext cx="2799046" cy="371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lvl="0" algn="ctr">
                <a:defRPr/>
              </a:pPr>
              <a:r>
                <a:rPr lang="en-US" altLang="ko-KR" sz="1400" dirty="0" err="1">
                  <a:solidFill>
                    <a:prstClr val="white"/>
                  </a:solidFill>
                  <a:latin typeface="SamsungOne-700" pitchFamily="34" charset="0"/>
                </a:rPr>
                <a:t>Mô</a:t>
              </a:r>
              <a:r>
                <a:rPr lang="en-US" altLang="ko-KR" sz="1400" dirty="0">
                  <a:solidFill>
                    <a:prstClr val="white"/>
                  </a:solidFill>
                  <a:latin typeface="SamsungOne-700" pitchFamily="34" charset="0"/>
                </a:rPr>
                <a:t> </a:t>
              </a:r>
              <a:r>
                <a:rPr lang="en-US" altLang="ko-KR" sz="1400" dirty="0" err="1">
                  <a:solidFill>
                    <a:prstClr val="white"/>
                  </a:solidFill>
                  <a:latin typeface="SamsungOne-700" pitchFamily="34" charset="0"/>
                </a:rPr>
                <a:t>đun</a:t>
              </a:r>
              <a:r>
                <a:rPr lang="en-US" altLang="ko-KR" sz="1400" dirty="0">
                  <a:solidFill>
                    <a:prstClr val="white"/>
                  </a:solidFill>
                  <a:latin typeface="SamsungOne-700" pitchFamily="34" charset="0"/>
                </a:rPr>
                <a:t> fs</a:t>
              </a:r>
            </a:p>
          </p:txBody>
        </p:sp>
        <p:sp>
          <p:nvSpPr>
            <p:cNvPr id="20" name="직사각형 19">
              <a:extLst>
                <a:ext uri="{FF2B5EF4-FFF2-40B4-BE49-F238E27FC236}">
                  <a16:creationId xmlns:a16="http://schemas.microsoft.com/office/drawing/2014/main" id="{BB95E081-7C2A-4C4C-BBC3-CB18A12CE8A2}"/>
                </a:ext>
              </a:extLst>
            </p:cNvPr>
            <p:cNvSpPr/>
            <p:nvPr/>
          </p:nvSpPr>
          <p:spPr>
            <a:xfrm>
              <a:off x="3596141" y="5171683"/>
              <a:ext cx="622980" cy="261610"/>
            </a:xfrm>
            <a:prstGeom prst="rect">
              <a:avLst/>
            </a:prstGeom>
            <a:solidFill>
              <a:schemeClr val="bg1"/>
            </a:solidFill>
            <a:ln w="9525">
              <a:solidFill>
                <a:srgbClr val="0033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b="1" dirty="0" err="1">
                  <a:solidFill>
                    <a:srgbClr val="A97541"/>
                  </a:solidFill>
                  <a:latin typeface="SamsungOne-400" panose="020B0503030303020204" pitchFamily="34" charset="0"/>
                  <a:ea typeface="SamsungOne-400" panose="020B0503030303020204" pitchFamily="34" charset="0"/>
                </a:rPr>
                <a:t>readFile</a:t>
              </a:r>
              <a:endParaRPr lang="en-US" altLang="ko-KR" sz="800" b="1" dirty="0">
                <a:solidFill>
                  <a:srgbClr val="A97541"/>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B7F404A7-42C1-488B-95D2-BA3D412FCB6B}"/>
                </a:ext>
              </a:extLst>
            </p:cNvPr>
            <p:cNvSpPr/>
            <p:nvPr/>
          </p:nvSpPr>
          <p:spPr>
            <a:xfrm>
              <a:off x="4321428" y="5171683"/>
              <a:ext cx="622980" cy="261610"/>
            </a:xfrm>
            <a:prstGeom prst="rect">
              <a:avLst/>
            </a:prstGeom>
            <a:solidFill>
              <a:schemeClr val="bg1"/>
            </a:solidFill>
            <a:ln w="9525">
              <a:solidFill>
                <a:srgbClr val="0033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b="1" dirty="0" err="1">
                  <a:solidFill>
                    <a:srgbClr val="A97541"/>
                  </a:solidFill>
                  <a:latin typeface="SamsungOne-400" panose="020B0503030303020204" pitchFamily="34" charset="0"/>
                  <a:ea typeface="SamsungOne-400" panose="020B0503030303020204" pitchFamily="34" charset="0"/>
                </a:rPr>
                <a:t>writeFile</a:t>
              </a:r>
              <a:endParaRPr lang="en-US" altLang="ko-KR" sz="800" b="1" dirty="0">
                <a:solidFill>
                  <a:srgbClr val="A97541"/>
                </a:solidFill>
                <a:latin typeface="SamsungOne-400" panose="020B0503030303020204" pitchFamily="34" charset="0"/>
                <a:ea typeface="SamsungOne-400" panose="020B0503030303020204" pitchFamily="34" charset="0"/>
              </a:endParaRPr>
            </a:p>
          </p:txBody>
        </p:sp>
        <p:sp>
          <p:nvSpPr>
            <p:cNvPr id="35" name="직사각형 34">
              <a:extLst>
                <a:ext uri="{FF2B5EF4-FFF2-40B4-BE49-F238E27FC236}">
                  <a16:creationId xmlns:a16="http://schemas.microsoft.com/office/drawing/2014/main" id="{3FED50E3-AE1F-486F-A310-AA1EE3B51326}"/>
                </a:ext>
              </a:extLst>
            </p:cNvPr>
            <p:cNvSpPr/>
            <p:nvPr/>
          </p:nvSpPr>
          <p:spPr>
            <a:xfrm>
              <a:off x="5046715" y="5171683"/>
              <a:ext cx="622980" cy="261610"/>
            </a:xfrm>
            <a:prstGeom prst="rect">
              <a:avLst/>
            </a:prstGeom>
            <a:solidFill>
              <a:schemeClr val="bg1"/>
            </a:solidFill>
            <a:ln w="9525">
              <a:solidFill>
                <a:srgbClr val="0033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b="1" dirty="0" err="1">
                  <a:solidFill>
                    <a:srgbClr val="A97541"/>
                  </a:solidFill>
                  <a:latin typeface="SamsungOne-400" panose="020B0503030303020204" pitchFamily="34" charset="0"/>
                  <a:ea typeface="SamsungOne-400" panose="020B0503030303020204" pitchFamily="34" charset="0"/>
                </a:rPr>
                <a:t>readFileSync</a:t>
              </a:r>
              <a:endParaRPr lang="en-US" altLang="ko-KR" sz="800" b="1" dirty="0">
                <a:solidFill>
                  <a:srgbClr val="A97541"/>
                </a:solidFill>
                <a:latin typeface="SamsungOne-400" panose="020B0503030303020204" pitchFamily="34" charset="0"/>
                <a:ea typeface="SamsungOne-400" panose="020B0503030303020204" pitchFamily="34" charset="0"/>
              </a:endParaRPr>
            </a:p>
          </p:txBody>
        </p:sp>
        <p:sp>
          <p:nvSpPr>
            <p:cNvPr id="36" name="직사각형 35">
              <a:extLst>
                <a:ext uri="{FF2B5EF4-FFF2-40B4-BE49-F238E27FC236}">
                  <a16:creationId xmlns:a16="http://schemas.microsoft.com/office/drawing/2014/main" id="{5ECE73A9-404F-42B4-9CE7-AEE5753007D9}"/>
                </a:ext>
              </a:extLst>
            </p:cNvPr>
            <p:cNvSpPr/>
            <p:nvPr/>
          </p:nvSpPr>
          <p:spPr>
            <a:xfrm>
              <a:off x="5772003" y="5171683"/>
              <a:ext cx="622980" cy="261610"/>
            </a:xfrm>
            <a:prstGeom prst="rect">
              <a:avLst/>
            </a:prstGeom>
            <a:solidFill>
              <a:schemeClr val="bg1"/>
            </a:solidFill>
            <a:ln w="9525">
              <a:solidFill>
                <a:srgbClr val="0033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b="1" dirty="0" err="1">
                  <a:solidFill>
                    <a:srgbClr val="A97541"/>
                  </a:solidFill>
                  <a:latin typeface="SamsungOne-400" panose="020B0503030303020204" pitchFamily="34" charset="0"/>
                  <a:ea typeface="SamsungOne-400" panose="020B0503030303020204" pitchFamily="34" charset="0"/>
                </a:rPr>
                <a:t>writeFileSync</a:t>
              </a:r>
              <a:endParaRPr lang="en-US" altLang="ko-KR" sz="800" b="1" dirty="0">
                <a:solidFill>
                  <a:srgbClr val="A97541"/>
                </a:solidFill>
                <a:latin typeface="SamsungOne-400" panose="020B0503030303020204" pitchFamily="34" charset="0"/>
                <a:ea typeface="SamsungOne-400" panose="020B0503030303020204" pitchFamily="34" charset="0"/>
              </a:endParaRPr>
            </a:p>
          </p:txBody>
        </p:sp>
        <p:cxnSp>
          <p:nvCxnSpPr>
            <p:cNvPr id="4" name="연결선: 꺾임 3">
              <a:extLst>
                <a:ext uri="{FF2B5EF4-FFF2-40B4-BE49-F238E27FC236}">
                  <a16:creationId xmlns:a16="http://schemas.microsoft.com/office/drawing/2014/main" id="{180685C1-4132-4BC0-9F73-5C745E37E8CA}"/>
                </a:ext>
              </a:extLst>
            </p:cNvPr>
            <p:cNvCxnSpPr>
              <a:stCxn id="26" idx="2"/>
              <a:endCxn id="20" idx="0"/>
            </p:cNvCxnSpPr>
            <p:nvPr/>
          </p:nvCxnSpPr>
          <p:spPr>
            <a:xfrm rot="5400000">
              <a:off x="4145096" y="4321215"/>
              <a:ext cx="613003" cy="1087932"/>
            </a:xfrm>
            <a:prstGeom prst="bentConnector3">
              <a:avLst/>
            </a:prstGeom>
            <a:ln w="19050">
              <a:solidFill>
                <a:srgbClr val="4F8AD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연결선: 꺾임 5">
              <a:extLst>
                <a:ext uri="{FF2B5EF4-FFF2-40B4-BE49-F238E27FC236}">
                  <a16:creationId xmlns:a16="http://schemas.microsoft.com/office/drawing/2014/main" id="{3FFDF461-783C-4329-85D9-E22658C07B56}"/>
                </a:ext>
              </a:extLst>
            </p:cNvPr>
            <p:cNvCxnSpPr>
              <a:stCxn id="26" idx="2"/>
            </p:cNvCxnSpPr>
            <p:nvPr/>
          </p:nvCxnSpPr>
          <p:spPr>
            <a:xfrm rot="5400000">
              <a:off x="4507740" y="4683859"/>
              <a:ext cx="613003" cy="362645"/>
            </a:xfrm>
            <a:prstGeom prst="bentConnector3">
              <a:avLst/>
            </a:prstGeom>
            <a:ln w="19050">
              <a:solidFill>
                <a:srgbClr val="4F8AD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연결선: 꺾임 8">
              <a:extLst>
                <a:ext uri="{FF2B5EF4-FFF2-40B4-BE49-F238E27FC236}">
                  <a16:creationId xmlns:a16="http://schemas.microsoft.com/office/drawing/2014/main" id="{5F471E7F-EB4C-43E9-8C3A-F6B037E6D701}"/>
                </a:ext>
              </a:extLst>
            </p:cNvPr>
            <p:cNvCxnSpPr>
              <a:endCxn id="35" idx="0"/>
            </p:cNvCxnSpPr>
            <p:nvPr/>
          </p:nvCxnSpPr>
          <p:spPr>
            <a:xfrm rot="16200000" flipH="1">
              <a:off x="4870380" y="4683858"/>
              <a:ext cx="613004" cy="362645"/>
            </a:xfrm>
            <a:prstGeom prst="bentConnector3">
              <a:avLst/>
            </a:prstGeom>
            <a:ln w="19050">
              <a:solidFill>
                <a:srgbClr val="4F8AD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a16="http://schemas.microsoft.com/office/drawing/2014/main" id="{D8EBBDAB-D222-4A1E-80D4-873F1340E8B5}"/>
                </a:ext>
              </a:extLst>
            </p:cNvPr>
            <p:cNvCxnSpPr>
              <a:stCxn id="26" idx="2"/>
              <a:endCxn id="36" idx="0"/>
            </p:cNvCxnSpPr>
            <p:nvPr/>
          </p:nvCxnSpPr>
          <p:spPr>
            <a:xfrm rot="16200000" flipH="1">
              <a:off x="5233027" y="4321216"/>
              <a:ext cx="613003" cy="1087930"/>
            </a:xfrm>
            <a:prstGeom prst="bentConnector3">
              <a:avLst/>
            </a:prstGeom>
            <a:ln w="19050">
              <a:solidFill>
                <a:srgbClr val="4F8AD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55A6C1F3-0871-4C2E-80BB-DC69FC0D3A86}"/>
                </a:ext>
              </a:extLst>
            </p:cNvPr>
            <p:cNvCxnSpPr>
              <a:endCxn id="20" idx="2"/>
            </p:cNvCxnSpPr>
            <p:nvPr/>
          </p:nvCxnSpPr>
          <p:spPr>
            <a:xfrm rot="16200000" flipV="1">
              <a:off x="3710819" y="5630106"/>
              <a:ext cx="486495" cy="92869"/>
            </a:xfrm>
            <a:prstGeom prst="bentConnector3">
              <a:avLst>
                <a:gd name="adj1" fmla="val 74"/>
              </a:avLst>
            </a:prstGeom>
            <a:ln w="19050">
              <a:solidFill>
                <a:srgbClr val="C0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3D0394FC-24F5-42B6-8740-46ED2CEE000C}"/>
                </a:ext>
              </a:extLst>
            </p:cNvPr>
            <p:cNvCxnSpPr>
              <a:cxnSpLocks/>
              <a:stCxn id="21" idx="2"/>
            </p:cNvCxnSpPr>
            <p:nvPr/>
          </p:nvCxnSpPr>
          <p:spPr>
            <a:xfrm rot="5400000">
              <a:off x="4306051" y="5592922"/>
              <a:ext cx="486497" cy="167239"/>
            </a:xfrm>
            <a:prstGeom prst="bentConnector3">
              <a:avLst>
                <a:gd name="adj1" fmla="val 101884"/>
              </a:avLst>
            </a:prstGeom>
            <a:ln w="19050">
              <a:solidFill>
                <a:srgbClr val="C0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연결선: 꺾임 38">
              <a:extLst>
                <a:ext uri="{FF2B5EF4-FFF2-40B4-BE49-F238E27FC236}">
                  <a16:creationId xmlns:a16="http://schemas.microsoft.com/office/drawing/2014/main" id="{7C6D7FC8-18AF-4EA7-8E69-B0F4DDA0A19C}"/>
                </a:ext>
              </a:extLst>
            </p:cNvPr>
            <p:cNvCxnSpPr/>
            <p:nvPr/>
          </p:nvCxnSpPr>
          <p:spPr>
            <a:xfrm rot="16200000" flipV="1">
              <a:off x="5168876" y="5630106"/>
              <a:ext cx="486495" cy="92869"/>
            </a:xfrm>
            <a:prstGeom prst="bentConnector3">
              <a:avLst>
                <a:gd name="adj1" fmla="val 74"/>
              </a:avLst>
            </a:prstGeom>
            <a:ln w="19050">
              <a:solidFill>
                <a:srgbClr val="C0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연결선: 꺾임 40">
              <a:extLst>
                <a:ext uri="{FF2B5EF4-FFF2-40B4-BE49-F238E27FC236}">
                  <a16:creationId xmlns:a16="http://schemas.microsoft.com/office/drawing/2014/main" id="{6E3E6A67-F254-4B09-9938-0A391547371E}"/>
                </a:ext>
              </a:extLst>
            </p:cNvPr>
            <p:cNvCxnSpPr>
              <a:cxnSpLocks/>
            </p:cNvCxnSpPr>
            <p:nvPr/>
          </p:nvCxnSpPr>
          <p:spPr>
            <a:xfrm rot="5400000">
              <a:off x="5764108" y="5592922"/>
              <a:ext cx="486497" cy="167239"/>
            </a:xfrm>
            <a:prstGeom prst="bentConnector3">
              <a:avLst>
                <a:gd name="adj1" fmla="val 101884"/>
              </a:avLst>
            </a:prstGeom>
            <a:ln w="19050">
              <a:solidFill>
                <a:srgbClr val="C0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2" descr="C:\Users\USER\Downloads\document.png">
              <a:extLst>
                <a:ext uri="{FF2B5EF4-FFF2-40B4-BE49-F238E27FC236}">
                  <a16:creationId xmlns:a16="http://schemas.microsoft.com/office/drawing/2014/main" id="{BA21D29A-2C25-4C61-9FB2-7CEDCE2307E9}"/>
                </a:ext>
              </a:extLst>
            </p:cNvPr>
            <p:cNvPicPr>
              <a:picLocks noChangeAspect="1" noChangeArrowheads="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016481" y="5685516"/>
              <a:ext cx="468544" cy="4685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USER\Downloads\document.png">
              <a:extLst>
                <a:ext uri="{FF2B5EF4-FFF2-40B4-BE49-F238E27FC236}">
                  <a16:creationId xmlns:a16="http://schemas.microsoft.com/office/drawing/2014/main" id="{714696C4-31FC-46B2-BD08-97073444EDF5}"/>
                </a:ext>
              </a:extLst>
            </p:cNvPr>
            <p:cNvPicPr>
              <a:picLocks noChangeAspect="1" noChangeArrowheads="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478328" y="5685516"/>
              <a:ext cx="468544" cy="4685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1" name="표 18">
            <a:extLst>
              <a:ext uri="{FF2B5EF4-FFF2-40B4-BE49-F238E27FC236}">
                <a16:creationId xmlns:a16="http://schemas.microsoft.com/office/drawing/2014/main" id="{BBC0E8B7-5993-403C-AB69-C6165B65BF23}"/>
              </a:ext>
            </a:extLst>
          </p:cNvPr>
          <p:cNvGraphicFramePr>
            <a:graphicFrameLocks noGrp="1"/>
          </p:cNvGraphicFramePr>
          <p:nvPr>
            <p:extLst>
              <p:ext uri="{D42A27DB-BD31-4B8C-83A1-F6EECF244321}">
                <p14:modId xmlns:p14="http://schemas.microsoft.com/office/powerpoint/2010/main" val="775375529"/>
              </p:ext>
            </p:extLst>
          </p:nvPr>
        </p:nvGraphicFramePr>
        <p:xfrm>
          <a:off x="449998" y="2358265"/>
          <a:ext cx="8633991" cy="1752600"/>
        </p:xfrm>
        <a:graphic>
          <a:graphicData uri="http://schemas.openxmlformats.org/drawingml/2006/table">
            <a:tbl>
              <a:tblPr firstRow="1" bandRow="1">
                <a:tableStyleId>{5C22544A-7EE6-4342-B048-85BDC9FD1C3A}</a:tableStyleId>
              </a:tblPr>
              <a:tblGrid>
                <a:gridCol w="5014041">
                  <a:extLst>
                    <a:ext uri="{9D8B030D-6E8A-4147-A177-3AD203B41FA5}">
                      <a16:colId xmlns:a16="http://schemas.microsoft.com/office/drawing/2014/main" val="20000"/>
                    </a:ext>
                  </a:extLst>
                </a:gridCol>
                <a:gridCol w="3619950">
                  <a:extLst>
                    <a:ext uri="{9D8B030D-6E8A-4147-A177-3AD203B41FA5}">
                      <a16:colId xmlns:a16="http://schemas.microsoft.com/office/drawing/2014/main" val="20001"/>
                    </a:ext>
                  </a:extLst>
                </a:gridCol>
              </a:tblGrid>
              <a:tr h="219499">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Phương thức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19499">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readFile(filename, [encoding],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Đọc tệp bằng I/O không đồng bộ</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71390">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readFileSync(filename, [encoding])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Đọc tệp bằng I/O đồng bộ</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4465">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writeFile(filename, data, encoding=‘utf8’,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Ghi tệp vào I/O không đồng bộ</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71390">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writeFileSync(filename, data, encoding=‘utf8’)</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Ghi tệp vào I/O đồng bộ</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71390">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stat(path,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Kiểm tra thông tin trong tệp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293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Node.js Overview</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Các phương thức I/O không đồng bộ trong Node</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phương thức I/O đồng bộ trong Node</a:t>
            </a:r>
          </a:p>
        </p:txBody>
      </p:sp>
      <p:sp>
        <p:nvSpPr>
          <p:cNvPr id="32" name="직사각형 31">
            <a:extLst>
              <a:ext uri="{FF2B5EF4-FFF2-40B4-BE49-F238E27FC236}">
                <a16:creationId xmlns:a16="http://schemas.microsoft.com/office/drawing/2014/main" id="{D518EDF1-04BB-4149-B5BD-1F4639E0C0C1}"/>
              </a:ext>
            </a:extLst>
          </p:cNvPr>
          <p:cNvSpPr/>
          <p:nvPr/>
        </p:nvSpPr>
        <p:spPr>
          <a:xfrm>
            <a:off x="703263" y="2159981"/>
            <a:ext cx="8496300"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Xử lý đồng thời các yêu cầu khác mà không cần đợi quá trình yêu cầu đơn lẻ kết thúc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 I/O không chặn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Dưới đây là một ví dụ về I/O không đồng bộ có sử dụng hàm Callback</a:t>
            </a:r>
          </a:p>
        </p:txBody>
      </p:sp>
      <p:grpSp>
        <p:nvGrpSpPr>
          <p:cNvPr id="3" name="그룹 2"/>
          <p:cNvGrpSpPr/>
          <p:nvPr/>
        </p:nvGrpSpPr>
        <p:grpSpPr>
          <a:xfrm>
            <a:off x="1774739" y="3033720"/>
            <a:ext cx="6355504" cy="2839154"/>
            <a:chOff x="1631496" y="3254142"/>
            <a:chExt cx="6355504" cy="2839154"/>
          </a:xfrm>
        </p:grpSpPr>
        <p:grpSp>
          <p:nvGrpSpPr>
            <p:cNvPr id="33" name="그룹 32"/>
            <p:cNvGrpSpPr/>
            <p:nvPr/>
          </p:nvGrpSpPr>
          <p:grpSpPr>
            <a:xfrm>
              <a:off x="1631496" y="3254142"/>
              <a:ext cx="5255541" cy="2740258"/>
              <a:chOff x="1631496" y="3254142"/>
              <a:chExt cx="5255541" cy="2740258"/>
            </a:xfrm>
          </p:grpSpPr>
          <p:grpSp>
            <p:nvGrpSpPr>
              <p:cNvPr id="34" name="그룹 33">
                <a:extLst>
                  <a:ext uri="{FF2B5EF4-FFF2-40B4-BE49-F238E27FC236}">
                    <a16:creationId xmlns:a16="http://schemas.microsoft.com/office/drawing/2014/main" id="{F0FA5D87-7E2F-4EB4-A99A-87E55FA7574A}"/>
                  </a:ext>
                </a:extLst>
              </p:cNvPr>
              <p:cNvGrpSpPr/>
              <p:nvPr/>
            </p:nvGrpSpPr>
            <p:grpSpPr>
              <a:xfrm>
                <a:off x="1631496" y="3254142"/>
                <a:ext cx="5138824" cy="2740258"/>
                <a:chOff x="1631496" y="3254142"/>
                <a:chExt cx="5138824" cy="2740258"/>
              </a:xfrm>
            </p:grpSpPr>
            <p:sp>
              <p:nvSpPr>
                <p:cNvPr id="52" name="직사각형 51">
                  <a:extLst>
                    <a:ext uri="{FF2B5EF4-FFF2-40B4-BE49-F238E27FC236}">
                      <a16:creationId xmlns:a16="http://schemas.microsoft.com/office/drawing/2014/main" id="{BB051B19-B0A4-44F3-8F69-1D1847FC3325}"/>
                    </a:ext>
                  </a:extLst>
                </p:cNvPr>
                <p:cNvSpPr/>
                <p:nvPr/>
              </p:nvSpPr>
              <p:spPr>
                <a:xfrm>
                  <a:off x="1631496" y="3254142"/>
                  <a:ext cx="1612388" cy="290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6600CC"/>
                      </a:solidFill>
                      <a:effectLst/>
                      <a:uLnTx/>
                      <a:uFillTx/>
                      <a:latin typeface="SamsungOne-700" pitchFamily="34" charset="0"/>
                      <a:ea typeface="맑은 고딕" panose="020B0503020000020004" pitchFamily="50" charset="-127"/>
                      <a:cs typeface="+mn-cs"/>
                    </a:rPr>
                    <a:t>Program</a:t>
                  </a:r>
                  <a:endParaRPr kumimoji="0" lang="ko-KR" altLang="en-US" sz="1400" i="0" u="none" strike="noStrike" kern="1200" cap="none" spc="0" normalizeH="0" baseline="0" noProof="0" dirty="0">
                    <a:ln>
                      <a:noFill/>
                    </a:ln>
                    <a:solidFill>
                      <a:srgbClr val="6600CC"/>
                    </a:solidFill>
                    <a:effectLst/>
                    <a:uLnTx/>
                    <a:uFillTx/>
                    <a:latin typeface="SamsungOne-700" pitchFamily="34" charset="0"/>
                    <a:ea typeface="맑은 고딕" panose="020B0503020000020004" pitchFamily="50" charset="-127"/>
                    <a:cs typeface="+mn-cs"/>
                  </a:endParaRPr>
                </a:p>
              </p:txBody>
            </p:sp>
            <p:sp>
              <p:nvSpPr>
                <p:cNvPr id="53" name="직사각형 52">
                  <a:extLst>
                    <a:ext uri="{FF2B5EF4-FFF2-40B4-BE49-F238E27FC236}">
                      <a16:creationId xmlns:a16="http://schemas.microsoft.com/office/drawing/2014/main" id="{A3883C86-BFD3-47C1-AF8D-404336418981}"/>
                    </a:ext>
                  </a:extLst>
                </p:cNvPr>
                <p:cNvSpPr/>
                <p:nvPr/>
              </p:nvSpPr>
              <p:spPr>
                <a:xfrm>
                  <a:off x="1964668" y="3254142"/>
                  <a:ext cx="1172232" cy="3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4448DB1-4A58-4432-84E5-2271F937D4EE}"/>
                    </a:ext>
                  </a:extLst>
                </p:cNvPr>
                <p:cNvSpPr/>
                <p:nvPr/>
              </p:nvSpPr>
              <p:spPr>
                <a:xfrm>
                  <a:off x="5228568" y="3254142"/>
                  <a:ext cx="1172232" cy="301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7D2235E8-B81B-4E3D-963C-6811BE560142}"/>
                    </a:ext>
                  </a:extLst>
                </p:cNvPr>
                <p:cNvSpPr/>
                <p:nvPr/>
              </p:nvSpPr>
              <p:spPr>
                <a:xfrm>
                  <a:off x="2714236" y="4113048"/>
                  <a:ext cx="1076032" cy="24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직사각형 55">
                  <a:extLst>
                    <a:ext uri="{FF2B5EF4-FFF2-40B4-BE49-F238E27FC236}">
                      <a16:creationId xmlns:a16="http://schemas.microsoft.com/office/drawing/2014/main" id="{BB965A56-6088-4B9D-AEDC-A7F304ABEAA0}"/>
                    </a:ext>
                  </a:extLst>
                </p:cNvPr>
                <p:cNvSpPr/>
                <p:nvPr/>
              </p:nvSpPr>
              <p:spPr>
                <a:xfrm>
                  <a:off x="2714236" y="4595648"/>
                  <a:ext cx="1076032" cy="24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29FDC022-8A16-48A8-B5E7-EF8771621B3E}"/>
                    </a:ext>
                  </a:extLst>
                </p:cNvPr>
                <p:cNvSpPr/>
                <p:nvPr/>
              </p:nvSpPr>
              <p:spPr>
                <a:xfrm>
                  <a:off x="2714236" y="5116732"/>
                  <a:ext cx="1076032" cy="255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23F5430E-CFF1-4DB8-8CCE-C4C9DCFFECCC}"/>
                    </a:ext>
                  </a:extLst>
                </p:cNvPr>
                <p:cNvSpPr/>
                <p:nvPr/>
              </p:nvSpPr>
              <p:spPr>
                <a:xfrm>
                  <a:off x="2714236" y="5751348"/>
                  <a:ext cx="1076032" cy="24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8B56AE7D-1FB5-49D8-A24F-ED34B2164902}"/>
                    </a:ext>
                  </a:extLst>
                </p:cNvPr>
                <p:cNvSpPr/>
                <p:nvPr/>
              </p:nvSpPr>
              <p:spPr>
                <a:xfrm>
                  <a:off x="5694288" y="4113048"/>
                  <a:ext cx="1076032" cy="24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AEF464EE-62F8-4B46-B62B-EE86B4DE4A99}"/>
                    </a:ext>
                  </a:extLst>
                </p:cNvPr>
                <p:cNvSpPr/>
                <p:nvPr/>
              </p:nvSpPr>
              <p:spPr>
                <a:xfrm>
                  <a:off x="5694288" y="5061047"/>
                  <a:ext cx="1076032" cy="311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67662B9E-27D2-4DB2-A2DA-B3D68CEC9111}"/>
                    </a:ext>
                  </a:extLst>
                </p:cNvPr>
                <p:cNvSpPr/>
                <p:nvPr/>
              </p:nvSpPr>
              <p:spPr>
                <a:xfrm>
                  <a:off x="3872880" y="3918858"/>
                  <a:ext cx="742116" cy="273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9" name="직사각형 38">
                <a:extLst>
                  <a:ext uri="{FF2B5EF4-FFF2-40B4-BE49-F238E27FC236}">
                    <a16:creationId xmlns:a16="http://schemas.microsoft.com/office/drawing/2014/main" id="{51F7D486-9E1A-4EAD-BC5A-AA104A61B851}"/>
                  </a:ext>
                </a:extLst>
              </p:cNvPr>
              <p:cNvSpPr/>
              <p:nvPr/>
            </p:nvSpPr>
            <p:spPr>
              <a:xfrm>
                <a:off x="5274649" y="3307828"/>
                <a:ext cx="1612388" cy="290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en-US" altLang="ko-KR" sz="1400" dirty="0" err="1">
                    <a:solidFill>
                      <a:schemeClr val="tx1">
                        <a:lumMod val="85000"/>
                        <a:lumOff val="15000"/>
                      </a:schemeClr>
                    </a:solidFill>
                    <a:latin typeface="SamsungOne-700" pitchFamily="34" charset="0"/>
                    <a:ea typeface="맑은 고딕" panose="020B0503020000020004" pitchFamily="50" charset="-127"/>
                  </a:rPr>
                  <a:t>Hệ</a:t>
                </a:r>
                <a:r>
                  <a:rPr lang="en-US" altLang="ko-KR" sz="1400" dirty="0">
                    <a:solidFill>
                      <a:schemeClr val="tx1">
                        <a:lumMod val="85000"/>
                        <a:lumOff val="15000"/>
                      </a:schemeClr>
                    </a:solidFill>
                    <a:latin typeface="SamsungOne-700" pitchFamily="34" charset="0"/>
                    <a:ea typeface="맑은 고딕" panose="020B0503020000020004" pitchFamily="50" charset="-127"/>
                  </a:rPr>
                  <a:t> </a:t>
                </a:r>
                <a:r>
                  <a:rPr lang="en-US" altLang="ko-KR" sz="1400" dirty="0" err="1">
                    <a:solidFill>
                      <a:schemeClr val="tx1">
                        <a:lumMod val="85000"/>
                        <a:lumOff val="15000"/>
                      </a:schemeClr>
                    </a:solidFill>
                    <a:latin typeface="SamsungOne-700" pitchFamily="34" charset="0"/>
                    <a:ea typeface="맑은 고딕" panose="020B0503020000020004" pitchFamily="50" charset="-127"/>
                  </a:rPr>
                  <a:t>thống</a:t>
                </a:r>
                <a:r>
                  <a:rPr lang="en-US" altLang="ko-KR" sz="1400" dirty="0">
                    <a:solidFill>
                      <a:schemeClr val="tx1">
                        <a:lumMod val="85000"/>
                        <a:lumOff val="15000"/>
                      </a:schemeClr>
                    </a:solidFill>
                    <a:latin typeface="SamsungOne-700" pitchFamily="34" charset="0"/>
                    <a:ea typeface="맑은 고딕" panose="020B0503020000020004" pitchFamily="50" charset="-127"/>
                  </a:rPr>
                  <a:t> </a:t>
                </a:r>
                <a:r>
                  <a:rPr lang="en-US" altLang="ko-KR" sz="1400" dirty="0" err="1">
                    <a:solidFill>
                      <a:schemeClr val="tx1">
                        <a:lumMod val="85000"/>
                        <a:lumOff val="15000"/>
                      </a:schemeClr>
                    </a:solidFill>
                    <a:latin typeface="SamsungOne-700" pitchFamily="34" charset="0"/>
                    <a:ea typeface="맑은 고딕" panose="020B0503020000020004" pitchFamily="50" charset="-127"/>
                  </a:rPr>
                  <a:t>tệp</a:t>
                </a:r>
                <a:r>
                  <a:rPr lang="en-US" altLang="ko-KR" sz="1400" dirty="0">
                    <a:solidFill>
                      <a:schemeClr val="tx1">
                        <a:lumMod val="85000"/>
                        <a:lumOff val="15000"/>
                      </a:schemeClr>
                    </a:solidFill>
                    <a:latin typeface="SamsungOne-700" pitchFamily="34" charset="0"/>
                    <a:ea typeface="맑은 고딕" panose="020B0503020000020004" pitchFamily="50" charset="-127"/>
                  </a:rPr>
                  <a:t> tin</a:t>
                </a:r>
              </a:p>
            </p:txBody>
          </p:sp>
          <p:sp>
            <p:nvSpPr>
              <p:cNvPr id="41" name="직사각형 40">
                <a:extLst>
                  <a:ext uri="{FF2B5EF4-FFF2-40B4-BE49-F238E27FC236}">
                    <a16:creationId xmlns:a16="http://schemas.microsoft.com/office/drawing/2014/main" id="{BAF24A95-DE35-41D4-BCFE-EB04FAA72732}"/>
                  </a:ext>
                </a:extLst>
              </p:cNvPr>
              <p:cNvSpPr/>
              <p:nvPr/>
            </p:nvSpPr>
            <p:spPr>
              <a:xfrm>
                <a:off x="2107910" y="4701025"/>
                <a:ext cx="2412922" cy="352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lvl="0" algn="ctr" defTabSz="914400" latinLnBrk="1">
                  <a:defRPr/>
                </a:pPr>
                <a:r>
                  <a:rPr lang="en-US" altLang="ko-KR" sz="1200" dirty="0" err="1">
                    <a:solidFill>
                      <a:srgbClr val="FF0000"/>
                    </a:solidFill>
                    <a:latin typeface="SamsungOne-700" pitchFamily="34" charset="0"/>
                    <a:ea typeface="맑은 고딕" panose="020B0503020000020004" pitchFamily="50" charset="-127"/>
                  </a:rPr>
                  <a:t>Xử</a:t>
                </a:r>
                <a:r>
                  <a:rPr lang="en-US" altLang="ko-KR" sz="1200" dirty="0">
                    <a:solidFill>
                      <a:srgbClr val="FF0000"/>
                    </a:solidFill>
                    <a:latin typeface="SamsungOne-700" pitchFamily="34" charset="0"/>
                    <a:ea typeface="맑은 고딕" panose="020B0503020000020004" pitchFamily="50" charset="-127"/>
                  </a:rPr>
                  <a:t> </a:t>
                </a:r>
                <a:r>
                  <a:rPr lang="en-US" altLang="ko-KR" sz="1200" dirty="0" err="1">
                    <a:solidFill>
                      <a:srgbClr val="FF0000"/>
                    </a:solidFill>
                    <a:latin typeface="SamsungOne-700" pitchFamily="34" charset="0"/>
                    <a:ea typeface="맑은 고딕" panose="020B0503020000020004" pitchFamily="50" charset="-127"/>
                  </a:rPr>
                  <a:t>lý</a:t>
                </a:r>
                <a:r>
                  <a:rPr lang="en-US" altLang="ko-KR" sz="1200" dirty="0">
                    <a:solidFill>
                      <a:srgbClr val="FF0000"/>
                    </a:solidFill>
                    <a:latin typeface="SamsungOne-700" pitchFamily="34" charset="0"/>
                    <a:ea typeface="맑은 고딕" panose="020B0503020000020004" pitchFamily="50" charset="-127"/>
                  </a:rPr>
                  <a:t> </a:t>
                </a:r>
                <a:r>
                  <a:rPr lang="en-US" altLang="ko-KR" sz="1200" dirty="0" err="1">
                    <a:solidFill>
                      <a:srgbClr val="FF0000"/>
                    </a:solidFill>
                    <a:latin typeface="SamsungOne-700" pitchFamily="34" charset="0"/>
                    <a:ea typeface="맑은 고딕" panose="020B0503020000020004" pitchFamily="50" charset="-127"/>
                  </a:rPr>
                  <a:t>các</a:t>
                </a:r>
                <a:r>
                  <a:rPr lang="en-US" altLang="ko-KR" sz="1200" dirty="0">
                    <a:solidFill>
                      <a:srgbClr val="FF0000"/>
                    </a:solidFill>
                    <a:latin typeface="SamsungOne-700" pitchFamily="34" charset="0"/>
                    <a:ea typeface="맑은 고딕" panose="020B0503020000020004" pitchFamily="50" charset="-127"/>
                  </a:rPr>
                  <a:t> </a:t>
                </a:r>
                <a:r>
                  <a:rPr lang="en-US" altLang="ko-KR" sz="1200" dirty="0" err="1">
                    <a:solidFill>
                      <a:srgbClr val="FF0000"/>
                    </a:solidFill>
                    <a:latin typeface="SamsungOne-700" pitchFamily="34" charset="0"/>
                    <a:ea typeface="맑은 고딕" panose="020B0503020000020004" pitchFamily="50" charset="-127"/>
                  </a:rPr>
                  <a:t>tác</a:t>
                </a:r>
                <a:r>
                  <a:rPr lang="en-US" altLang="ko-KR" sz="1200" dirty="0">
                    <a:solidFill>
                      <a:srgbClr val="FF0000"/>
                    </a:solidFill>
                    <a:latin typeface="SamsungOne-700" pitchFamily="34" charset="0"/>
                    <a:ea typeface="맑은 고딕" panose="020B0503020000020004" pitchFamily="50" charset="-127"/>
                  </a:rPr>
                  <a:t> </a:t>
                </a:r>
                <a:r>
                  <a:rPr lang="en-US" altLang="ko-KR" sz="1200" dirty="0" err="1">
                    <a:solidFill>
                      <a:srgbClr val="FF0000"/>
                    </a:solidFill>
                    <a:latin typeface="SamsungOne-700" pitchFamily="34" charset="0"/>
                    <a:ea typeface="맑은 고딕" panose="020B0503020000020004" pitchFamily="50" charset="-127"/>
                  </a:rPr>
                  <a:t>vụ</a:t>
                </a:r>
                <a:r>
                  <a:rPr lang="en-US" altLang="ko-KR" sz="1200" dirty="0">
                    <a:solidFill>
                      <a:srgbClr val="FF0000"/>
                    </a:solidFill>
                    <a:latin typeface="SamsungOne-700" pitchFamily="34" charset="0"/>
                    <a:ea typeface="맑은 고딕" panose="020B0503020000020004" pitchFamily="50" charset="-127"/>
                  </a:rPr>
                  <a:t> </a:t>
                </a:r>
                <a:r>
                  <a:rPr lang="en-US" altLang="ko-KR" sz="1200" dirty="0" err="1">
                    <a:solidFill>
                      <a:srgbClr val="FF0000"/>
                    </a:solidFill>
                    <a:latin typeface="SamsungOne-700" pitchFamily="34" charset="0"/>
                    <a:ea typeface="맑은 고딕" panose="020B0503020000020004" pitchFamily="50" charset="-127"/>
                  </a:rPr>
                  <a:t>khác</a:t>
                </a:r>
                <a:r>
                  <a:rPr lang="en-US" altLang="ko-KR" sz="1200" dirty="0">
                    <a:solidFill>
                      <a:srgbClr val="FF0000"/>
                    </a:solidFill>
                    <a:latin typeface="SamsungOne-700" pitchFamily="34" charset="0"/>
                    <a:ea typeface="맑은 고딕" panose="020B0503020000020004" pitchFamily="50" charset="-127"/>
                  </a:rPr>
                  <a:t> (</a:t>
                </a:r>
                <a:r>
                  <a:rPr lang="en-US" altLang="ko-KR" sz="1200" dirty="0" err="1">
                    <a:solidFill>
                      <a:srgbClr val="FF0000"/>
                    </a:solidFill>
                    <a:latin typeface="SamsungOne-700" pitchFamily="34" charset="0"/>
                    <a:ea typeface="맑은 고딕" panose="020B0503020000020004" pitchFamily="50" charset="-127"/>
                  </a:rPr>
                  <a:t>không</a:t>
                </a:r>
                <a:r>
                  <a:rPr lang="en-US" altLang="ko-KR" sz="1200" dirty="0">
                    <a:solidFill>
                      <a:srgbClr val="FF0000"/>
                    </a:solidFill>
                    <a:latin typeface="SamsungOne-700" pitchFamily="34" charset="0"/>
                    <a:ea typeface="맑은 고딕" panose="020B0503020000020004" pitchFamily="50" charset="-127"/>
                  </a:rPr>
                  <a:t> </a:t>
                </a:r>
                <a:r>
                  <a:rPr lang="en-US" altLang="ko-KR" sz="1200" dirty="0" err="1">
                    <a:solidFill>
                      <a:srgbClr val="FF0000"/>
                    </a:solidFill>
                    <a:latin typeface="SamsungOne-700" pitchFamily="34" charset="0"/>
                    <a:ea typeface="맑은 고딕" panose="020B0503020000020004" pitchFamily="50" charset="-127"/>
                  </a:rPr>
                  <a:t>chờ</a:t>
                </a:r>
                <a:r>
                  <a:rPr lang="en-US" altLang="ko-KR" sz="1200" dirty="0">
                    <a:solidFill>
                      <a:srgbClr val="FF0000"/>
                    </a:solidFill>
                    <a:latin typeface="SamsungOne-700" pitchFamily="34" charset="0"/>
                    <a:ea typeface="맑은 고딕" panose="020B0503020000020004" pitchFamily="50" charset="-127"/>
                  </a:rPr>
                  <a:t>)</a:t>
                </a:r>
              </a:p>
            </p:txBody>
          </p:sp>
          <p:sp>
            <p:nvSpPr>
              <p:cNvPr id="47" name="직사각형 46">
                <a:extLst>
                  <a:ext uri="{FF2B5EF4-FFF2-40B4-BE49-F238E27FC236}">
                    <a16:creationId xmlns:a16="http://schemas.microsoft.com/office/drawing/2014/main" id="{AB219743-FEA4-442F-8EC6-838855540D2F}"/>
                  </a:ext>
                </a:extLst>
              </p:cNvPr>
              <p:cNvSpPr/>
              <p:nvPr/>
            </p:nvSpPr>
            <p:spPr>
              <a:xfrm>
                <a:off x="3900859" y="3752889"/>
                <a:ext cx="881198" cy="449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rPr>
                  <a:t>Đọc yêu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err="1">
                    <a:ln>
                      <a:noFill/>
                    </a:ln>
                    <a:solidFill>
                      <a:srgbClr val="FF0000"/>
                    </a:solidFill>
                    <a:effectLst/>
                    <a:uLnTx/>
                    <a:uFillTx/>
                    <a:latin typeface="SamsungOne-700" pitchFamily="34" charset="0"/>
                    <a:ea typeface="맑은 고딕" panose="020B0503020000020004" pitchFamily="50" charset="-127"/>
                    <a:cs typeface="+mn-cs"/>
                  </a:rPr>
                  <a:t>cầu</a:t>
                </a:r>
                <a:endParaRPr kumimoji="0" lang="en-US" altLang="ko-KR" sz="1200" i="0" u="none" strike="noStrike" kern="1200" cap="none" spc="0" normalizeH="0" baseline="0" noProof="0" dirty="0">
                  <a:ln>
                    <a:noFill/>
                  </a:ln>
                  <a:solidFill>
                    <a:srgbClr val="FF0000"/>
                  </a:solidFill>
                  <a:effectLst/>
                  <a:uLnTx/>
                  <a:uFillTx/>
                  <a:latin typeface="SamsungOne-700" pitchFamily="34" charset="0"/>
                  <a:ea typeface="맑은 고딕" panose="020B0503020000020004" pitchFamily="50" charset="-127"/>
                  <a:cs typeface="+mn-cs"/>
                </a:endParaRPr>
              </a:p>
            </p:txBody>
          </p:sp>
          <p:sp>
            <p:nvSpPr>
              <p:cNvPr id="48" name="직사각형 47">
                <a:extLst>
                  <a:ext uri="{FF2B5EF4-FFF2-40B4-BE49-F238E27FC236}">
                    <a16:creationId xmlns:a16="http://schemas.microsoft.com/office/drawing/2014/main" id="{8E8CB7AB-6A8C-4E4E-840E-BA992E3D4F81}"/>
                  </a:ext>
                </a:extLst>
              </p:cNvPr>
              <p:cNvSpPr/>
              <p:nvPr/>
            </p:nvSpPr>
            <p:spPr>
              <a:xfrm>
                <a:off x="1909149" y="3307828"/>
                <a:ext cx="1612388" cy="290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en-US" altLang="ko-KR" sz="1400" dirty="0" err="1">
                    <a:solidFill>
                      <a:schemeClr val="tx1">
                        <a:lumMod val="85000"/>
                        <a:lumOff val="15000"/>
                      </a:schemeClr>
                    </a:solidFill>
                    <a:latin typeface="SamsungOne-700" pitchFamily="34" charset="0"/>
                    <a:ea typeface="맑은 고딕" panose="020B0503020000020004" pitchFamily="50" charset="-127"/>
                  </a:rPr>
                  <a:t>Chương</a:t>
                </a:r>
                <a:r>
                  <a:rPr lang="en-US" altLang="ko-KR" sz="1400" dirty="0">
                    <a:solidFill>
                      <a:schemeClr val="tx1">
                        <a:lumMod val="85000"/>
                        <a:lumOff val="15000"/>
                      </a:schemeClr>
                    </a:solidFill>
                    <a:latin typeface="SamsungOne-700" pitchFamily="34" charset="0"/>
                    <a:ea typeface="맑은 고딕" panose="020B0503020000020004" pitchFamily="50" charset="-127"/>
                  </a:rPr>
                  <a:t> </a:t>
                </a:r>
                <a:r>
                  <a:rPr lang="en-US" altLang="ko-KR" sz="1400" dirty="0" err="1">
                    <a:solidFill>
                      <a:schemeClr val="tx1">
                        <a:lumMod val="85000"/>
                        <a:lumOff val="15000"/>
                      </a:schemeClr>
                    </a:solidFill>
                    <a:latin typeface="SamsungOne-700" pitchFamily="34" charset="0"/>
                    <a:ea typeface="맑은 고딕" panose="020B0503020000020004" pitchFamily="50" charset="-127"/>
                  </a:rPr>
                  <a:t>trình</a:t>
                </a:r>
                <a:endParaRPr lang="en-US" altLang="ko-KR" sz="1400" dirty="0">
                  <a:solidFill>
                    <a:schemeClr val="tx1">
                      <a:lumMod val="85000"/>
                      <a:lumOff val="15000"/>
                    </a:schemeClr>
                  </a:solidFill>
                  <a:latin typeface="SamsungOne-700" pitchFamily="34" charset="0"/>
                  <a:ea typeface="맑은 고딕" panose="020B0503020000020004" pitchFamily="50" charset="-127"/>
                </a:endParaRPr>
              </a:p>
            </p:txBody>
          </p:sp>
        </p:grpSp>
        <p:sp>
          <p:nvSpPr>
            <p:cNvPr id="62" name="직사각형 61"/>
            <p:cNvSpPr/>
            <p:nvPr/>
          </p:nvSpPr>
          <p:spPr>
            <a:xfrm>
              <a:off x="1964668" y="3702350"/>
              <a:ext cx="2699407" cy="2390946"/>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p:cNvSpPr/>
            <p:nvPr/>
          </p:nvSpPr>
          <p:spPr>
            <a:xfrm>
              <a:off x="5287593" y="3702350"/>
              <a:ext cx="2699407" cy="200170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4" name="Picture 2" descr="C:\Users\USER\Downloads\docum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360" y="4125881"/>
              <a:ext cx="962722" cy="962722"/>
            </a:xfrm>
            <a:prstGeom prst="rect">
              <a:avLst/>
            </a:prstGeom>
            <a:noFill/>
            <a:extLst>
              <a:ext uri="{909E8E84-426E-40DD-AFC4-6F175D3DCCD1}">
                <a14:hiddenFill xmlns:a14="http://schemas.microsoft.com/office/drawing/2010/main">
                  <a:solidFill>
                    <a:srgbClr val="FFFFFF"/>
                  </a:solidFill>
                </a14:hiddenFill>
              </a:ext>
            </a:extLst>
          </p:spPr>
        </p:pic>
        <p:sp>
          <p:nvSpPr>
            <p:cNvPr id="65" name="직사각형 64"/>
            <p:cNvSpPr/>
            <p:nvPr/>
          </p:nvSpPr>
          <p:spPr>
            <a:xfrm>
              <a:off x="2521367" y="3997059"/>
              <a:ext cx="1591258"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ko-KR" sz="1400" dirty="0" err="1">
                  <a:solidFill>
                    <a:srgbClr val="FF0000"/>
                  </a:solidFill>
                  <a:latin typeface="SamsungOne-700" pitchFamily="34" charset="0"/>
                  <a:ea typeface="맑은 고딕" panose="020B0503020000020004" pitchFamily="50" charset="-127"/>
                </a:rPr>
                <a:t>Hàm</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của</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tệp</a:t>
              </a:r>
              <a:endParaRPr lang="en-US" altLang="ko-KR" sz="1400" dirty="0">
                <a:solidFill>
                  <a:srgbClr val="FF0000"/>
                </a:solidFill>
                <a:latin typeface="SamsungOne-700" pitchFamily="34" charset="0"/>
                <a:ea typeface="맑은 고딕" panose="020B0503020000020004" pitchFamily="50" charset="-127"/>
              </a:endParaRPr>
            </a:p>
          </p:txBody>
        </p:sp>
        <p:sp>
          <p:nvSpPr>
            <p:cNvPr id="66" name="직사각형 65"/>
            <p:cNvSpPr/>
            <p:nvPr/>
          </p:nvSpPr>
          <p:spPr>
            <a:xfrm>
              <a:off x="2371357" y="5134585"/>
              <a:ext cx="1741268"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ko-KR" sz="1300" dirty="0">
                  <a:solidFill>
                    <a:srgbClr val="FF0000"/>
                  </a:solidFill>
                  <a:latin typeface="SamsungOne-700" pitchFamily="34" charset="0"/>
                  <a:ea typeface="맑은 고딕" panose="020B0503020000020004" pitchFamily="50" charset="-127"/>
                </a:rPr>
                <a:t>Đang </a:t>
              </a:r>
              <a:r>
                <a:rPr lang="en-US" altLang="ko-KR" sz="1300" dirty="0" err="1">
                  <a:solidFill>
                    <a:srgbClr val="FF0000"/>
                  </a:solidFill>
                  <a:latin typeface="SamsungOne-700" pitchFamily="34" charset="0"/>
                  <a:ea typeface="맑은 고딕" panose="020B0503020000020004" pitchFamily="50" charset="-127"/>
                </a:rPr>
                <a:t>xử</a:t>
              </a:r>
              <a:r>
                <a:rPr lang="en-US" altLang="ko-KR" sz="1300" dirty="0">
                  <a:solidFill>
                    <a:srgbClr val="FF0000"/>
                  </a:solidFill>
                  <a:latin typeface="SamsungOne-700" pitchFamily="34" charset="0"/>
                  <a:ea typeface="맑은 고딕" panose="020B0503020000020004" pitchFamily="50" charset="-127"/>
                </a:rPr>
                <a:t> </a:t>
              </a:r>
              <a:r>
                <a:rPr lang="en-US" altLang="ko-KR" sz="1300" dirty="0" err="1">
                  <a:solidFill>
                    <a:srgbClr val="FF0000"/>
                  </a:solidFill>
                  <a:latin typeface="SamsungOne-700" pitchFamily="34" charset="0"/>
                  <a:ea typeface="맑은 고딕" panose="020B0503020000020004" pitchFamily="50" charset="-127"/>
                </a:rPr>
                <a:t>lí</a:t>
              </a:r>
              <a:r>
                <a:rPr lang="en-US" altLang="ko-KR" sz="1300" dirty="0">
                  <a:solidFill>
                    <a:srgbClr val="FF0000"/>
                  </a:solidFill>
                  <a:latin typeface="SamsungOne-700" pitchFamily="34" charset="0"/>
                  <a:ea typeface="맑은 고딕" panose="020B0503020000020004" pitchFamily="50" charset="-127"/>
                </a:rPr>
                <a:t> </a:t>
              </a:r>
              <a:r>
                <a:rPr lang="en-US" altLang="ko-KR" sz="1300" dirty="0" err="1">
                  <a:solidFill>
                    <a:srgbClr val="FF0000"/>
                  </a:solidFill>
                  <a:latin typeface="SamsungOne-700" pitchFamily="34" charset="0"/>
                  <a:ea typeface="맑은 고딕" panose="020B0503020000020004" pitchFamily="50" charset="-127"/>
                </a:rPr>
                <a:t>dữ</a:t>
              </a:r>
              <a:r>
                <a:rPr lang="en-US" altLang="ko-KR" sz="1300" dirty="0">
                  <a:solidFill>
                    <a:srgbClr val="FF0000"/>
                  </a:solidFill>
                  <a:latin typeface="SamsungOne-700" pitchFamily="34" charset="0"/>
                  <a:ea typeface="맑은 고딕" panose="020B0503020000020004" pitchFamily="50" charset="-127"/>
                </a:rPr>
                <a:t> </a:t>
              </a:r>
              <a:r>
                <a:rPr lang="en-US" altLang="ko-KR" sz="1300" dirty="0" err="1">
                  <a:solidFill>
                    <a:srgbClr val="FF0000"/>
                  </a:solidFill>
                  <a:latin typeface="SamsungOne-700" pitchFamily="34" charset="0"/>
                  <a:ea typeface="맑은 고딕" panose="020B0503020000020004" pitchFamily="50" charset="-127"/>
                </a:rPr>
                <a:t>liệu</a:t>
              </a:r>
              <a:endParaRPr lang="en-US" altLang="ko-KR" sz="1300" dirty="0">
                <a:solidFill>
                  <a:srgbClr val="FF0000"/>
                </a:solidFill>
                <a:latin typeface="SamsungOne-700" pitchFamily="34" charset="0"/>
                <a:ea typeface="맑은 고딕" panose="020B0503020000020004" pitchFamily="50" charset="-127"/>
              </a:endParaRPr>
            </a:p>
            <a:p>
              <a:pPr lvl="0" algn="ctr" defTabSz="914400">
                <a:defRPr/>
              </a:pPr>
              <a:r>
                <a:rPr lang="en-US" altLang="ko-KR" sz="1300" dirty="0">
                  <a:solidFill>
                    <a:srgbClr val="FF0000"/>
                  </a:solidFill>
                  <a:latin typeface="SamsungOne-700" pitchFamily="34" charset="0"/>
                  <a:ea typeface="맑은 고딕" panose="020B0503020000020004" pitchFamily="50" charset="-127"/>
                </a:rPr>
                <a:t>(</a:t>
              </a:r>
              <a:r>
                <a:rPr lang="en-US" altLang="ko-KR" sz="1300" dirty="0" err="1">
                  <a:solidFill>
                    <a:srgbClr val="FF0000"/>
                  </a:solidFill>
                  <a:latin typeface="SamsungOne-700" pitchFamily="34" charset="0"/>
                  <a:ea typeface="맑은 고딕" panose="020B0503020000020004" pitchFamily="50" charset="-127"/>
                </a:rPr>
                <a:t>Hàm</a:t>
              </a:r>
              <a:r>
                <a:rPr lang="en-US" altLang="ko-KR" sz="1300" dirty="0">
                  <a:solidFill>
                    <a:srgbClr val="FF0000"/>
                  </a:solidFill>
                  <a:latin typeface="SamsungOne-700" pitchFamily="34" charset="0"/>
                  <a:ea typeface="맑은 고딕" panose="020B0503020000020004" pitchFamily="50" charset="-127"/>
                </a:rPr>
                <a:t> Callback)</a:t>
              </a:r>
            </a:p>
          </p:txBody>
        </p:sp>
        <p:sp>
          <p:nvSpPr>
            <p:cNvPr id="67" name="직사각형 66"/>
            <p:cNvSpPr/>
            <p:nvPr/>
          </p:nvSpPr>
          <p:spPr>
            <a:xfrm>
              <a:off x="5632542" y="3997059"/>
              <a:ext cx="1215806"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ko-KR" sz="1400" dirty="0" err="1">
                  <a:solidFill>
                    <a:srgbClr val="FF0000"/>
                  </a:solidFill>
                  <a:latin typeface="SamsungOne-700" pitchFamily="34" charset="0"/>
                  <a:ea typeface="맑은 고딕" panose="020B0503020000020004" pitchFamily="50" charset="-127"/>
                </a:rPr>
                <a:t>Chuẩn</a:t>
              </a:r>
              <a:r>
                <a:rPr lang="en-US" altLang="ko-KR" sz="1400" dirty="0">
                  <a:solidFill>
                    <a:srgbClr val="FF0000"/>
                  </a:solidFill>
                  <a:latin typeface="SamsungOne-700" pitchFamily="34" charset="0"/>
                  <a:ea typeface="맑은 고딕" panose="020B0503020000020004" pitchFamily="50" charset="-127"/>
                </a:rPr>
                <a:t> bị </a:t>
              </a:r>
              <a:r>
                <a:rPr lang="en-US" altLang="ko-KR" sz="1400" dirty="0" err="1">
                  <a:solidFill>
                    <a:srgbClr val="FF0000"/>
                  </a:solidFill>
                  <a:latin typeface="SamsungOne-700" pitchFamily="34" charset="0"/>
                  <a:ea typeface="맑은 고딕" panose="020B0503020000020004" pitchFamily="50" charset="-127"/>
                </a:rPr>
                <a:t>tệp</a:t>
              </a:r>
              <a:endParaRPr lang="en-US" altLang="ko-KR" sz="1400" dirty="0">
                <a:solidFill>
                  <a:srgbClr val="FF0000"/>
                </a:solidFill>
                <a:latin typeface="SamsungOne-700" pitchFamily="34" charset="0"/>
                <a:ea typeface="맑은 고딕" panose="020B0503020000020004" pitchFamily="50" charset="-127"/>
              </a:endParaRPr>
            </a:p>
          </p:txBody>
        </p:sp>
        <p:sp>
          <p:nvSpPr>
            <p:cNvPr id="68" name="직사각형 67"/>
            <p:cNvSpPr/>
            <p:nvPr/>
          </p:nvSpPr>
          <p:spPr>
            <a:xfrm>
              <a:off x="5632542" y="5134585"/>
              <a:ext cx="1215806" cy="475030"/>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altLang="ko-KR" sz="1400" dirty="0">
                  <a:solidFill>
                    <a:srgbClr val="FF0000"/>
                  </a:solidFill>
                  <a:latin typeface="SamsungOne-700" pitchFamily="34" charset="0"/>
                  <a:ea typeface="맑은 고딕" panose="020B0503020000020004" pitchFamily="50" charset="-127"/>
                </a:rPr>
                <a:t>Đang </a:t>
              </a:r>
              <a:r>
                <a:rPr lang="en-US" altLang="ko-KR" sz="1400" dirty="0" err="1">
                  <a:solidFill>
                    <a:srgbClr val="FF0000"/>
                  </a:solidFill>
                  <a:latin typeface="SamsungOne-700" pitchFamily="34" charset="0"/>
                  <a:ea typeface="맑은 고딕" panose="020B0503020000020004" pitchFamily="50" charset="-127"/>
                </a:rPr>
                <a:t>xử</a:t>
              </a:r>
              <a:r>
                <a:rPr lang="en-US" altLang="ko-KR" sz="1400" dirty="0">
                  <a:solidFill>
                    <a:srgbClr val="FF0000"/>
                  </a:solidFill>
                  <a:latin typeface="SamsungOne-700" pitchFamily="34" charset="0"/>
                  <a:ea typeface="맑은 고딕" panose="020B0503020000020004" pitchFamily="50" charset="-127"/>
                </a:rPr>
                <a:t> </a:t>
              </a:r>
              <a:r>
                <a:rPr lang="en-US" altLang="ko-KR" sz="1400" dirty="0" err="1">
                  <a:solidFill>
                    <a:srgbClr val="FF0000"/>
                  </a:solidFill>
                  <a:latin typeface="SamsungOne-700" pitchFamily="34" charset="0"/>
                  <a:ea typeface="맑은 고딕" panose="020B0503020000020004" pitchFamily="50" charset="-127"/>
                </a:rPr>
                <a:t>lý</a:t>
              </a:r>
              <a:r>
                <a:rPr lang="en-US" altLang="ko-KR" sz="1400" dirty="0">
                  <a:solidFill>
                    <a:srgbClr val="FF0000"/>
                  </a:solidFill>
                  <a:latin typeface="SamsungOne-700" pitchFamily="34" charset="0"/>
                  <a:ea typeface="맑은 고딕" panose="020B0503020000020004" pitchFamily="50" charset="-127"/>
                </a:rPr>
                <a:t> </a:t>
              </a:r>
            </a:p>
            <a:p>
              <a:pPr lvl="0" algn="ctr" defTabSz="914400">
                <a:defRPr/>
              </a:pPr>
              <a:r>
                <a:rPr lang="en-US" altLang="ko-KR" sz="1400" dirty="0" err="1">
                  <a:solidFill>
                    <a:srgbClr val="FF0000"/>
                  </a:solidFill>
                  <a:latin typeface="SamsungOne-700" pitchFamily="34" charset="0"/>
                  <a:ea typeface="맑은 고딕" panose="020B0503020000020004" pitchFamily="50" charset="-127"/>
                </a:rPr>
                <a:t>tệp</a:t>
              </a:r>
              <a:endParaRPr lang="en-US" altLang="ko-KR" sz="1400" dirty="0">
                <a:solidFill>
                  <a:srgbClr val="FF0000"/>
                </a:solidFill>
                <a:latin typeface="SamsungOne-700" pitchFamily="34" charset="0"/>
                <a:ea typeface="맑은 고딕" panose="020B0503020000020004" pitchFamily="50" charset="-127"/>
              </a:endParaRPr>
            </a:p>
          </p:txBody>
        </p:sp>
      </p:grpSp>
      <p:cxnSp>
        <p:nvCxnSpPr>
          <p:cNvPr id="9" name="직선 화살표 연결선 8"/>
          <p:cNvCxnSpPr>
            <a:stCxn id="65" idx="3"/>
          </p:cNvCxnSpPr>
          <p:nvPr/>
        </p:nvCxnSpPr>
        <p:spPr>
          <a:xfrm>
            <a:off x="4255868" y="4014152"/>
            <a:ext cx="1519917" cy="0"/>
          </a:xfrm>
          <a:prstGeom prst="straightConnector1">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a:cxnSpLocks/>
            <a:endCxn id="66" idx="3"/>
          </p:cNvCxnSpPr>
          <p:nvPr/>
        </p:nvCxnSpPr>
        <p:spPr>
          <a:xfrm flipH="1">
            <a:off x="4255868" y="5151678"/>
            <a:ext cx="1519918" cy="0"/>
          </a:xfrm>
          <a:prstGeom prst="straightConnector1">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6383688" y="4251667"/>
            <a:ext cx="0" cy="498438"/>
          </a:xfrm>
          <a:prstGeom prst="straightConnector1">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3457614" y="4245979"/>
            <a:ext cx="0" cy="258493"/>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004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Ghi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không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đồng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bộ</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Truyền hàm callback cho tham số bằng phương thức readFile</a:t>
            </a:r>
          </a:p>
        </p:txBody>
      </p:sp>
      <p:pic>
        <p:nvPicPr>
          <p:cNvPr id="20" name="그림 19">
            <a:extLst>
              <a:ext uri="{FF2B5EF4-FFF2-40B4-BE49-F238E27FC236}">
                <a16:creationId xmlns:a16="http://schemas.microsoft.com/office/drawing/2014/main" id="{56DC2334-3270-438E-946F-1FE144D9556B}"/>
              </a:ext>
            </a:extLst>
          </p:cNvPr>
          <p:cNvPicPr>
            <a:picLocks noChangeAspect="1"/>
          </p:cNvPicPr>
          <p:nvPr/>
        </p:nvPicPr>
        <p:blipFill>
          <a:blip r:embed="rId4"/>
          <a:stretch>
            <a:fillRect/>
          </a:stretch>
        </p:blipFill>
        <p:spPr>
          <a:xfrm>
            <a:off x="558801" y="2276475"/>
            <a:ext cx="6077390" cy="1897826"/>
          </a:xfrm>
          <a:prstGeom prst="rect">
            <a:avLst/>
          </a:prstGeom>
        </p:spPr>
      </p:pic>
    </p:spTree>
    <p:extLst>
      <p:ext uri="{BB962C8B-B14F-4D97-AF65-F5344CB8AC3E}">
        <p14:creationId xmlns:p14="http://schemas.microsoft.com/office/powerpoint/2010/main" val="2848878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Đọc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hoặc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ghi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trong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mở</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đóng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phương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thức</a:t>
            </a:r>
            <a:r>
              <a:rPr lang="en-US" altLang="ko-KR" sz="1400" dirty="0">
                <a:solidFill>
                  <a:schemeClr val="tx1"/>
                </a:solidFill>
                <a:latin typeface="SamsungOne-400" panose="020B0503030303020204" pitchFamily="34" charset="0"/>
                <a:ea typeface="SamsungOne-400" panose="020B0503030303020204" pitchFamily="34" charset="0"/>
              </a:rPr>
              <a:t> open, read, write, close, v.v.</a:t>
            </a:r>
          </a:p>
        </p:txBody>
      </p:sp>
      <p:grpSp>
        <p:nvGrpSpPr>
          <p:cNvPr id="36" name="그룹 35">
            <a:extLst>
              <a:ext uri="{FF2B5EF4-FFF2-40B4-BE49-F238E27FC236}">
                <a16:creationId xmlns:a16="http://schemas.microsoft.com/office/drawing/2014/main" id="{84BC0FF8-1DA9-472C-AE59-C64D8FA93E01}"/>
              </a:ext>
            </a:extLst>
          </p:cNvPr>
          <p:cNvGrpSpPr/>
          <p:nvPr/>
        </p:nvGrpSpPr>
        <p:grpSpPr>
          <a:xfrm>
            <a:off x="3217832" y="3749982"/>
            <a:ext cx="3471405" cy="2535315"/>
            <a:chOff x="3217832" y="3749982"/>
            <a:chExt cx="3471405" cy="2535315"/>
          </a:xfrm>
        </p:grpSpPr>
        <p:sp>
          <p:nvSpPr>
            <p:cNvPr id="28" name="직사각형 27">
              <a:extLst>
                <a:ext uri="{FF2B5EF4-FFF2-40B4-BE49-F238E27FC236}">
                  <a16:creationId xmlns:a16="http://schemas.microsoft.com/office/drawing/2014/main" id="{945111AC-5B9D-4027-B484-307DF818A166}"/>
                </a:ext>
              </a:extLst>
            </p:cNvPr>
            <p:cNvSpPr/>
            <p:nvPr/>
          </p:nvSpPr>
          <p:spPr>
            <a:xfrm>
              <a:off x="3217832" y="4359047"/>
              <a:ext cx="1870402" cy="192625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4ABA2189-0251-4D4D-ACDC-433BF0EACE11}"/>
                </a:ext>
              </a:extLst>
            </p:cNvPr>
            <p:cNvSpPr/>
            <p:nvPr/>
          </p:nvSpPr>
          <p:spPr>
            <a:xfrm>
              <a:off x="3379496" y="4814230"/>
              <a:ext cx="1544525" cy="118231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7D717220-131F-4482-AF24-77B12A5F358E}"/>
                </a:ext>
              </a:extLst>
            </p:cNvPr>
            <p:cNvGrpSpPr/>
            <p:nvPr/>
          </p:nvGrpSpPr>
          <p:grpSpPr>
            <a:xfrm>
              <a:off x="3416864" y="3749982"/>
              <a:ext cx="3272373" cy="1916243"/>
              <a:chOff x="4035383" y="4589304"/>
              <a:chExt cx="1894904" cy="1109622"/>
            </a:xfrm>
          </p:grpSpPr>
          <p:grpSp>
            <p:nvGrpSpPr>
              <p:cNvPr id="10" name="그룹 9">
                <a:extLst>
                  <a:ext uri="{FF2B5EF4-FFF2-40B4-BE49-F238E27FC236}">
                    <a16:creationId xmlns:a16="http://schemas.microsoft.com/office/drawing/2014/main" id="{08CE5F49-91F0-4BC9-ACD3-0C8E3D3BA9E8}"/>
                  </a:ext>
                </a:extLst>
              </p:cNvPr>
              <p:cNvGrpSpPr/>
              <p:nvPr/>
            </p:nvGrpSpPr>
            <p:grpSpPr>
              <a:xfrm>
                <a:off x="4124908" y="4589304"/>
                <a:ext cx="1754334" cy="1100232"/>
                <a:chOff x="4124908" y="4589304"/>
                <a:chExt cx="1754334" cy="1100232"/>
              </a:xfrm>
            </p:grpSpPr>
            <p:sp>
              <p:nvSpPr>
                <p:cNvPr id="17" name="직사각형 16">
                  <a:extLst>
                    <a:ext uri="{FF2B5EF4-FFF2-40B4-BE49-F238E27FC236}">
                      <a16:creationId xmlns:a16="http://schemas.microsoft.com/office/drawing/2014/main" id="{F9EEB363-3748-4F43-B83C-6D98953DC45E}"/>
                    </a:ext>
                  </a:extLst>
                </p:cNvPr>
                <p:cNvSpPr/>
                <p:nvPr/>
              </p:nvSpPr>
              <p:spPr>
                <a:xfrm>
                  <a:off x="4124908" y="4589304"/>
                  <a:ext cx="439472" cy="119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18" name="직사각형 17">
                  <a:extLst>
                    <a:ext uri="{FF2B5EF4-FFF2-40B4-BE49-F238E27FC236}">
                      <a16:creationId xmlns:a16="http://schemas.microsoft.com/office/drawing/2014/main" id="{0C024A56-7C43-4320-84C6-F46FC11C08AE}"/>
                    </a:ext>
                  </a:extLst>
                </p:cNvPr>
                <p:cNvSpPr/>
                <p:nvPr/>
              </p:nvSpPr>
              <p:spPr>
                <a:xfrm>
                  <a:off x="4501225" y="5054662"/>
                  <a:ext cx="439472" cy="119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21" name="직사각형 20">
                  <a:extLst>
                    <a:ext uri="{FF2B5EF4-FFF2-40B4-BE49-F238E27FC236}">
                      <a16:creationId xmlns:a16="http://schemas.microsoft.com/office/drawing/2014/main" id="{4D5BE6DB-68A0-44A8-A58D-891A91A59A1B}"/>
                    </a:ext>
                  </a:extLst>
                </p:cNvPr>
                <p:cNvSpPr/>
                <p:nvPr/>
              </p:nvSpPr>
              <p:spPr>
                <a:xfrm>
                  <a:off x="4564380" y="5317492"/>
                  <a:ext cx="302895" cy="119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23" name="직사각형 22">
                  <a:extLst>
                    <a:ext uri="{FF2B5EF4-FFF2-40B4-BE49-F238E27FC236}">
                      <a16:creationId xmlns:a16="http://schemas.microsoft.com/office/drawing/2014/main" id="{4166421F-99FA-45AA-94B7-B636437845F8}"/>
                    </a:ext>
                  </a:extLst>
                </p:cNvPr>
                <p:cNvSpPr/>
                <p:nvPr/>
              </p:nvSpPr>
              <p:spPr>
                <a:xfrm>
                  <a:off x="5096822" y="4838699"/>
                  <a:ext cx="375292" cy="112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24" name="직사각형 23">
                  <a:extLst>
                    <a:ext uri="{FF2B5EF4-FFF2-40B4-BE49-F238E27FC236}">
                      <a16:creationId xmlns:a16="http://schemas.microsoft.com/office/drawing/2014/main" id="{9CECF13F-72E1-422B-850E-6992411BCB3D}"/>
                    </a:ext>
                  </a:extLst>
                </p:cNvPr>
                <p:cNvSpPr/>
                <p:nvPr/>
              </p:nvSpPr>
              <p:spPr>
                <a:xfrm>
                  <a:off x="5503950" y="5577051"/>
                  <a:ext cx="375292" cy="112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grpSp>
          <p:sp>
            <p:nvSpPr>
              <p:cNvPr id="11" name="직사각형 10">
                <a:extLst>
                  <a:ext uri="{FF2B5EF4-FFF2-40B4-BE49-F238E27FC236}">
                    <a16:creationId xmlns:a16="http://schemas.microsoft.com/office/drawing/2014/main" id="{E0FFC573-766D-4A0E-96B2-4E26AC6C7466}"/>
                  </a:ext>
                </a:extLst>
              </p:cNvPr>
              <p:cNvSpPr/>
              <p:nvPr/>
            </p:nvSpPr>
            <p:spPr>
              <a:xfrm>
                <a:off x="4035383" y="4602877"/>
                <a:ext cx="557128" cy="142577"/>
              </a:xfrm>
              <a:prstGeom prst="rect">
                <a:avLst/>
              </a:prstGeom>
              <a:noFill/>
            </p:spPr>
            <p:txBody>
              <a:bodyPr wrap="none">
                <a:spAutoFit/>
                <a:scene3d>
                  <a:camera prst="orthographicFront"/>
                  <a:lightRig rig="threePt" dir="t"/>
                </a:scene3d>
                <a:sp3d>
                  <a:bevelB w="0" h="1270"/>
                </a:sp3d>
              </a:bodyPr>
              <a:lstStyle/>
              <a:p>
                <a:pPr algn="ctr"/>
                <a:r>
                  <a:rPr lang="en-US" altLang="ko-KR" sz="1000" b="1" dirty="0">
                    <a:solidFill>
                      <a:srgbClr val="193EB0"/>
                    </a:solidFill>
                    <a:latin typeface="SamsungOne-400" panose="020B0503030303020204" pitchFamily="34" charset="0"/>
                    <a:ea typeface="SamsungOne-400" panose="020B0503030303020204" pitchFamily="34" charset="0"/>
                  </a:rPr>
                  <a:t>(1) Open a file</a:t>
                </a:r>
                <a:endParaRPr lang="ko-KR" altLang="en-US" sz="1000" b="1" dirty="0">
                  <a:solidFill>
                    <a:srgbClr val="193EB0"/>
                  </a:solidFill>
                  <a:latin typeface="SamsungOne-400" panose="020B0503030303020204" pitchFamily="34" charset="0"/>
                </a:endParaRPr>
              </a:p>
            </p:txBody>
          </p:sp>
          <p:sp>
            <p:nvSpPr>
              <p:cNvPr id="12" name="직사각형 11">
                <a:extLst>
                  <a:ext uri="{FF2B5EF4-FFF2-40B4-BE49-F238E27FC236}">
                    <a16:creationId xmlns:a16="http://schemas.microsoft.com/office/drawing/2014/main" id="{1EABFE96-5B3A-4E8A-B18E-51EA0DEC1AF3}"/>
                  </a:ext>
                </a:extLst>
              </p:cNvPr>
              <p:cNvSpPr/>
              <p:nvPr/>
            </p:nvSpPr>
            <p:spPr>
              <a:xfrm>
                <a:off x="4411617" y="5012192"/>
                <a:ext cx="555272" cy="142577"/>
              </a:xfrm>
              <a:prstGeom prst="rect">
                <a:avLst/>
              </a:prstGeom>
              <a:noFill/>
            </p:spPr>
            <p:txBody>
              <a:bodyPr wrap="none">
                <a:spAutoFit/>
                <a:scene3d>
                  <a:camera prst="orthographicFront"/>
                  <a:lightRig rig="threePt" dir="t"/>
                </a:scene3d>
                <a:sp3d>
                  <a:bevelB w="0" h="1270"/>
                </a:sp3d>
              </a:bodyPr>
              <a:lstStyle/>
              <a:p>
                <a:pPr algn="ctr"/>
                <a:r>
                  <a:rPr lang="en-US" altLang="ko-KR" sz="1000" b="1" dirty="0">
                    <a:solidFill>
                      <a:srgbClr val="193EB0"/>
                    </a:solidFill>
                    <a:latin typeface="SamsungOne-400" panose="020B0503030303020204" pitchFamily="34" charset="0"/>
                    <a:ea typeface="SamsungOne-400" panose="020B0503030303020204" pitchFamily="34" charset="0"/>
                  </a:rPr>
                  <a:t>(3) Write data</a:t>
                </a:r>
                <a:endParaRPr lang="ko-KR" altLang="en-US" sz="1000" b="1" dirty="0">
                  <a:solidFill>
                    <a:srgbClr val="193EB0"/>
                  </a:solidFill>
                  <a:latin typeface="SamsungOne-400" panose="020B0503030303020204" pitchFamily="34" charset="0"/>
                </a:endParaRPr>
              </a:p>
            </p:txBody>
          </p:sp>
          <p:sp>
            <p:nvSpPr>
              <p:cNvPr id="13" name="직사각형 12">
                <a:extLst>
                  <a:ext uri="{FF2B5EF4-FFF2-40B4-BE49-F238E27FC236}">
                    <a16:creationId xmlns:a16="http://schemas.microsoft.com/office/drawing/2014/main" id="{856A797A-0C5C-481C-81C9-74A2AAD0C84B}"/>
                  </a:ext>
                </a:extLst>
              </p:cNvPr>
              <p:cNvSpPr/>
              <p:nvPr/>
            </p:nvSpPr>
            <p:spPr>
              <a:xfrm>
                <a:off x="4434941" y="5258021"/>
                <a:ext cx="568267" cy="142577"/>
              </a:xfrm>
              <a:prstGeom prst="rect">
                <a:avLst/>
              </a:prstGeom>
              <a:noFill/>
            </p:spPr>
            <p:txBody>
              <a:bodyPr wrap="none">
                <a:spAutoFit/>
                <a:scene3d>
                  <a:camera prst="orthographicFront"/>
                  <a:lightRig rig="threePt" dir="t"/>
                </a:scene3d>
                <a:sp3d>
                  <a:bevelB w="0" h="1270"/>
                </a:sp3d>
              </a:bodyPr>
              <a:lstStyle/>
              <a:p>
                <a:pPr lvl="0" algn="ctr"/>
                <a:r>
                  <a:rPr lang="en-US" altLang="ko-KR" sz="1000" b="1" dirty="0">
                    <a:solidFill>
                      <a:srgbClr val="193EB0"/>
                    </a:solidFill>
                    <a:latin typeface="SamsungOne-400" panose="020B0503030303020204" pitchFamily="34" charset="0"/>
                    <a:ea typeface="SamsungOne-400" panose="020B0503030303020204" pitchFamily="34" charset="0"/>
                  </a:rPr>
                  <a:t>(5) Close a file</a:t>
                </a:r>
                <a:endParaRPr lang="ko-KR" altLang="en-US" sz="1000" b="1" dirty="0">
                  <a:solidFill>
                    <a:srgbClr val="193EB0"/>
                  </a:solidFill>
                  <a:latin typeface="SamsungOne-400" panose="020B0503030303020204" pitchFamily="34" charset="0"/>
                  <a:ea typeface="SamsungOne-400" panose="02020603020101020101" pitchFamily="18" charset="-127"/>
                </a:endParaRPr>
              </a:p>
            </p:txBody>
          </p:sp>
          <p:sp>
            <p:nvSpPr>
              <p:cNvPr id="14" name="직사각형 13">
                <a:extLst>
                  <a:ext uri="{FF2B5EF4-FFF2-40B4-BE49-F238E27FC236}">
                    <a16:creationId xmlns:a16="http://schemas.microsoft.com/office/drawing/2014/main" id="{5E630A4A-9729-4F25-BC22-09ECF9EABE8D}"/>
                  </a:ext>
                </a:extLst>
              </p:cNvPr>
              <p:cNvSpPr/>
              <p:nvPr/>
            </p:nvSpPr>
            <p:spPr>
              <a:xfrm>
                <a:off x="4867275" y="4782801"/>
                <a:ext cx="710287" cy="142577"/>
              </a:xfrm>
              <a:prstGeom prst="rect">
                <a:avLst/>
              </a:prstGeom>
              <a:noFill/>
            </p:spPr>
            <p:txBody>
              <a:bodyPr wrap="none">
                <a:spAutoFit/>
                <a:scene3d>
                  <a:camera prst="orthographicFront"/>
                  <a:lightRig rig="threePt" dir="t"/>
                </a:scene3d>
                <a:sp3d>
                  <a:bevelB w="0" h="1270"/>
                </a:sp3d>
              </a:bodyPr>
              <a:lstStyle/>
              <a:p>
                <a:pPr lvl="0" algn="ctr"/>
                <a:r>
                  <a:rPr lang="en-US" altLang="ko-KR" sz="1000" b="1" dirty="0">
                    <a:solidFill>
                      <a:srgbClr val="FF0000"/>
                    </a:solidFill>
                    <a:latin typeface="SamsungOne-400" panose="020B0503030303020204" pitchFamily="34" charset="0"/>
                    <a:ea typeface="SamsungOne-400" panose="020B0503030303020204" pitchFamily="34" charset="0"/>
                  </a:rPr>
                  <a:t>(2) Open complete</a:t>
                </a:r>
                <a:endParaRPr lang="ko-KR" altLang="en-US" sz="1000" b="1" dirty="0">
                  <a:solidFill>
                    <a:srgbClr val="FF0000"/>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0AE6A96A-9257-4F67-B9CF-9216DC8D5509}"/>
                  </a:ext>
                </a:extLst>
              </p:cNvPr>
              <p:cNvSpPr/>
              <p:nvPr/>
            </p:nvSpPr>
            <p:spPr>
              <a:xfrm>
                <a:off x="5210718" y="5556349"/>
                <a:ext cx="719569" cy="142577"/>
              </a:xfrm>
              <a:prstGeom prst="rect">
                <a:avLst/>
              </a:prstGeom>
              <a:noFill/>
            </p:spPr>
            <p:txBody>
              <a:bodyPr wrap="none">
                <a:spAutoFit/>
                <a:scene3d>
                  <a:camera prst="orthographicFront"/>
                  <a:lightRig rig="threePt" dir="t"/>
                </a:scene3d>
                <a:sp3d>
                  <a:bevelB w="0" h="1270"/>
                </a:sp3d>
              </a:bodyPr>
              <a:lstStyle/>
              <a:p>
                <a:pPr algn="ctr"/>
                <a:r>
                  <a:rPr lang="en-US" altLang="ko-KR" sz="1000" b="1" dirty="0">
                    <a:solidFill>
                      <a:srgbClr val="FF0000"/>
                    </a:solidFill>
                    <a:latin typeface="SamsungOne-400" panose="020B0503030303020204" pitchFamily="34" charset="0"/>
                    <a:ea typeface="SamsungOne-400" panose="020B0503030303020204" pitchFamily="34" charset="0"/>
                  </a:rPr>
                  <a:t>(4) Write complete</a:t>
                </a:r>
                <a:endParaRPr lang="ko-KR" altLang="en-US" sz="1000" b="1" dirty="0">
                  <a:solidFill>
                    <a:srgbClr val="FF0000"/>
                  </a:solidFill>
                  <a:latin typeface="SamsungOne-400" panose="020B0503030303020204" pitchFamily="34" charset="0"/>
                </a:endParaRPr>
              </a:p>
            </p:txBody>
          </p:sp>
        </p:grpSp>
        <p:pic>
          <p:nvPicPr>
            <p:cNvPr id="20" name="Picture 2" descr="C:\Users\USER\Downloads\document.png">
              <a:extLst>
                <a:ext uri="{FF2B5EF4-FFF2-40B4-BE49-F238E27FC236}">
                  <a16:creationId xmlns:a16="http://schemas.microsoft.com/office/drawing/2014/main" id="{15D54E8D-1E6D-4DDF-8FFF-77594B063F3D}"/>
                </a:ext>
              </a:extLst>
            </p:cNvPr>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943234" y="4188571"/>
              <a:ext cx="468544" cy="468544"/>
            </a:xfrm>
            <a:prstGeom prst="rect">
              <a:avLst/>
            </a:prstGeom>
            <a:noFill/>
            <a:extLst>
              <a:ext uri="{909E8E84-426E-40DD-AFC4-6F175D3DCCD1}">
                <a14:hiddenFill xmlns:a14="http://schemas.microsoft.com/office/drawing/2010/main">
                  <a:solidFill>
                    <a:srgbClr val="FFFFFF"/>
                  </a:solidFill>
                </a14:hiddenFill>
              </a:ext>
            </a:extLst>
          </p:spPr>
        </p:pic>
        <p:sp>
          <p:nvSpPr>
            <p:cNvPr id="25" name="직사각형 24">
              <a:extLst>
                <a:ext uri="{FF2B5EF4-FFF2-40B4-BE49-F238E27FC236}">
                  <a16:creationId xmlns:a16="http://schemas.microsoft.com/office/drawing/2014/main" id="{F3025061-D336-4261-8D0A-09D5EA921C40}"/>
                </a:ext>
              </a:extLst>
            </p:cNvPr>
            <p:cNvSpPr/>
            <p:nvPr/>
          </p:nvSpPr>
          <p:spPr>
            <a:xfrm>
              <a:off x="3504965" y="4680038"/>
              <a:ext cx="622980" cy="261610"/>
            </a:xfrm>
            <a:prstGeom prst="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SamsungOne-400" panose="020B0503030303020204" pitchFamily="34" charset="0"/>
                  <a:ea typeface="SamsungOne-400" panose="020B0503030303020204" pitchFamily="34" charset="0"/>
                </a:rPr>
                <a:t>write</a:t>
              </a:r>
            </a:p>
          </p:txBody>
        </p:sp>
        <p:sp>
          <p:nvSpPr>
            <p:cNvPr id="26" name="직사각형 25">
              <a:extLst>
                <a:ext uri="{FF2B5EF4-FFF2-40B4-BE49-F238E27FC236}">
                  <a16:creationId xmlns:a16="http://schemas.microsoft.com/office/drawing/2014/main" id="{A4C173EC-DFC1-48B8-800E-3B0451547274}"/>
                </a:ext>
              </a:extLst>
            </p:cNvPr>
            <p:cNvSpPr/>
            <p:nvPr/>
          </p:nvSpPr>
          <p:spPr>
            <a:xfrm>
              <a:off x="3320370" y="4213216"/>
              <a:ext cx="622980" cy="261610"/>
            </a:xfrm>
            <a:prstGeom prst="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SamsungOne-400" panose="020B0503030303020204" pitchFamily="34" charset="0"/>
                  <a:ea typeface="SamsungOne-400" panose="020B0503030303020204" pitchFamily="34" charset="0"/>
                </a:rPr>
                <a:t>open</a:t>
              </a:r>
            </a:p>
          </p:txBody>
        </p:sp>
        <p:sp>
          <p:nvSpPr>
            <p:cNvPr id="27" name="직사각형 26">
              <a:extLst>
                <a:ext uri="{FF2B5EF4-FFF2-40B4-BE49-F238E27FC236}">
                  <a16:creationId xmlns:a16="http://schemas.microsoft.com/office/drawing/2014/main" id="{F81F5F86-AC32-4B3E-9F82-A830DB32A387}"/>
                </a:ext>
              </a:extLst>
            </p:cNvPr>
            <p:cNvSpPr/>
            <p:nvPr/>
          </p:nvSpPr>
          <p:spPr>
            <a:xfrm>
              <a:off x="3586434" y="5158394"/>
              <a:ext cx="622980" cy="261610"/>
            </a:xfrm>
            <a:prstGeom prst="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SamsungOne-400" panose="020B0503030303020204" pitchFamily="34" charset="0"/>
                  <a:ea typeface="SamsungOne-400" panose="020B0503030303020204" pitchFamily="34" charset="0"/>
                </a:rPr>
                <a:t>close</a:t>
              </a:r>
            </a:p>
          </p:txBody>
        </p:sp>
        <p:cxnSp>
          <p:nvCxnSpPr>
            <p:cNvPr id="3" name="연결선: 꺾임 2">
              <a:extLst>
                <a:ext uri="{FF2B5EF4-FFF2-40B4-BE49-F238E27FC236}">
                  <a16:creationId xmlns:a16="http://schemas.microsoft.com/office/drawing/2014/main" id="{18E1C9E8-72AF-4C22-830D-8501D4F38647}"/>
                </a:ext>
              </a:extLst>
            </p:cNvPr>
            <p:cNvCxnSpPr>
              <a:stCxn id="26" idx="0"/>
              <a:endCxn id="20" idx="0"/>
            </p:cNvCxnSpPr>
            <p:nvPr/>
          </p:nvCxnSpPr>
          <p:spPr>
            <a:xfrm rot="5400000" flipH="1" flipV="1">
              <a:off x="4892361" y="2928071"/>
              <a:ext cx="24645" cy="2545646"/>
            </a:xfrm>
            <a:prstGeom prst="bentConnector3">
              <a:avLst>
                <a:gd name="adj1" fmla="val 1027572"/>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연결선: 꺾임 4">
              <a:extLst>
                <a:ext uri="{FF2B5EF4-FFF2-40B4-BE49-F238E27FC236}">
                  <a16:creationId xmlns:a16="http://schemas.microsoft.com/office/drawing/2014/main" id="{50A27765-4F3F-4E84-BDE4-48FC01AB0691}"/>
                </a:ext>
              </a:extLst>
            </p:cNvPr>
            <p:cNvCxnSpPr>
              <a:stCxn id="25" idx="3"/>
              <a:endCxn id="20" idx="2"/>
            </p:cNvCxnSpPr>
            <p:nvPr/>
          </p:nvCxnSpPr>
          <p:spPr>
            <a:xfrm flipV="1">
              <a:off x="4127945" y="4657115"/>
              <a:ext cx="2049561" cy="153728"/>
            </a:xfrm>
            <a:prstGeom prst="bentConnector2">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46CEDE90-29E1-4868-8993-0878CA0B0319}"/>
                </a:ext>
              </a:extLst>
            </p:cNvPr>
            <p:cNvCxnSpPr>
              <a:stCxn id="27" idx="3"/>
              <a:endCxn id="20" idx="2"/>
            </p:cNvCxnSpPr>
            <p:nvPr/>
          </p:nvCxnSpPr>
          <p:spPr>
            <a:xfrm flipV="1">
              <a:off x="4209414" y="4657115"/>
              <a:ext cx="1968092" cy="632084"/>
            </a:xfrm>
            <a:prstGeom prst="bentConnector2">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연결선: 꺾임 31">
              <a:extLst>
                <a:ext uri="{FF2B5EF4-FFF2-40B4-BE49-F238E27FC236}">
                  <a16:creationId xmlns:a16="http://schemas.microsoft.com/office/drawing/2014/main" id="{0D0AEC41-0966-4727-B9D2-1CEEFB8D3748}"/>
                </a:ext>
              </a:extLst>
            </p:cNvPr>
            <p:cNvCxnSpPr/>
            <p:nvPr/>
          </p:nvCxnSpPr>
          <p:spPr>
            <a:xfrm rot="10800000" flipV="1">
              <a:off x="4924022" y="4422843"/>
              <a:ext cx="1487757" cy="982542"/>
            </a:xfrm>
            <a:prstGeom prst="bentConnector3">
              <a:avLst>
                <a:gd name="adj1" fmla="val -8874"/>
              </a:avLst>
            </a:prstGeom>
            <a:ln w="19050">
              <a:solidFill>
                <a:schemeClr val="tx1">
                  <a:lumMod val="65000"/>
                  <a:lumOff val="3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B9675C95-06C1-4E71-9337-549181B9A84C}"/>
                </a:ext>
              </a:extLst>
            </p:cNvPr>
            <p:cNvCxnSpPr/>
            <p:nvPr/>
          </p:nvCxnSpPr>
          <p:spPr>
            <a:xfrm flipH="1">
              <a:off x="5152725" y="4374924"/>
              <a:ext cx="745277" cy="0"/>
            </a:xfrm>
            <a:prstGeom prst="straightConnector1">
              <a:avLst/>
            </a:prstGeom>
            <a:ln w="19050">
              <a:solidFill>
                <a:schemeClr val="tx1">
                  <a:lumMod val="65000"/>
                  <a:lumOff val="3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aphicFrame>
        <p:nvGraphicFramePr>
          <p:cNvPr id="31" name="표 20">
            <a:extLst>
              <a:ext uri="{FF2B5EF4-FFF2-40B4-BE49-F238E27FC236}">
                <a16:creationId xmlns:a16="http://schemas.microsoft.com/office/drawing/2014/main" id="{FFE534E5-00C2-460C-B0C1-BD48DC8BB6F9}"/>
              </a:ext>
            </a:extLst>
          </p:cNvPr>
          <p:cNvGraphicFramePr>
            <a:graphicFrameLocks noGrp="1"/>
          </p:cNvGraphicFramePr>
          <p:nvPr>
            <p:extLst>
              <p:ext uri="{D42A27DB-BD31-4B8C-83A1-F6EECF244321}">
                <p14:modId xmlns:p14="http://schemas.microsoft.com/office/powerpoint/2010/main" val="3016517326"/>
              </p:ext>
            </p:extLst>
          </p:nvPr>
        </p:nvGraphicFramePr>
        <p:xfrm>
          <a:off x="402950" y="2309900"/>
          <a:ext cx="8634413" cy="1463040"/>
        </p:xfrm>
        <a:graphic>
          <a:graphicData uri="http://schemas.openxmlformats.org/drawingml/2006/table">
            <a:tbl>
              <a:tblPr firstRow="1" bandRow="1">
                <a:tableStyleId>{5C22544A-7EE6-4342-B048-85BDC9FD1C3A}</a:tableStyleId>
              </a:tblPr>
              <a:tblGrid>
                <a:gridCol w="5078420">
                  <a:extLst>
                    <a:ext uri="{9D8B030D-6E8A-4147-A177-3AD203B41FA5}">
                      <a16:colId xmlns:a16="http://schemas.microsoft.com/office/drawing/2014/main" val="20000"/>
                    </a:ext>
                  </a:extLst>
                </a:gridCol>
                <a:gridCol w="3555993">
                  <a:extLst>
                    <a:ext uri="{9D8B030D-6E8A-4147-A177-3AD203B41FA5}">
                      <a16:colId xmlns:a16="http://schemas.microsoft.com/office/drawing/2014/main" val="20001"/>
                    </a:ext>
                  </a:extLst>
                </a:gridCol>
              </a:tblGrid>
              <a:tr h="0">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Phương thức</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tc>
                  <a:txBody>
                    <a:bodyPr/>
                    <a:lstStyle/>
                    <a:p>
                      <a:pPr lvl="0" algn="ctr" latinLnBrk="1"/>
                      <a:r>
                        <a:rPr lang="vi-VN" sz="1400" b="1" dirty="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Giải thích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0">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open(path, flags, [mode],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Mở tệp tin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read(fd, buffer, offset, length, position,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Đọc nội dung tệp của phần được chỉ định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write(fd, buffer, offset, length, position,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Ghi dữ liệu vào phần được chỉ định của tệp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lvl="0" algn="ctr" defTabSz="914400" rtl="0" eaLnBrk="1" latinLnBrk="1" hangingPunct="1"/>
                      <a:r>
                        <a:rPr lang="vi-VN" sz="1300" b="0">
                          <a:gradFill>
                            <a:gsLst>
                              <a:gs pos="0">
                                <a:schemeClr val="tx1">
                                  <a:lumMod val="85000"/>
                                  <a:lumOff val="15000"/>
                                </a:schemeClr>
                              </a:gs>
                              <a:gs pos="100000">
                                <a:schemeClr val="tx1">
                                  <a:lumMod val="85000"/>
                                  <a:lumOff val="15000"/>
                                </a:schemeClr>
                              </a:gs>
                            </a:gsLst>
                            <a:lin ang="5400000" scaled="1"/>
                          </a:gradFill>
                          <a:latin typeface="Arial" panose="020B0803030303020204" pitchFamily="34" charset="0"/>
                          <a:ea typeface="SamsungOne-700" panose="020B0803030303020204" pitchFamily="34" charset="0"/>
                          <a:cs typeface="Times New Roman" panose="02020603050405020304" pitchFamily="18" charset="0"/>
                        </a:rPr>
                        <a:t>close(fd, [callback])</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lvl="0" algn="ctr" latinLnBrk="1"/>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Đóng tệp</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84951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Mở</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trực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tiếp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ghi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Mở</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viết</a:t>
            </a:r>
            <a:r>
              <a:rPr lang="en-US" altLang="ko-KR" sz="1400" dirty="0">
                <a:solidFill>
                  <a:schemeClr val="tx1"/>
                </a:solidFill>
                <a:latin typeface="SamsungOne-400" panose="020B0503030303020204" pitchFamily="34" charset="0"/>
                <a:ea typeface="SamsungOne-400" panose="020B0503030303020204" pitchFamily="34" charset="0"/>
              </a:rPr>
              <a:t>.</a:t>
            </a:r>
          </a:p>
        </p:txBody>
      </p:sp>
      <p:pic>
        <p:nvPicPr>
          <p:cNvPr id="20" name="그림 19">
            <a:extLst>
              <a:ext uri="{FF2B5EF4-FFF2-40B4-BE49-F238E27FC236}">
                <a16:creationId xmlns:a16="http://schemas.microsoft.com/office/drawing/2014/main" id="{388FD28B-8DE7-4FA8-96AF-529EA1855DCA}"/>
              </a:ext>
            </a:extLst>
          </p:cNvPr>
          <p:cNvPicPr>
            <a:picLocks noChangeAspect="1"/>
          </p:cNvPicPr>
          <p:nvPr/>
        </p:nvPicPr>
        <p:blipFill>
          <a:blip r:embed="rId4"/>
          <a:stretch>
            <a:fillRect/>
          </a:stretch>
        </p:blipFill>
        <p:spPr>
          <a:xfrm>
            <a:off x="580389" y="2276475"/>
            <a:ext cx="6092016" cy="3379769"/>
          </a:xfrm>
          <a:prstGeom prst="rect">
            <a:avLst/>
          </a:prstGeom>
        </p:spPr>
      </p:pic>
    </p:spTree>
    <p:extLst>
      <p:ext uri="{BB962C8B-B14F-4D97-AF65-F5344CB8AC3E}">
        <p14:creationId xmlns:p14="http://schemas.microsoft.com/office/powerpoint/2010/main" val="5237131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Luồng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lý</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Tiến trình mở bằng phương thức open và ghi bằng phương thức write</a:t>
            </a:r>
          </a:p>
        </p:txBody>
      </p:sp>
      <p:grpSp>
        <p:nvGrpSpPr>
          <p:cNvPr id="20" name="그룹 19">
            <a:extLst>
              <a:ext uri="{FF2B5EF4-FFF2-40B4-BE49-F238E27FC236}">
                <a16:creationId xmlns:a16="http://schemas.microsoft.com/office/drawing/2014/main" id="{49EF3628-3DC5-4C03-981D-43CE7AD79676}"/>
              </a:ext>
            </a:extLst>
          </p:cNvPr>
          <p:cNvGrpSpPr/>
          <p:nvPr/>
        </p:nvGrpSpPr>
        <p:grpSpPr>
          <a:xfrm>
            <a:off x="2592935" y="2338367"/>
            <a:ext cx="4731101" cy="3599518"/>
            <a:chOff x="3217832" y="3711246"/>
            <a:chExt cx="3383255" cy="2574051"/>
          </a:xfrm>
        </p:grpSpPr>
        <p:sp>
          <p:nvSpPr>
            <p:cNvPr id="25" name="직사각형 24">
              <a:extLst>
                <a:ext uri="{FF2B5EF4-FFF2-40B4-BE49-F238E27FC236}">
                  <a16:creationId xmlns:a16="http://schemas.microsoft.com/office/drawing/2014/main" id="{7ABB69CF-D5DC-4A7E-A1D2-6C9807D40318}"/>
                </a:ext>
              </a:extLst>
            </p:cNvPr>
            <p:cNvSpPr/>
            <p:nvPr/>
          </p:nvSpPr>
          <p:spPr>
            <a:xfrm>
              <a:off x="3217832" y="4359047"/>
              <a:ext cx="1870402" cy="192625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7ADE4FB4-0B7B-4253-9CEF-B7113D5D0DEF}"/>
                </a:ext>
              </a:extLst>
            </p:cNvPr>
            <p:cNvSpPr/>
            <p:nvPr/>
          </p:nvSpPr>
          <p:spPr>
            <a:xfrm>
              <a:off x="3379496" y="4814230"/>
              <a:ext cx="1544525" cy="1182310"/>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0A45A8D7-0EFE-4E23-9077-476EBD59456D}"/>
                </a:ext>
              </a:extLst>
            </p:cNvPr>
            <p:cNvGrpSpPr/>
            <p:nvPr/>
          </p:nvGrpSpPr>
          <p:grpSpPr>
            <a:xfrm>
              <a:off x="3536408" y="3711246"/>
              <a:ext cx="3064679" cy="1938762"/>
              <a:chOff x="4104606" y="4566874"/>
              <a:chExt cx="1774636" cy="1122662"/>
            </a:xfrm>
          </p:grpSpPr>
          <p:grpSp>
            <p:nvGrpSpPr>
              <p:cNvPr id="37" name="그룹 36">
                <a:extLst>
                  <a:ext uri="{FF2B5EF4-FFF2-40B4-BE49-F238E27FC236}">
                    <a16:creationId xmlns:a16="http://schemas.microsoft.com/office/drawing/2014/main" id="{B8799C87-C4BF-43B5-9338-627650EEC52B}"/>
                  </a:ext>
                </a:extLst>
              </p:cNvPr>
              <p:cNvGrpSpPr/>
              <p:nvPr/>
            </p:nvGrpSpPr>
            <p:grpSpPr>
              <a:xfrm>
                <a:off x="4124908" y="4589304"/>
                <a:ext cx="1754334" cy="1100232"/>
                <a:chOff x="4124908" y="4589304"/>
                <a:chExt cx="1754334" cy="1100232"/>
              </a:xfrm>
            </p:grpSpPr>
            <p:sp>
              <p:nvSpPr>
                <p:cNvPr id="44" name="직사각형 43">
                  <a:extLst>
                    <a:ext uri="{FF2B5EF4-FFF2-40B4-BE49-F238E27FC236}">
                      <a16:creationId xmlns:a16="http://schemas.microsoft.com/office/drawing/2014/main" id="{283B8648-27D3-4E6A-B065-DB2BCE538A8D}"/>
                    </a:ext>
                  </a:extLst>
                </p:cNvPr>
                <p:cNvSpPr/>
                <p:nvPr/>
              </p:nvSpPr>
              <p:spPr>
                <a:xfrm>
                  <a:off x="4124908" y="4589304"/>
                  <a:ext cx="439472" cy="119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45" name="직사각형 44">
                  <a:extLst>
                    <a:ext uri="{FF2B5EF4-FFF2-40B4-BE49-F238E27FC236}">
                      <a16:creationId xmlns:a16="http://schemas.microsoft.com/office/drawing/2014/main" id="{26733578-418D-4351-ACDB-2EC817DC5ED1}"/>
                    </a:ext>
                  </a:extLst>
                </p:cNvPr>
                <p:cNvSpPr/>
                <p:nvPr/>
              </p:nvSpPr>
              <p:spPr>
                <a:xfrm>
                  <a:off x="4501225" y="5054662"/>
                  <a:ext cx="439472" cy="119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46" name="직사각형 45">
                  <a:extLst>
                    <a:ext uri="{FF2B5EF4-FFF2-40B4-BE49-F238E27FC236}">
                      <a16:creationId xmlns:a16="http://schemas.microsoft.com/office/drawing/2014/main" id="{51AAD42F-BBA5-4576-A051-CB831BA8FFB9}"/>
                    </a:ext>
                  </a:extLst>
                </p:cNvPr>
                <p:cNvSpPr/>
                <p:nvPr/>
              </p:nvSpPr>
              <p:spPr>
                <a:xfrm>
                  <a:off x="4564380" y="5317492"/>
                  <a:ext cx="302895" cy="119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47" name="직사각형 46">
                  <a:extLst>
                    <a:ext uri="{FF2B5EF4-FFF2-40B4-BE49-F238E27FC236}">
                      <a16:creationId xmlns:a16="http://schemas.microsoft.com/office/drawing/2014/main" id="{E478C83E-03B2-46B8-A5BC-FDA6FFA45668}"/>
                    </a:ext>
                  </a:extLst>
                </p:cNvPr>
                <p:cNvSpPr/>
                <p:nvPr/>
              </p:nvSpPr>
              <p:spPr>
                <a:xfrm>
                  <a:off x="5096822" y="4838699"/>
                  <a:ext cx="375292" cy="112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48" name="직사각형 47">
                  <a:extLst>
                    <a:ext uri="{FF2B5EF4-FFF2-40B4-BE49-F238E27FC236}">
                      <a16:creationId xmlns:a16="http://schemas.microsoft.com/office/drawing/2014/main" id="{73340755-2776-4797-A88A-5A82F9C06334}"/>
                    </a:ext>
                  </a:extLst>
                </p:cNvPr>
                <p:cNvSpPr/>
                <p:nvPr/>
              </p:nvSpPr>
              <p:spPr>
                <a:xfrm>
                  <a:off x="5503950" y="5577051"/>
                  <a:ext cx="375292" cy="112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grpSp>
          <p:sp>
            <p:nvSpPr>
              <p:cNvPr id="38" name="직사각형 37">
                <a:extLst>
                  <a:ext uri="{FF2B5EF4-FFF2-40B4-BE49-F238E27FC236}">
                    <a16:creationId xmlns:a16="http://schemas.microsoft.com/office/drawing/2014/main" id="{F777B374-F71E-4186-9D1B-614F4A3BA741}"/>
                  </a:ext>
                </a:extLst>
              </p:cNvPr>
              <p:cNvSpPr/>
              <p:nvPr/>
            </p:nvSpPr>
            <p:spPr>
              <a:xfrm>
                <a:off x="4104606" y="4566874"/>
                <a:ext cx="401063" cy="127448"/>
              </a:xfrm>
              <a:prstGeom prst="rect">
                <a:avLst/>
              </a:prstGeom>
              <a:noFill/>
            </p:spPr>
            <p:txBody>
              <a:bodyPr wrap="none">
                <a:spAutoFit/>
                <a:scene3d>
                  <a:camera prst="orthographicFront"/>
                  <a:lightRig rig="threePt" dir="t"/>
                </a:scene3d>
                <a:sp3d>
                  <a:bevelB w="0" h="1270"/>
                </a:sp3d>
              </a:bodyPr>
              <a:lstStyle/>
              <a:p>
                <a:pPr algn="ctr"/>
                <a:r>
                  <a:rPr lang="en-US" altLang="ko-KR" sz="1400" b="1" dirty="0">
                    <a:solidFill>
                      <a:srgbClr val="193EB0"/>
                    </a:solidFill>
                    <a:latin typeface="SamsungOne-400" panose="020B0503030303020204" pitchFamily="34" charset="0"/>
                    <a:ea typeface="SamsungOne-400" panose="020B0503030303020204" pitchFamily="34" charset="0"/>
                  </a:rPr>
                  <a:t>(1) </a:t>
                </a:r>
                <a:r>
                  <a:rPr lang="en-US" altLang="ko-KR" sz="1400" b="1" dirty="0" err="1">
                    <a:solidFill>
                      <a:srgbClr val="193EB0"/>
                    </a:solidFill>
                    <a:latin typeface="SamsungOne-400" panose="020B0503030303020204" pitchFamily="34" charset="0"/>
                    <a:ea typeface="SamsungOne-400" panose="020B0503030303020204" pitchFamily="34" charset="0"/>
                  </a:rPr>
                  <a:t>Mở</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tệp</a:t>
                </a:r>
                <a:endParaRPr lang="ko-KR" altLang="en-US" sz="1400" b="1" dirty="0">
                  <a:solidFill>
                    <a:srgbClr val="193EB0"/>
                  </a:solidFill>
                  <a:latin typeface="SamsungOne-400" panose="020B0503030303020204" pitchFamily="34" charset="0"/>
                </a:endParaRPr>
              </a:p>
            </p:txBody>
          </p:sp>
          <p:sp>
            <p:nvSpPr>
              <p:cNvPr id="39" name="직사각형 38">
                <a:extLst>
                  <a:ext uri="{FF2B5EF4-FFF2-40B4-BE49-F238E27FC236}">
                    <a16:creationId xmlns:a16="http://schemas.microsoft.com/office/drawing/2014/main" id="{7464A9BB-043C-45DC-9EA6-A3462BEE13C8}"/>
                  </a:ext>
                </a:extLst>
              </p:cNvPr>
              <p:cNvSpPr/>
              <p:nvPr/>
            </p:nvSpPr>
            <p:spPr>
              <a:xfrm>
                <a:off x="4424003" y="5012192"/>
                <a:ext cx="530502" cy="127448"/>
              </a:xfrm>
              <a:prstGeom prst="rect">
                <a:avLst/>
              </a:prstGeom>
              <a:noFill/>
            </p:spPr>
            <p:txBody>
              <a:bodyPr wrap="none">
                <a:spAutoFit/>
                <a:scene3d>
                  <a:camera prst="orthographicFront"/>
                  <a:lightRig rig="threePt" dir="t"/>
                </a:scene3d>
                <a:sp3d>
                  <a:bevelB w="0" h="1270"/>
                </a:sp3d>
              </a:bodyPr>
              <a:lstStyle/>
              <a:p>
                <a:pPr algn="ctr"/>
                <a:r>
                  <a:rPr lang="en-US" altLang="ko-KR" sz="1400" b="1" dirty="0">
                    <a:solidFill>
                      <a:srgbClr val="193EB0"/>
                    </a:solidFill>
                    <a:latin typeface="SamsungOne-400" panose="020B0503030303020204" pitchFamily="34" charset="0"/>
                    <a:ea typeface="SamsungOne-400" panose="020B0503030303020204" pitchFamily="34" charset="0"/>
                  </a:rPr>
                  <a:t>(3) </a:t>
                </a:r>
                <a:r>
                  <a:rPr lang="en-US" altLang="ko-KR" sz="1400" b="1" dirty="0" err="1">
                    <a:solidFill>
                      <a:srgbClr val="193EB0"/>
                    </a:solidFill>
                    <a:latin typeface="SamsungOne-400" panose="020B0503030303020204" pitchFamily="34" charset="0"/>
                    <a:ea typeface="SamsungOne-400" panose="020B0503030303020204" pitchFamily="34" charset="0"/>
                  </a:rPr>
                  <a:t>Ghi</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dữ</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liệu</a:t>
                </a:r>
                <a:endParaRPr lang="ko-KR" altLang="en-US" sz="1400" b="1" dirty="0">
                  <a:solidFill>
                    <a:srgbClr val="193EB0"/>
                  </a:solidFill>
                  <a:latin typeface="SamsungOne-400" panose="020B0503030303020204" pitchFamily="34" charset="0"/>
                </a:endParaRPr>
              </a:p>
            </p:txBody>
          </p:sp>
          <p:sp>
            <p:nvSpPr>
              <p:cNvPr id="41" name="직사각형 40">
                <a:extLst>
                  <a:ext uri="{FF2B5EF4-FFF2-40B4-BE49-F238E27FC236}">
                    <a16:creationId xmlns:a16="http://schemas.microsoft.com/office/drawing/2014/main" id="{9C73BB78-290A-4EFC-8EBF-7031F2081FA8}"/>
                  </a:ext>
                </a:extLst>
              </p:cNvPr>
              <p:cNvSpPr/>
              <p:nvPr/>
            </p:nvSpPr>
            <p:spPr>
              <a:xfrm>
                <a:off x="4552387" y="5341971"/>
                <a:ext cx="480717" cy="127448"/>
              </a:xfrm>
              <a:prstGeom prst="rect">
                <a:avLst/>
              </a:prstGeom>
              <a:noFill/>
            </p:spPr>
            <p:txBody>
              <a:bodyPr wrap="none">
                <a:spAutoFit/>
                <a:scene3d>
                  <a:camera prst="orthographicFront"/>
                  <a:lightRig rig="threePt" dir="t"/>
                </a:scene3d>
                <a:sp3d>
                  <a:bevelB w="0" h="1270"/>
                </a:sp3d>
              </a:bodyPr>
              <a:lstStyle/>
              <a:p>
                <a:pPr lvl="0" algn="ctr"/>
                <a:r>
                  <a:rPr lang="en-US" altLang="ko-KR" sz="1400" b="1" dirty="0">
                    <a:solidFill>
                      <a:srgbClr val="193EB0"/>
                    </a:solidFill>
                    <a:latin typeface="SamsungOne-400" panose="020B0503030303020204" pitchFamily="34" charset="0"/>
                    <a:ea typeface="SamsungOne-400" panose="020B0503030303020204" pitchFamily="34" charset="0"/>
                  </a:rPr>
                  <a:t>(5) </a:t>
                </a:r>
                <a:r>
                  <a:rPr lang="en-US" altLang="ko-KR" sz="1400" b="1" dirty="0" err="1">
                    <a:solidFill>
                      <a:srgbClr val="193EB0"/>
                    </a:solidFill>
                    <a:latin typeface="SamsungOne-400" panose="020B0503030303020204" pitchFamily="34" charset="0"/>
                    <a:ea typeface="SamsungOne-400" panose="020B0503030303020204" pitchFamily="34" charset="0"/>
                  </a:rPr>
                  <a:t>Đóng</a:t>
                </a:r>
                <a:r>
                  <a:rPr lang="en-US" altLang="ko-KR" sz="1400" b="1" dirty="0">
                    <a:solidFill>
                      <a:srgbClr val="193EB0"/>
                    </a:solidFill>
                    <a:latin typeface="SamsungOne-400" panose="020B0503030303020204" pitchFamily="34" charset="0"/>
                    <a:ea typeface="SamsungOne-400" panose="020B0503030303020204" pitchFamily="34" charset="0"/>
                  </a:rPr>
                  <a:t> </a:t>
                </a:r>
                <a:r>
                  <a:rPr lang="en-US" altLang="ko-KR" sz="1400" b="1" dirty="0" err="1">
                    <a:solidFill>
                      <a:srgbClr val="193EB0"/>
                    </a:solidFill>
                    <a:latin typeface="SamsungOne-400" panose="020B0503030303020204" pitchFamily="34" charset="0"/>
                    <a:ea typeface="SamsungOne-400" panose="020B0503030303020204" pitchFamily="34" charset="0"/>
                  </a:rPr>
                  <a:t>tệp</a:t>
                </a:r>
                <a:endParaRPr lang="ko-KR" altLang="en-US" sz="1400" b="1" dirty="0">
                  <a:solidFill>
                    <a:srgbClr val="193EB0"/>
                  </a:solidFill>
                  <a:latin typeface="SamsungOne-400" panose="020B0503030303020204" pitchFamily="34" charset="0"/>
                </a:endParaRPr>
              </a:p>
            </p:txBody>
          </p:sp>
          <p:sp>
            <p:nvSpPr>
              <p:cNvPr id="42" name="직사각형 41">
                <a:extLst>
                  <a:ext uri="{FF2B5EF4-FFF2-40B4-BE49-F238E27FC236}">
                    <a16:creationId xmlns:a16="http://schemas.microsoft.com/office/drawing/2014/main" id="{D8D8A48B-4364-440E-974C-8FC4303F803C}"/>
                  </a:ext>
                </a:extLst>
              </p:cNvPr>
              <p:cNvSpPr/>
              <p:nvPr/>
            </p:nvSpPr>
            <p:spPr>
              <a:xfrm>
                <a:off x="4964804" y="4782801"/>
                <a:ext cx="515234" cy="127448"/>
              </a:xfrm>
              <a:prstGeom prst="rect">
                <a:avLst/>
              </a:prstGeom>
              <a:noFill/>
            </p:spPr>
            <p:txBody>
              <a:bodyPr wrap="none">
                <a:spAutoFit/>
                <a:scene3d>
                  <a:camera prst="orthographicFront"/>
                  <a:lightRig rig="threePt" dir="t"/>
                </a:scene3d>
                <a:sp3d>
                  <a:bevelB w="0" h="1270"/>
                </a:sp3d>
              </a:bodyPr>
              <a:lstStyle/>
              <a:p>
                <a:pPr lvl="0" algn="ctr"/>
                <a:r>
                  <a:rPr lang="en-US" altLang="ko-KR" sz="1400" b="1" dirty="0">
                    <a:solidFill>
                      <a:srgbClr val="FF0000"/>
                    </a:solidFill>
                    <a:latin typeface="SamsungOne-400" panose="020B0503030303020204" pitchFamily="34" charset="0"/>
                    <a:ea typeface="SamsungOne-400" panose="020B0503030303020204" pitchFamily="34" charset="0"/>
                  </a:rPr>
                  <a:t>(2) </a:t>
                </a:r>
                <a:r>
                  <a:rPr lang="en-US" altLang="ko-KR" sz="1400" b="1" dirty="0" err="1">
                    <a:solidFill>
                      <a:srgbClr val="FF0000"/>
                    </a:solidFill>
                    <a:latin typeface="SamsungOne-400" panose="020B0503030303020204" pitchFamily="34" charset="0"/>
                    <a:ea typeface="SamsungOne-400" panose="020B0503030303020204" pitchFamily="34" charset="0"/>
                  </a:rPr>
                  <a:t>Đã</a:t>
                </a:r>
                <a:r>
                  <a:rPr lang="en-US" altLang="ko-KR" sz="1400" b="1" dirty="0">
                    <a:solidFill>
                      <a:srgbClr val="FF0000"/>
                    </a:solidFill>
                    <a:latin typeface="SamsungOne-400" panose="020B0503030303020204" pitchFamily="34" charset="0"/>
                    <a:ea typeface="SamsungOne-400" panose="020B0503030303020204" pitchFamily="34" charset="0"/>
                  </a:rPr>
                  <a:t> </a:t>
                </a:r>
                <a:r>
                  <a:rPr lang="en-US" altLang="ko-KR" sz="1400" b="1" dirty="0" err="1">
                    <a:solidFill>
                      <a:srgbClr val="FF0000"/>
                    </a:solidFill>
                    <a:latin typeface="SamsungOne-400" panose="020B0503030303020204" pitchFamily="34" charset="0"/>
                    <a:ea typeface="SamsungOne-400" panose="020B0503030303020204" pitchFamily="34" charset="0"/>
                  </a:rPr>
                  <a:t>mở</a:t>
                </a:r>
                <a:r>
                  <a:rPr lang="en-US" altLang="ko-KR" sz="1400" b="1" dirty="0">
                    <a:solidFill>
                      <a:srgbClr val="FF0000"/>
                    </a:solidFill>
                    <a:latin typeface="SamsungOne-400" panose="020B0503030303020204" pitchFamily="34" charset="0"/>
                    <a:ea typeface="SamsungOne-400" panose="020B0503030303020204" pitchFamily="34" charset="0"/>
                  </a:rPr>
                  <a:t> </a:t>
                </a:r>
                <a:r>
                  <a:rPr lang="en-US" altLang="ko-KR" sz="1400" b="1" dirty="0" err="1">
                    <a:solidFill>
                      <a:srgbClr val="FF0000"/>
                    </a:solidFill>
                    <a:latin typeface="SamsungOne-400" panose="020B0503030303020204" pitchFamily="34" charset="0"/>
                    <a:ea typeface="SamsungOne-400" panose="020B0503030303020204" pitchFamily="34" charset="0"/>
                  </a:rPr>
                  <a:t>tệp</a:t>
                </a:r>
                <a:endParaRPr lang="ko-KR" altLang="en-US" sz="1400" b="1" dirty="0">
                  <a:solidFill>
                    <a:srgbClr val="FF0000"/>
                  </a:solidFill>
                  <a:latin typeface="SamsungOne-400" panose="020B0503030303020204" pitchFamily="34" charset="0"/>
                </a:endParaRPr>
              </a:p>
            </p:txBody>
          </p:sp>
          <p:sp>
            <p:nvSpPr>
              <p:cNvPr id="43" name="직사각형 42">
                <a:extLst>
                  <a:ext uri="{FF2B5EF4-FFF2-40B4-BE49-F238E27FC236}">
                    <a16:creationId xmlns:a16="http://schemas.microsoft.com/office/drawing/2014/main" id="{AC75DC0A-B958-4A90-9DBD-592C6BB78689}"/>
                  </a:ext>
                </a:extLst>
              </p:cNvPr>
              <p:cNvSpPr/>
              <p:nvPr/>
            </p:nvSpPr>
            <p:spPr>
              <a:xfrm>
                <a:off x="5374951" y="5556349"/>
                <a:ext cx="391105" cy="127448"/>
              </a:xfrm>
              <a:prstGeom prst="rect">
                <a:avLst/>
              </a:prstGeom>
              <a:noFill/>
            </p:spPr>
            <p:txBody>
              <a:bodyPr wrap="none">
                <a:spAutoFit/>
                <a:scene3d>
                  <a:camera prst="orthographicFront"/>
                  <a:lightRig rig="threePt" dir="t"/>
                </a:scene3d>
                <a:sp3d>
                  <a:bevelB w="0" h="1270"/>
                </a:sp3d>
              </a:bodyPr>
              <a:lstStyle/>
              <a:p>
                <a:pPr algn="ctr"/>
                <a:r>
                  <a:rPr lang="en-US" altLang="ko-KR" sz="1400" b="1" dirty="0">
                    <a:solidFill>
                      <a:srgbClr val="FF0000"/>
                    </a:solidFill>
                    <a:latin typeface="SamsungOne-400" panose="020B0503030303020204" pitchFamily="34" charset="0"/>
                    <a:ea typeface="SamsungOne-400" panose="020B0503030303020204" pitchFamily="34" charset="0"/>
                  </a:rPr>
                  <a:t>(4) </a:t>
                </a:r>
                <a:r>
                  <a:rPr lang="en-US" altLang="ko-KR" sz="1400" b="1" dirty="0" err="1">
                    <a:solidFill>
                      <a:srgbClr val="FF0000"/>
                    </a:solidFill>
                    <a:latin typeface="SamsungOne-400" panose="020B0503030303020204" pitchFamily="34" charset="0"/>
                    <a:ea typeface="SamsungOne-400" panose="020B0503030303020204" pitchFamily="34" charset="0"/>
                  </a:rPr>
                  <a:t>Đã</a:t>
                </a:r>
                <a:r>
                  <a:rPr lang="en-US" altLang="ko-KR" sz="1400" b="1" dirty="0">
                    <a:solidFill>
                      <a:srgbClr val="FF0000"/>
                    </a:solidFill>
                    <a:latin typeface="SamsungOne-400" panose="020B0503030303020204" pitchFamily="34" charset="0"/>
                    <a:ea typeface="SamsungOne-400" panose="020B0503030303020204" pitchFamily="34" charset="0"/>
                  </a:rPr>
                  <a:t> </a:t>
                </a:r>
                <a:r>
                  <a:rPr lang="en-US" altLang="ko-KR" sz="1400" b="1" dirty="0" err="1">
                    <a:solidFill>
                      <a:srgbClr val="FF0000"/>
                    </a:solidFill>
                    <a:latin typeface="SamsungOne-400" panose="020B0503030303020204" pitchFamily="34" charset="0"/>
                    <a:ea typeface="SamsungOne-400" panose="020B0503030303020204" pitchFamily="34" charset="0"/>
                  </a:rPr>
                  <a:t>ghi</a:t>
                </a:r>
                <a:endParaRPr lang="ko-KR" altLang="en-US" sz="1400" b="1" dirty="0">
                  <a:solidFill>
                    <a:srgbClr val="FF0000"/>
                  </a:solidFill>
                  <a:latin typeface="SamsungOne-400" panose="020B0503030303020204" pitchFamily="34" charset="0"/>
                </a:endParaRPr>
              </a:p>
            </p:txBody>
          </p:sp>
        </p:grpSp>
        <p:pic>
          <p:nvPicPr>
            <p:cNvPr id="28" name="Picture 2" descr="C:\Users\USER\Downloads\document.png">
              <a:extLst>
                <a:ext uri="{FF2B5EF4-FFF2-40B4-BE49-F238E27FC236}">
                  <a16:creationId xmlns:a16="http://schemas.microsoft.com/office/drawing/2014/main" id="{FA5FF4BB-3F19-4191-9AED-70A88E2692A3}"/>
                </a:ext>
              </a:extLst>
            </p:cNvPr>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943234" y="4188571"/>
              <a:ext cx="468544" cy="468544"/>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E2A28029-D9E0-45EF-873B-70DCE3BA344E}"/>
                </a:ext>
              </a:extLst>
            </p:cNvPr>
            <p:cNvSpPr/>
            <p:nvPr/>
          </p:nvSpPr>
          <p:spPr>
            <a:xfrm>
              <a:off x="3504965" y="4680038"/>
              <a:ext cx="622980" cy="261610"/>
            </a:xfrm>
            <a:prstGeom prst="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SamsungOne-400" panose="020B0503030303020204" pitchFamily="34" charset="0"/>
                  <a:ea typeface="SamsungOne-400" panose="020B0503030303020204" pitchFamily="34" charset="0"/>
                </a:rPr>
                <a:t>write</a:t>
              </a:r>
            </a:p>
          </p:txBody>
        </p:sp>
        <p:sp>
          <p:nvSpPr>
            <p:cNvPr id="30" name="직사각형 29">
              <a:extLst>
                <a:ext uri="{FF2B5EF4-FFF2-40B4-BE49-F238E27FC236}">
                  <a16:creationId xmlns:a16="http://schemas.microsoft.com/office/drawing/2014/main" id="{828745AA-569B-4511-A6E4-A33C1FE0519D}"/>
                </a:ext>
              </a:extLst>
            </p:cNvPr>
            <p:cNvSpPr/>
            <p:nvPr/>
          </p:nvSpPr>
          <p:spPr>
            <a:xfrm>
              <a:off x="3320370" y="4213216"/>
              <a:ext cx="622980" cy="261610"/>
            </a:xfrm>
            <a:prstGeom prst="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SamsungOne-400" panose="020B0503030303020204" pitchFamily="34" charset="0"/>
                  <a:ea typeface="SamsungOne-400" panose="020B0503030303020204" pitchFamily="34" charset="0"/>
                </a:rPr>
                <a:t>open</a:t>
              </a:r>
            </a:p>
          </p:txBody>
        </p:sp>
        <p:sp>
          <p:nvSpPr>
            <p:cNvPr id="31" name="직사각형 30">
              <a:extLst>
                <a:ext uri="{FF2B5EF4-FFF2-40B4-BE49-F238E27FC236}">
                  <a16:creationId xmlns:a16="http://schemas.microsoft.com/office/drawing/2014/main" id="{2C23F557-0ECA-40BF-9149-23A202640280}"/>
                </a:ext>
              </a:extLst>
            </p:cNvPr>
            <p:cNvSpPr/>
            <p:nvPr/>
          </p:nvSpPr>
          <p:spPr>
            <a:xfrm>
              <a:off x="3586434" y="5158394"/>
              <a:ext cx="622980" cy="261610"/>
            </a:xfrm>
            <a:prstGeom prst="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SamsungOne-400" panose="020B0503030303020204" pitchFamily="34" charset="0"/>
                  <a:ea typeface="SamsungOne-400" panose="020B0503030303020204" pitchFamily="34" charset="0"/>
                </a:rPr>
                <a:t>close</a:t>
              </a:r>
            </a:p>
          </p:txBody>
        </p:sp>
        <p:cxnSp>
          <p:nvCxnSpPr>
            <p:cNvPr id="32" name="연결선: 꺾임 31">
              <a:extLst>
                <a:ext uri="{FF2B5EF4-FFF2-40B4-BE49-F238E27FC236}">
                  <a16:creationId xmlns:a16="http://schemas.microsoft.com/office/drawing/2014/main" id="{7C6506A4-0C1B-4153-877D-FAF2A5558AC1}"/>
                </a:ext>
              </a:extLst>
            </p:cNvPr>
            <p:cNvCxnSpPr>
              <a:stCxn id="30" idx="0"/>
              <a:endCxn id="28" idx="0"/>
            </p:cNvCxnSpPr>
            <p:nvPr/>
          </p:nvCxnSpPr>
          <p:spPr>
            <a:xfrm rot="5400000" flipH="1" flipV="1">
              <a:off x="4892361" y="2928071"/>
              <a:ext cx="24645" cy="2545646"/>
            </a:xfrm>
            <a:prstGeom prst="bentConnector3">
              <a:avLst>
                <a:gd name="adj1" fmla="val 1027572"/>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334A5E1E-5242-4436-ADCC-C77F453FD2C9}"/>
                </a:ext>
              </a:extLst>
            </p:cNvPr>
            <p:cNvCxnSpPr>
              <a:stCxn id="29" idx="3"/>
              <a:endCxn id="28" idx="2"/>
            </p:cNvCxnSpPr>
            <p:nvPr/>
          </p:nvCxnSpPr>
          <p:spPr>
            <a:xfrm flipV="1">
              <a:off x="4127945" y="4657115"/>
              <a:ext cx="2049561" cy="153728"/>
            </a:xfrm>
            <a:prstGeom prst="bentConnector2">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연결선: 꺾임 33">
              <a:extLst>
                <a:ext uri="{FF2B5EF4-FFF2-40B4-BE49-F238E27FC236}">
                  <a16:creationId xmlns:a16="http://schemas.microsoft.com/office/drawing/2014/main" id="{2D0EFEEA-6828-4544-93B8-81A21527D715}"/>
                </a:ext>
              </a:extLst>
            </p:cNvPr>
            <p:cNvCxnSpPr>
              <a:stCxn id="31" idx="3"/>
              <a:endCxn id="28" idx="2"/>
            </p:cNvCxnSpPr>
            <p:nvPr/>
          </p:nvCxnSpPr>
          <p:spPr>
            <a:xfrm flipV="1">
              <a:off x="4209414" y="4657115"/>
              <a:ext cx="1968092" cy="632084"/>
            </a:xfrm>
            <a:prstGeom prst="bentConnector2">
              <a:avLst/>
            </a:prstGeom>
            <a:ln w="127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02F0F27F-0D4D-4D55-8C8B-FBCE84D2D603}"/>
                </a:ext>
              </a:extLst>
            </p:cNvPr>
            <p:cNvCxnSpPr/>
            <p:nvPr/>
          </p:nvCxnSpPr>
          <p:spPr>
            <a:xfrm rot="10800000" flipV="1">
              <a:off x="4924022" y="4422843"/>
              <a:ext cx="1487757" cy="982542"/>
            </a:xfrm>
            <a:prstGeom prst="bentConnector3">
              <a:avLst>
                <a:gd name="adj1" fmla="val -8874"/>
              </a:avLst>
            </a:prstGeom>
            <a:ln w="19050">
              <a:solidFill>
                <a:schemeClr val="tx1">
                  <a:lumMod val="65000"/>
                  <a:lumOff val="3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8522D287-7087-4534-A0E2-FA06FF23D02D}"/>
                </a:ext>
              </a:extLst>
            </p:cNvPr>
            <p:cNvCxnSpPr/>
            <p:nvPr/>
          </p:nvCxnSpPr>
          <p:spPr>
            <a:xfrm flipH="1">
              <a:off x="5152725" y="4374924"/>
              <a:ext cx="745277" cy="0"/>
            </a:xfrm>
            <a:prstGeom prst="straightConnector1">
              <a:avLst/>
            </a:prstGeom>
            <a:ln w="19050">
              <a:solidFill>
                <a:schemeClr val="tx1">
                  <a:lumMod val="65000"/>
                  <a:lumOff val="3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5424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Tự</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mở</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đọc</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Mở</a:t>
            </a:r>
            <a:r>
              <a:rPr lang="en-US" altLang="ko-KR" sz="1400" dirty="0">
                <a:solidFill>
                  <a:schemeClr val="tx1"/>
                </a:solidFill>
                <a:latin typeface="SamsungOne-400" panose="020B0503030303020204" pitchFamily="34" charset="0"/>
                <a:ea typeface="SamsungOne-400" panose="020B0503030303020204" pitchFamily="34" charset="0"/>
              </a:rPr>
              <a:t>, đọc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đệm</a:t>
            </a:r>
            <a:endParaRPr lang="en-US" altLang="ko-KR" sz="1400" dirty="0">
              <a:solidFill>
                <a:schemeClr val="tx1"/>
              </a:solidFill>
              <a:latin typeface="SamsungOne-400" panose="020B0503030303020204" pitchFamily="34" charset="0"/>
              <a:ea typeface="SamsungOne-400" panose="020B0503030303020204" pitchFamily="34" charset="0"/>
            </a:endParaRPr>
          </a:p>
        </p:txBody>
      </p:sp>
      <p:pic>
        <p:nvPicPr>
          <p:cNvPr id="20" name="그림 19">
            <a:extLst>
              <a:ext uri="{FF2B5EF4-FFF2-40B4-BE49-F238E27FC236}">
                <a16:creationId xmlns:a16="http://schemas.microsoft.com/office/drawing/2014/main" id="{04627740-E6AA-4669-9A90-A502DF4E93FE}"/>
              </a:ext>
            </a:extLst>
          </p:cNvPr>
          <p:cNvPicPr>
            <a:picLocks noChangeAspect="1"/>
          </p:cNvPicPr>
          <p:nvPr/>
        </p:nvPicPr>
        <p:blipFill>
          <a:blip r:embed="rId4"/>
          <a:stretch>
            <a:fillRect/>
          </a:stretch>
        </p:blipFill>
        <p:spPr>
          <a:xfrm>
            <a:off x="567853" y="2276476"/>
            <a:ext cx="5335006" cy="3669412"/>
          </a:xfrm>
          <a:prstGeom prst="rect">
            <a:avLst/>
          </a:prstGeom>
        </p:spPr>
      </p:pic>
    </p:spTree>
    <p:extLst>
      <p:ext uri="{BB962C8B-B14F-4D97-AF65-F5344CB8AC3E}">
        <p14:creationId xmlns:p14="http://schemas.microsoft.com/office/powerpoint/2010/main" val="2877379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Kiểm</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thông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tin</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thông</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stat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Cung cấp các hàm như isFile(), isDirectory() và isFIFO()</a:t>
            </a:r>
          </a:p>
        </p:txBody>
      </p:sp>
      <p:pic>
        <p:nvPicPr>
          <p:cNvPr id="8" name="그림 7">
            <a:extLst>
              <a:ext uri="{FF2B5EF4-FFF2-40B4-BE49-F238E27FC236}">
                <a16:creationId xmlns:a16="http://schemas.microsoft.com/office/drawing/2014/main" id="{FAE176B6-B54D-4C4D-85F7-67564F484E49}"/>
              </a:ext>
            </a:extLst>
          </p:cNvPr>
          <p:cNvPicPr>
            <a:picLocks noChangeAspect="1"/>
          </p:cNvPicPr>
          <p:nvPr/>
        </p:nvPicPr>
        <p:blipFill>
          <a:blip r:embed="rId4"/>
          <a:stretch>
            <a:fillRect/>
          </a:stretch>
        </p:blipFill>
        <p:spPr>
          <a:xfrm>
            <a:off x="558800" y="2635024"/>
            <a:ext cx="5905500" cy="1829575"/>
          </a:xfrm>
          <a:prstGeom prst="rect">
            <a:avLst/>
          </a:prstGeom>
        </p:spPr>
      </p:pic>
    </p:spTree>
    <p:extLst>
      <p:ext uri="{BB962C8B-B14F-4D97-AF65-F5344CB8AC3E}">
        <p14:creationId xmlns:p14="http://schemas.microsoft.com/office/powerpoint/2010/main" val="11098101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Màn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kết</a:t>
            </a:r>
            <a:r>
              <a:rPr lang="en-US" altLang="ko-KR" sz="1400" dirty="0">
                <a:solidFill>
                  <a:schemeClr val="tx1"/>
                </a:solidFill>
                <a:latin typeface="SamsungOne-400" panose="020B0503030303020204" pitchFamily="34" charset="0"/>
                <a:ea typeface="SamsungOne-400" panose="020B0503030303020204" pitchFamily="34" charset="0"/>
              </a:rPr>
              <a:t> quả.</a:t>
            </a:r>
          </a:p>
        </p:txBody>
      </p:sp>
      <p:sp>
        <p:nvSpPr>
          <p:cNvPr id="9" name="Rectangle 12">
            <a:extLst>
              <a:ext uri="{FF2B5EF4-FFF2-40B4-BE49-F238E27FC236}">
                <a16:creationId xmlns:a16="http://schemas.microsoft.com/office/drawing/2014/main" id="{8A86519C-B9E7-4FFC-ADC1-06E659EA009B}"/>
              </a:ext>
            </a:extLst>
          </p:cNvPr>
          <p:cNvSpPr/>
          <p:nvPr/>
        </p:nvSpPr>
        <p:spPr>
          <a:xfrm>
            <a:off x="711201" y="1952625"/>
            <a:ext cx="8488362" cy="3146228"/>
          </a:xfrm>
          <a:prstGeom prst="rect">
            <a:avLst/>
          </a:prstGeom>
          <a:solidFill>
            <a:srgbClr val="ECEFF6"/>
          </a:solidFill>
          <a:ln w="6350">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dev</a:t>
            </a:r>
            <a:r>
              <a:rPr lang="en-US" altLang="ko-KR" sz="1300" dirty="0">
                <a:solidFill>
                  <a:srgbClr val="193EB0"/>
                </a:solidFill>
                <a:latin typeface="SamsungOne-400" pitchFamily="34" charset="0"/>
                <a:ea typeface="SamsungOne-400" pitchFamily="34" charset="0"/>
                <a:cs typeface="Tahoma" panose="020B0604030504040204" pitchFamily="34" charset="0"/>
              </a:rPr>
              <a:t>: -</a:t>
            </a:r>
            <a:r>
              <a:rPr lang="en-US" altLang="ko-KR" sz="1300" kern="0" dirty="0">
                <a:solidFill>
                  <a:srgbClr val="FF0000"/>
                </a:solidFill>
                <a:latin typeface="SamsungOne-400" pitchFamily="34" charset="0"/>
                <a:ea typeface="SamsungOne-400" pitchFamily="34" charset="0"/>
              </a:rPr>
              <a:t>55011900</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mode</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kern="0" dirty="0">
                <a:solidFill>
                  <a:srgbClr val="FF0000"/>
                </a:solidFill>
                <a:latin typeface="SamsungOne-400" pitchFamily="34" charset="0"/>
                <a:ea typeface="SamsungOne-400" pitchFamily="34" charset="0"/>
              </a:rPr>
              <a:t>33206</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2D7A"/>
                </a:solidFill>
                <a:latin typeface="SamsungOne-400" panose="020B0503030303020204" pitchFamily="34" charset="0"/>
                <a:ea typeface="SamsungOne-400" panose="020B0503030303020204" pitchFamily="34" charset="0"/>
                <a:cs typeface="Tahoma" panose="020B0604030504040204" pitchFamily="34" charset="0"/>
              </a:rPr>
              <a:t>nlink</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kern="0" dirty="0">
                <a:solidFill>
                  <a:srgbClr val="FF0000"/>
                </a:solidFill>
                <a:latin typeface="SamsungOne-400" pitchFamily="34" charset="0"/>
                <a:ea typeface="SamsungOne-400" pitchFamily="34" charset="0"/>
              </a:rPr>
              <a:t>1</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2D7A"/>
                </a:solidFill>
                <a:latin typeface="SamsungOne-400" panose="020B0503030303020204" pitchFamily="34" charset="0"/>
                <a:ea typeface="SamsungOne-400" panose="020B0503030303020204" pitchFamily="34" charset="0"/>
                <a:cs typeface="Tahoma" panose="020B0604030504040204" pitchFamily="34" charset="0"/>
              </a:rPr>
              <a:t>uid</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kern="0" dirty="0">
                <a:solidFill>
                  <a:srgbClr val="FF0000"/>
                </a:solidFill>
                <a:latin typeface="SamsungOne-400" pitchFamily="34" charset="0"/>
                <a:ea typeface="SamsungOne-400" pitchFamily="34" charset="0"/>
              </a:rPr>
              <a:t>0</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gid</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kern="0" dirty="0">
                <a:solidFill>
                  <a:srgbClr val="FF0000"/>
                </a:solidFill>
                <a:latin typeface="SamsungOne-400" pitchFamily="34" charset="0"/>
                <a:ea typeface="SamsungOne-400" pitchFamily="34" charset="0"/>
              </a:rPr>
              <a:t>0</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2D7A"/>
                </a:solidFill>
                <a:latin typeface="SamsungOne-400" panose="020B0503030303020204" pitchFamily="34" charset="0"/>
                <a:ea typeface="SamsungOne-400" panose="020B0503030303020204" pitchFamily="34" charset="0"/>
                <a:cs typeface="Tahoma" panose="020B0604030504040204" pitchFamily="34" charset="0"/>
              </a:rPr>
              <a:t>rdev</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kern="0" dirty="0">
                <a:solidFill>
                  <a:srgbClr val="FF0000"/>
                </a:solidFill>
                <a:latin typeface="SamsungOne-400" pitchFamily="34" charset="0"/>
                <a:ea typeface="SamsungOne-400" pitchFamily="34" charset="0"/>
              </a:rPr>
              <a:t>0</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2D7A"/>
                </a:solidFill>
                <a:latin typeface="SamsungOne-400" panose="020B0503030303020204" pitchFamily="34" charset="0"/>
                <a:ea typeface="SamsungOne-400" panose="020B0503030303020204" pitchFamily="34" charset="0"/>
                <a:cs typeface="Tahoma" panose="020B0604030504040204" pitchFamily="34" charset="0"/>
              </a:rPr>
              <a:t>blksize</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 undefined</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2D7A"/>
                </a:solidFill>
                <a:latin typeface="SamsungOne-400" panose="020B0503030303020204" pitchFamily="34" charset="0"/>
                <a:ea typeface="SamsungOne-400" panose="020B0503030303020204" pitchFamily="34" charset="0"/>
                <a:cs typeface="Tahoma" panose="020B0604030504040204" pitchFamily="34" charset="0"/>
              </a:rPr>
              <a:t>ino</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kern="0" dirty="0">
                <a:solidFill>
                  <a:srgbClr val="FF0000"/>
                </a:solidFill>
                <a:latin typeface="SamsungOne-400" pitchFamily="34" charset="0"/>
                <a:ea typeface="SamsungOne-400" pitchFamily="34" charset="0"/>
              </a:rPr>
              <a:t>56013520365545000</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size</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kern="0" dirty="0">
                <a:solidFill>
                  <a:srgbClr val="FF0000"/>
                </a:solidFill>
                <a:latin typeface="SamsungOne-400" pitchFamily="34" charset="0"/>
                <a:ea typeface="SamsungOne-400" pitchFamily="34" charset="0"/>
              </a:rPr>
              <a:t>168</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blocks</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 undefined</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2D7A"/>
                </a:solidFill>
                <a:latin typeface="SamsungOne-400" panose="020B0503030303020204" pitchFamily="34" charset="0"/>
                <a:ea typeface="SamsungOne-400" panose="020B0503030303020204" pitchFamily="34" charset="0"/>
                <a:cs typeface="Tahoma" panose="020B0604030504040204" pitchFamily="34" charset="0"/>
              </a:rPr>
              <a:t>atime</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193EB0"/>
                </a:solidFill>
                <a:latin typeface="SamsungOne-400" pitchFamily="34" charset="0"/>
                <a:ea typeface="SamsungOne-400" pitchFamily="34" charset="0"/>
                <a:cs typeface="Tahoma" panose="020B0604030504040204" pitchFamily="34" charset="0"/>
              </a:rPr>
              <a:t>Sun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May </a:t>
            </a:r>
            <a:r>
              <a:rPr lang="en-US" altLang="ko-KR" sz="1300" kern="0" dirty="0">
                <a:solidFill>
                  <a:srgbClr val="FF0000"/>
                </a:solidFill>
                <a:latin typeface="SamsungOne-400" pitchFamily="34" charset="0"/>
                <a:ea typeface="SamsungOne-400" pitchFamily="34" charset="0"/>
              </a:rPr>
              <a:t>29 2019 20</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50</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49</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GMT</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0900</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(Korea Standard Time),</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2D7A"/>
                </a:solidFill>
                <a:latin typeface="SamsungOne-400" panose="020B0503030303020204" pitchFamily="34" charset="0"/>
                <a:ea typeface="SamsungOne-400" panose="020B0503030303020204" pitchFamily="34" charset="0"/>
                <a:cs typeface="Tahoma" panose="020B0604030504040204" pitchFamily="34" charset="0"/>
              </a:rPr>
              <a:t>mtime</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193EB0"/>
                </a:solidFill>
                <a:latin typeface="SamsungOne-400" pitchFamily="34" charset="0"/>
                <a:ea typeface="SamsungOne-400" pitchFamily="34" charset="0"/>
                <a:cs typeface="Tahoma" panose="020B0604030504040204" pitchFamily="34" charset="0"/>
              </a:rPr>
              <a:t>Sun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May </a:t>
            </a:r>
            <a:r>
              <a:rPr lang="en-US" altLang="ko-KR" sz="1300" kern="0" dirty="0">
                <a:solidFill>
                  <a:srgbClr val="FF0000"/>
                </a:solidFill>
                <a:latin typeface="SamsungOne-400" pitchFamily="34" charset="0"/>
                <a:ea typeface="SamsungOne-400" pitchFamily="34" charset="0"/>
              </a:rPr>
              <a:t>29 2019 20</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50</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49</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GMT</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0900</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(Korea Standard Time),</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2D7A"/>
                </a:solidFill>
                <a:latin typeface="SamsungOne-400" panose="020B0503030303020204" pitchFamily="34" charset="0"/>
                <a:ea typeface="SamsungOne-400" panose="020B0503030303020204" pitchFamily="34" charset="0"/>
                <a:cs typeface="Tahoma" panose="020B0604030504040204" pitchFamily="34" charset="0"/>
              </a:rPr>
              <a:t>ctime</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193EB0"/>
                </a:solidFill>
                <a:latin typeface="SamsungOne-400" pitchFamily="34" charset="0"/>
                <a:ea typeface="SamsungOne-400" pitchFamily="34" charset="0"/>
                <a:cs typeface="Tahoma" panose="020B0604030504040204" pitchFamily="34" charset="0"/>
              </a:rPr>
              <a:t>Sun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May </a:t>
            </a:r>
            <a:r>
              <a:rPr lang="en-US" altLang="ko-KR" sz="1300" kern="0" dirty="0">
                <a:solidFill>
                  <a:srgbClr val="FF0000"/>
                </a:solidFill>
                <a:latin typeface="SamsungOne-400" pitchFamily="34" charset="0"/>
                <a:ea typeface="SamsungOne-400" pitchFamily="34" charset="0"/>
              </a:rPr>
              <a:t>29 2019 20</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50</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49</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GMT</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0900</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(Korea Standard Time),</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birthtime</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193EB0"/>
                </a:solidFill>
                <a:latin typeface="SamsungOne-400" pitchFamily="34" charset="0"/>
                <a:ea typeface="SamsungOne-400" pitchFamily="34" charset="0"/>
                <a:cs typeface="Tahoma" panose="020B0604030504040204" pitchFamily="34" charset="0"/>
              </a:rPr>
              <a:t>Sun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May </a:t>
            </a:r>
            <a:r>
              <a:rPr lang="en-US" altLang="ko-KR" sz="1300" kern="0" dirty="0">
                <a:solidFill>
                  <a:srgbClr val="FF0000"/>
                </a:solidFill>
                <a:latin typeface="SamsungOne-400" pitchFamily="34" charset="0"/>
                <a:ea typeface="SamsungOne-400" pitchFamily="34" charset="0"/>
              </a:rPr>
              <a:t>29 2019 20</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49</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59</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002D7A"/>
                </a:solidFill>
                <a:latin typeface="SamsungOne-400" panose="020B0503030303020204" pitchFamily="34" charset="0"/>
                <a:ea typeface="SamsungOne-400" panose="020B0503030303020204" pitchFamily="34" charset="0"/>
                <a:cs typeface="Tahoma" panose="020B0604030504040204" pitchFamily="34" charset="0"/>
              </a:rPr>
              <a:t>GMT</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kern="0" dirty="0">
                <a:solidFill>
                  <a:srgbClr val="FF0000"/>
                </a:solidFill>
                <a:latin typeface="SamsungOne-400" pitchFamily="34" charset="0"/>
                <a:ea typeface="SamsungOne-400" pitchFamily="34" charset="0"/>
              </a:rPr>
              <a:t>0900</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(Korea Standard Time) }</a:t>
            </a:r>
          </a:p>
          <a:p>
            <a:r>
              <a:rPr lang="en-US" altLang="ko-KR" sz="1300" dirty="0" err="1">
                <a:solidFill>
                  <a:srgbClr val="193EB0"/>
                </a:solidFill>
                <a:latin typeface="SamsungOne-400" pitchFamily="34" charset="0"/>
                <a:ea typeface="SamsungOne-400" pitchFamily="34" charset="0"/>
                <a:cs typeface="Tahoma" panose="020B0604030504040204" pitchFamily="34" charset="0"/>
              </a:rPr>
              <a:t>isFile</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a:solidFill>
                  <a:srgbClr val="193EB0"/>
                </a:solidFill>
                <a:latin typeface="SamsungOne-400" pitchFamily="34" charset="0"/>
                <a:ea typeface="SamsungOne-400" pitchFamily="34" charset="0"/>
                <a:cs typeface="Tahoma" panose="020B0604030504040204" pitchFamily="34" charset="0"/>
              </a:rPr>
              <a: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true</a:t>
            </a:r>
          </a:p>
        </p:txBody>
      </p:sp>
    </p:spTree>
    <p:extLst>
      <p:ext uri="{BB962C8B-B14F-4D97-AF65-F5344CB8AC3E}">
        <p14:creationId xmlns:p14="http://schemas.microsoft.com/office/powerpoint/2010/main" val="39875371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8919" y="1324524"/>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dụng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bộ</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đệm</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037E7121-6DAC-418D-AD22-29E0F7C40C95}"/>
              </a:ext>
            </a:extLst>
          </p:cNvPr>
          <p:cNvSpPr/>
          <p:nvPr/>
        </p:nvSpPr>
        <p:spPr>
          <a:xfrm>
            <a:off x="448919" y="1769722"/>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Tạo bộ đệm mới bằng phương thức 'new' và sử dụng các phương thức như 'Buffer.isBuffer ()' và 'Buffer.concat ()'.</a:t>
            </a:r>
          </a:p>
        </p:txBody>
      </p:sp>
      <p:pic>
        <p:nvPicPr>
          <p:cNvPr id="9" name="그림 8">
            <a:extLst>
              <a:ext uri="{FF2B5EF4-FFF2-40B4-BE49-F238E27FC236}">
                <a16:creationId xmlns:a16="http://schemas.microsoft.com/office/drawing/2014/main" id="{3F7DEBC1-4AF2-4009-8C83-110CC567BC8F}"/>
              </a:ext>
            </a:extLst>
          </p:cNvPr>
          <p:cNvPicPr>
            <a:picLocks noChangeAspect="1"/>
          </p:cNvPicPr>
          <p:nvPr/>
        </p:nvPicPr>
        <p:blipFill>
          <a:blip r:embed="rId4"/>
          <a:stretch>
            <a:fillRect/>
          </a:stretch>
        </p:blipFill>
        <p:spPr>
          <a:xfrm>
            <a:off x="580388" y="2276475"/>
            <a:ext cx="5059921" cy="3932070"/>
          </a:xfrm>
          <a:prstGeom prst="rect">
            <a:avLst/>
          </a:prstGeom>
        </p:spPr>
      </p:pic>
    </p:spTree>
    <p:extLst>
      <p:ext uri="{BB962C8B-B14F-4D97-AF65-F5344CB8AC3E}">
        <p14:creationId xmlns:p14="http://schemas.microsoft.com/office/powerpoint/2010/main" val="2186641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직사각형 6">
            <a:extLst>
              <a:ext uri="{FF2B5EF4-FFF2-40B4-BE49-F238E27FC236}">
                <a16:creationId xmlns:a16="http://schemas.microsoft.com/office/drawing/2014/main" id="{037E7121-6DAC-418D-AD22-29E0F7C40C95}"/>
              </a:ext>
            </a:extLst>
          </p:cNvPr>
          <p:cNvSpPr/>
          <p:nvPr/>
        </p:nvSpPr>
        <p:spPr>
          <a:xfrm>
            <a:off x="567853" y="1305836"/>
            <a:ext cx="861917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Tạo bộ đệm mới bằng phương thức 'new' và sử dụng các phương thức như 'Buffer.isBuffer () và Buffer.concat ()'.</a:t>
            </a:r>
          </a:p>
        </p:txBody>
      </p:sp>
      <p:pic>
        <p:nvPicPr>
          <p:cNvPr id="8" name="그림 1">
            <a:extLst>
              <a:ext uri="{FF2B5EF4-FFF2-40B4-BE49-F238E27FC236}">
                <a16:creationId xmlns:a16="http://schemas.microsoft.com/office/drawing/2014/main" id="{8079F09D-108A-4D79-A8C0-7816686E1F51}"/>
              </a:ext>
            </a:extLst>
          </p:cNvPr>
          <p:cNvPicPr>
            <a:picLocks noChangeAspect="1"/>
          </p:cNvPicPr>
          <p:nvPr/>
        </p:nvPicPr>
        <p:blipFill>
          <a:blip r:embed="rId4"/>
          <a:stretch>
            <a:fillRect/>
          </a:stretch>
        </p:blipFill>
        <p:spPr>
          <a:xfrm>
            <a:off x="567853" y="1864963"/>
            <a:ext cx="7000875" cy="2400300"/>
          </a:xfrm>
          <a:prstGeom prst="rect">
            <a:avLst/>
          </a:prstGeom>
        </p:spPr>
      </p:pic>
    </p:spTree>
    <p:extLst>
      <p:ext uri="{BB962C8B-B14F-4D97-AF65-F5344CB8AC3E}">
        <p14:creationId xmlns:p14="http://schemas.microsoft.com/office/powerpoint/2010/main" val="488410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Đọc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tệp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ghi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vào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luồng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037E7121-6DAC-418D-AD22-29E0F7C40C95}"/>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Mở</a:t>
            </a:r>
            <a:r>
              <a:rPr lang="en-US" altLang="ko-KR" sz="1400" dirty="0">
                <a:solidFill>
                  <a:schemeClr val="tx1"/>
                </a:solidFill>
                <a:latin typeface="SamsungOne-400" panose="020B0503030303020204" pitchFamily="34" charset="0"/>
                <a:ea typeface="SamsungOne-400" panose="020B0503030303020204" pitchFamily="34" charset="0"/>
              </a:rPr>
              <a:t> để đọc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createReadStream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Mở</a:t>
            </a:r>
            <a:r>
              <a:rPr lang="en-US" altLang="ko-KR" sz="1400" dirty="0">
                <a:solidFill>
                  <a:schemeClr val="tx1"/>
                </a:solidFill>
                <a:latin typeface="SamsungOne-400" panose="020B0503030303020204" pitchFamily="34" charset="0"/>
                <a:ea typeface="SamsungOne-400" panose="020B0503030303020204" pitchFamily="34" charset="0"/>
              </a:rPr>
              <a:t> để </a:t>
            </a:r>
            <a:r>
              <a:rPr lang="en-US" altLang="ko-KR" sz="1400" dirty="0" err="1">
                <a:solidFill>
                  <a:schemeClr val="tx1"/>
                </a:solidFill>
                <a:latin typeface="SamsungOne-400" panose="020B0503030303020204" pitchFamily="34" charset="0"/>
                <a:ea typeface="SamsungOne-400" panose="020B0503030303020204" pitchFamily="34" charset="0"/>
              </a:rPr>
              <a:t>ghi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bằng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createWriteStream</a:t>
            </a:r>
            <a:r>
              <a:rPr lang="en-US" altLang="ko-KR" sz="1400" dirty="0">
                <a:solidFill>
                  <a:schemeClr val="tx1"/>
                </a:solidFill>
                <a:latin typeface="SamsungOne-400" panose="020B0503030303020204" pitchFamily="34" charset="0"/>
                <a:ea typeface="SamsungOne-400" panose="020B0503030303020204" pitchFamily="34" charset="0"/>
              </a:rPr>
              <a:t>'</a:t>
            </a:r>
          </a:p>
        </p:txBody>
      </p:sp>
      <p:pic>
        <p:nvPicPr>
          <p:cNvPr id="8" name="그림 7">
            <a:extLst>
              <a:ext uri="{FF2B5EF4-FFF2-40B4-BE49-F238E27FC236}">
                <a16:creationId xmlns:a16="http://schemas.microsoft.com/office/drawing/2014/main" id="{1ADEE749-6D12-43FB-8B3D-FB166D01AF7F}"/>
              </a:ext>
            </a:extLst>
          </p:cNvPr>
          <p:cNvPicPr>
            <a:picLocks noChangeAspect="1"/>
          </p:cNvPicPr>
          <p:nvPr/>
        </p:nvPicPr>
        <p:blipFill>
          <a:blip r:embed="rId4"/>
          <a:stretch>
            <a:fillRect/>
          </a:stretch>
        </p:blipFill>
        <p:spPr>
          <a:xfrm>
            <a:off x="558801" y="2276476"/>
            <a:ext cx="3924300" cy="2774904"/>
          </a:xfrm>
          <a:prstGeom prst="rect">
            <a:avLst/>
          </a:prstGeom>
        </p:spPr>
      </p:pic>
      <p:pic>
        <p:nvPicPr>
          <p:cNvPr id="10" name="그림 12">
            <a:extLst>
              <a:ext uri="{FF2B5EF4-FFF2-40B4-BE49-F238E27FC236}">
                <a16:creationId xmlns:a16="http://schemas.microsoft.com/office/drawing/2014/main" id="{63ED8966-5AFC-4213-A4A2-6C7614D2BB56}"/>
              </a:ext>
            </a:extLst>
          </p:cNvPr>
          <p:cNvPicPr>
            <a:picLocks noChangeAspect="1"/>
          </p:cNvPicPr>
          <p:nvPr/>
        </p:nvPicPr>
        <p:blipFill>
          <a:blip r:embed="rId5"/>
          <a:stretch>
            <a:fillRect/>
          </a:stretch>
        </p:blipFill>
        <p:spPr>
          <a:xfrm>
            <a:off x="4627564" y="2276476"/>
            <a:ext cx="4572000" cy="1534353"/>
          </a:xfrm>
          <a:prstGeom prst="rect">
            <a:avLst/>
          </a:prstGeom>
        </p:spPr>
      </p:pic>
    </p:spTree>
    <p:extLst>
      <p:ext uri="{BB962C8B-B14F-4D97-AF65-F5344CB8AC3E}">
        <p14:creationId xmlns:p14="http://schemas.microsoft.com/office/powerpoint/2010/main" val="82297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Node.js Overview</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fr-FR"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Đồng</a:t>
            </a:r>
            <a:r>
              <a:rPr lang="fr-FR"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fr-FR"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bộ</a:t>
            </a:r>
            <a:r>
              <a:rPr lang="fr-FR"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fr-FR"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và</a:t>
            </a:r>
            <a:r>
              <a:rPr lang="fr-FR"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fr-FR"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Không</a:t>
            </a:r>
            <a:r>
              <a:rPr lang="fr-FR"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fr-FR"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đồng</a:t>
            </a:r>
            <a:r>
              <a:rPr lang="fr-FR"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fr-FR"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bộ</a:t>
            </a:r>
            <a:r>
              <a:rPr lang="fr-FR"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fr-FR"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so</a:t>
            </a:r>
            <a:r>
              <a:rPr lang="fr-FR"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fr-FR"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sánh</a:t>
            </a:r>
            <a:r>
              <a:rPr lang="fr-FR"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a:t>
            </a:r>
            <a:r>
              <a:rPr lang="fr-FR" altLang="ko-KR" sz="2400" kern="0" dirty="0" err="1">
                <a:solidFill>
                  <a:srgbClr val="0C0C0C"/>
                </a:solidFill>
                <a:latin typeface="iCiel Samsung Sharp Sans Bold" pitchFamily="2" charset="0"/>
                <a:ea typeface="iCiel Samsung Sharp Sans Bold" pitchFamily="2" charset="0"/>
                <a:cs typeface="iCiel Samsung Sharp Sans Bold" pitchFamily="2" charset="0"/>
                <a:sym typeface="Arial"/>
              </a:rPr>
              <a:t>mẫu</a:t>
            </a:r>
            <a:r>
              <a:rPr lang="fr-FR"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 code</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990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Phương thức đồng bộ đọc nội dung của tệp và trả về dưới dạng giá trị kết quả của hàm. Chờ đến khi kết quả được trả về. </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Phương thức không đồng bộ đọc nội dung tệp và trả về dưới dạng hàm Callback. Lệnh thực thi tiếp theo sẽ được tiến hành ngay sau khi tệp bắt đầu được đọc</a:t>
            </a:r>
          </a:p>
        </p:txBody>
      </p:sp>
      <p:grpSp>
        <p:nvGrpSpPr>
          <p:cNvPr id="5" name="그룹 4"/>
          <p:cNvGrpSpPr/>
          <p:nvPr/>
        </p:nvGrpSpPr>
        <p:grpSpPr>
          <a:xfrm>
            <a:off x="2252700" y="3284004"/>
            <a:ext cx="5296960" cy="2211188"/>
            <a:chOff x="2252700" y="3284004"/>
            <a:chExt cx="5296960" cy="2211188"/>
          </a:xfrm>
        </p:grpSpPr>
        <p:pic>
          <p:nvPicPr>
            <p:cNvPr id="70" name="_x168071936" descr="EMB000039540028">
              <a:extLst>
                <a:ext uri="{FF2B5EF4-FFF2-40B4-BE49-F238E27FC236}">
                  <a16:creationId xmlns:a16="http://schemas.microsoft.com/office/drawing/2014/main" id="{07A6B3B8-C03A-47F9-A759-B9C2F917DF2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4878" t="30227" r="58569" b="20161"/>
            <a:stretch/>
          </p:blipFill>
          <p:spPr bwMode="auto">
            <a:xfrm>
              <a:off x="2390531" y="3912968"/>
              <a:ext cx="2074985" cy="126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그룹 41"/>
            <p:cNvGrpSpPr/>
            <p:nvPr/>
          </p:nvGrpSpPr>
          <p:grpSpPr>
            <a:xfrm>
              <a:off x="2252700" y="3284004"/>
              <a:ext cx="5022117" cy="1486368"/>
              <a:chOff x="2252700" y="3820335"/>
              <a:chExt cx="5022117" cy="1486368"/>
            </a:xfrm>
          </p:grpSpPr>
          <p:sp>
            <p:nvSpPr>
              <p:cNvPr id="44" name="직사각형 43">
                <a:extLst>
                  <a:ext uri="{FF2B5EF4-FFF2-40B4-BE49-F238E27FC236}">
                    <a16:creationId xmlns:a16="http://schemas.microsoft.com/office/drawing/2014/main" id="{60C8CA79-3BB2-4BFE-ABD8-A5EA67B9DBD6}"/>
                  </a:ext>
                </a:extLst>
              </p:cNvPr>
              <p:cNvSpPr/>
              <p:nvPr/>
            </p:nvSpPr>
            <p:spPr>
              <a:xfrm>
                <a:off x="2252700" y="3820335"/>
                <a:ext cx="1648761" cy="222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vi-VN" altLang="ko-KR" sz="1400"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Phương thức chặn</a:t>
                </a:r>
              </a:p>
            </p:txBody>
          </p:sp>
          <p:sp>
            <p:nvSpPr>
              <p:cNvPr id="45" name="직사각형 44">
                <a:extLst>
                  <a:ext uri="{FF2B5EF4-FFF2-40B4-BE49-F238E27FC236}">
                    <a16:creationId xmlns:a16="http://schemas.microsoft.com/office/drawing/2014/main" id="{C0BC299C-D28F-4C50-A995-CB8AC10CFB2A}"/>
                  </a:ext>
                </a:extLst>
              </p:cNvPr>
              <p:cNvSpPr/>
              <p:nvPr/>
            </p:nvSpPr>
            <p:spPr>
              <a:xfrm>
                <a:off x="5313040" y="3832009"/>
                <a:ext cx="1961777" cy="199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vi-VN" altLang="ko-KR" sz="1400"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Phương thức không</a:t>
                </a:r>
                <a:r>
                  <a:rPr kumimoji="0" lang="en-US" altLang="ko-KR" sz="1400"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 </a:t>
                </a:r>
                <a:r>
                  <a:rPr kumimoji="0" lang="vi-VN" altLang="ko-KR" sz="1400"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chặn</a:t>
                </a:r>
              </a:p>
            </p:txBody>
          </p:sp>
          <p:grpSp>
            <p:nvGrpSpPr>
              <p:cNvPr id="46" name="그룹 45"/>
              <p:cNvGrpSpPr/>
              <p:nvPr/>
            </p:nvGrpSpPr>
            <p:grpSpPr>
              <a:xfrm>
                <a:off x="2428875" y="4799238"/>
                <a:ext cx="1995488" cy="250824"/>
                <a:chOff x="2428875" y="4799238"/>
                <a:chExt cx="1995488" cy="250824"/>
              </a:xfrm>
            </p:grpSpPr>
            <p:sp>
              <p:nvSpPr>
                <p:cNvPr id="49" name="직사각형 48">
                  <a:extLst>
                    <a:ext uri="{FF2B5EF4-FFF2-40B4-BE49-F238E27FC236}">
                      <a16:creationId xmlns:a16="http://schemas.microsoft.com/office/drawing/2014/main" id="{76734644-44A6-4E2C-ABB0-1EC61F56B9AE}"/>
                    </a:ext>
                  </a:extLst>
                </p:cNvPr>
                <p:cNvSpPr/>
                <p:nvPr/>
              </p:nvSpPr>
              <p:spPr>
                <a:xfrm>
                  <a:off x="2428875" y="4799238"/>
                  <a:ext cx="1995488" cy="25082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70B079E4-5835-46CE-A853-7FF21BEC8F02}"/>
                    </a:ext>
                  </a:extLst>
                </p:cNvPr>
                <p:cNvSpPr/>
                <p:nvPr/>
              </p:nvSpPr>
              <p:spPr>
                <a:xfrm>
                  <a:off x="3015426" y="4813236"/>
                  <a:ext cx="822386" cy="222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err="1">
                      <a:ln>
                        <a:noFill/>
                      </a:ln>
                      <a:solidFill>
                        <a:prstClr val="white"/>
                      </a:solidFill>
                      <a:effectLst/>
                      <a:uLnTx/>
                      <a:uFillTx/>
                      <a:latin typeface="SamsungOne-700" pitchFamily="34" charset="0"/>
                      <a:ea typeface="맑은 고딕" panose="020B0503020000020004" pitchFamily="50" charset="-127"/>
                      <a:cs typeface="+mn-cs"/>
                    </a:rPr>
                    <a:t>Chờ</a:t>
                  </a:r>
                  <a:endParaRPr kumimoji="0" lang="ko-KR" altLang="en-US" sz="1400" i="0" u="none" strike="noStrike" kern="1200" cap="none" spc="0" normalizeH="0" baseline="0" noProof="0" dirty="0">
                    <a:ln>
                      <a:noFill/>
                    </a:ln>
                    <a:solidFill>
                      <a:prstClr val="white"/>
                    </a:solidFill>
                    <a:effectLst/>
                    <a:uLnTx/>
                    <a:uFillTx/>
                    <a:latin typeface="SamsungOne-700" pitchFamily="34" charset="0"/>
                    <a:ea typeface="맑은 고딕" panose="020B0503020000020004" pitchFamily="50" charset="-127"/>
                    <a:cs typeface="+mn-cs"/>
                  </a:endParaRPr>
                </a:p>
              </p:txBody>
            </p:sp>
          </p:grpSp>
          <p:sp>
            <p:nvSpPr>
              <p:cNvPr id="74" name="직사각형 73">
                <a:extLst>
                  <a:ext uri="{FF2B5EF4-FFF2-40B4-BE49-F238E27FC236}">
                    <a16:creationId xmlns:a16="http://schemas.microsoft.com/office/drawing/2014/main" id="{C0BC299C-D28F-4C50-A995-CB8AC10CFB2A}"/>
                  </a:ext>
                </a:extLst>
              </p:cNvPr>
              <p:cNvSpPr/>
              <p:nvPr/>
            </p:nvSpPr>
            <p:spPr>
              <a:xfrm>
                <a:off x="4655914" y="5104345"/>
                <a:ext cx="611950" cy="20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a.txt</a:t>
                </a:r>
                <a:endParaRPr kumimoji="0" lang="ko-KR" altLang="en-US" sz="1200"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endParaRPr>
              </a:p>
            </p:txBody>
          </p:sp>
        </p:grpSp>
        <p:sp>
          <p:nvSpPr>
            <p:cNvPr id="51" name="직사각형 50"/>
            <p:cNvSpPr/>
            <p:nvPr/>
          </p:nvSpPr>
          <p:spPr>
            <a:xfrm>
              <a:off x="2347546" y="3593336"/>
              <a:ext cx="2135554" cy="1901856"/>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 name="_x168071936" descr="EMB000039540028">
              <a:extLst>
                <a:ext uri="{FF2B5EF4-FFF2-40B4-BE49-F238E27FC236}">
                  <a16:creationId xmlns:a16="http://schemas.microsoft.com/office/drawing/2014/main" id="{07A6B3B8-C03A-47F9-A759-B9C2F917DF2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58987" t="30227" r="5234" b="18961"/>
            <a:stretch/>
          </p:blipFill>
          <p:spPr bwMode="auto">
            <a:xfrm>
              <a:off x="5466372" y="3882434"/>
              <a:ext cx="2031023" cy="129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직사각형 71"/>
            <p:cNvSpPr/>
            <p:nvPr/>
          </p:nvSpPr>
          <p:spPr>
            <a:xfrm>
              <a:off x="5414106" y="3593336"/>
              <a:ext cx="2135554" cy="1901856"/>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3" name="Picture 2" descr="C:\Users\USER\Downloads\docum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0738" y="3865712"/>
              <a:ext cx="702302" cy="7023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44657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Đọc và phản hồi với nội dung tệp được yêu cầu </a:t>
            </a:r>
          </a:p>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từ mô-đun “http”</a:t>
            </a:r>
          </a:p>
        </p:txBody>
      </p:sp>
      <p:sp>
        <p:nvSpPr>
          <p:cNvPr id="7" name="직사각형 6">
            <a:extLst>
              <a:ext uri="{FF2B5EF4-FFF2-40B4-BE49-F238E27FC236}">
                <a16:creationId xmlns:a16="http://schemas.microsoft.com/office/drawing/2014/main" id="{037E7121-6DAC-418D-AD22-29E0F7C40C95}"/>
              </a:ext>
            </a:extLst>
          </p:cNvPr>
          <p:cNvSpPr/>
          <p:nvPr/>
        </p:nvSpPr>
        <p:spPr>
          <a:xfrm>
            <a:off x="580388" y="228248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Đọc tệp theo luồng và kết nối dữ liệu với một 'pipe' (đường ống).</a:t>
            </a:r>
          </a:p>
        </p:txBody>
      </p:sp>
      <p:pic>
        <p:nvPicPr>
          <p:cNvPr id="14" name="그림 13">
            <a:extLst>
              <a:ext uri="{FF2B5EF4-FFF2-40B4-BE49-F238E27FC236}">
                <a16:creationId xmlns:a16="http://schemas.microsoft.com/office/drawing/2014/main" id="{E5671F73-D73A-40E6-A02C-253E4A9BF943}"/>
              </a:ext>
            </a:extLst>
          </p:cNvPr>
          <p:cNvPicPr>
            <a:picLocks noChangeAspect="1"/>
          </p:cNvPicPr>
          <p:nvPr/>
        </p:nvPicPr>
        <p:blipFill>
          <a:blip r:embed="rId4"/>
          <a:stretch>
            <a:fillRect/>
          </a:stretch>
        </p:blipFill>
        <p:spPr>
          <a:xfrm>
            <a:off x="558800" y="2666649"/>
            <a:ext cx="5153937" cy="2267732"/>
          </a:xfrm>
          <a:prstGeom prst="rect">
            <a:avLst/>
          </a:prstGeom>
        </p:spPr>
      </p:pic>
      <p:grpSp>
        <p:nvGrpSpPr>
          <p:cNvPr id="15" name="그룹 14">
            <a:extLst>
              <a:ext uri="{FF2B5EF4-FFF2-40B4-BE49-F238E27FC236}">
                <a16:creationId xmlns:a16="http://schemas.microsoft.com/office/drawing/2014/main" id="{53808706-B11B-4DD6-9411-603B68E3CED7}"/>
              </a:ext>
            </a:extLst>
          </p:cNvPr>
          <p:cNvGrpSpPr/>
          <p:nvPr/>
        </p:nvGrpSpPr>
        <p:grpSpPr>
          <a:xfrm>
            <a:off x="6470294" y="2562649"/>
            <a:ext cx="2204167" cy="3487972"/>
            <a:chOff x="6081805" y="2555414"/>
            <a:chExt cx="2204167" cy="3487972"/>
          </a:xfrm>
        </p:grpSpPr>
        <p:sp>
          <p:nvSpPr>
            <p:cNvPr id="16" name="직사각형 15">
              <a:extLst>
                <a:ext uri="{FF2B5EF4-FFF2-40B4-BE49-F238E27FC236}">
                  <a16:creationId xmlns:a16="http://schemas.microsoft.com/office/drawing/2014/main" id="{0DA2AB06-0C3F-4047-B4F3-80F5B640CE03}"/>
                </a:ext>
              </a:extLst>
            </p:cNvPr>
            <p:cNvSpPr/>
            <p:nvPr/>
          </p:nvSpPr>
          <p:spPr>
            <a:xfrm>
              <a:off x="7154708" y="3023994"/>
              <a:ext cx="501056" cy="7543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dirty="0">
                <a:latin typeface="SamsungOne-400" pitchFamily="34" charset="0"/>
              </a:endParaRPr>
            </a:p>
          </p:txBody>
        </p:sp>
        <p:sp>
          <p:nvSpPr>
            <p:cNvPr id="17" name="TextBox 16">
              <a:extLst>
                <a:ext uri="{FF2B5EF4-FFF2-40B4-BE49-F238E27FC236}">
                  <a16:creationId xmlns:a16="http://schemas.microsoft.com/office/drawing/2014/main" id="{7F7F3B91-3B8C-4E16-8A69-53E5A2970026}"/>
                </a:ext>
              </a:extLst>
            </p:cNvPr>
            <p:cNvSpPr txBox="1"/>
            <p:nvPr/>
          </p:nvSpPr>
          <p:spPr>
            <a:xfrm>
              <a:off x="6721484" y="2555414"/>
              <a:ext cx="1367501" cy="461665"/>
            </a:xfrm>
            <a:prstGeom prst="rect">
              <a:avLst/>
            </a:prstGeom>
            <a:noFill/>
          </p:spPr>
          <p:txBody>
            <a:bodyPr wrap="square" rtlCol="0">
              <a:spAutoFit/>
              <a:scene3d>
                <a:camera prst="orthographicFront"/>
                <a:lightRig rig="threePt" dir="t"/>
              </a:scene3d>
              <a:sp3d>
                <a:bevelB w="0" h="1270"/>
              </a:sp3d>
            </a:bodyPr>
            <a:lstStyle/>
            <a:p>
              <a:pPr algn="ctr"/>
              <a:r>
                <a:rPr lang="en-US" altLang="ko-KR" sz="1200" dirty="0" err="1">
                  <a:latin typeface="SamsungOne-400" pitchFamily="34" charset="0"/>
                  <a:ea typeface="SamsungOne-400" pitchFamily="34" charset="0"/>
                </a:rPr>
                <a:t>Máy</a:t>
              </a:r>
              <a:r>
                <a:rPr lang="en-US" altLang="ko-KR" sz="1200" dirty="0">
                  <a:latin typeface="SamsungOne-400" pitchFamily="34" charset="0"/>
                  <a:ea typeface="SamsungOne-400" pitchFamily="34" charset="0"/>
                </a:rPr>
                <a:t> </a:t>
              </a:r>
              <a:r>
                <a:rPr lang="en-US" altLang="ko-KR" sz="1200" dirty="0" err="1">
                  <a:latin typeface="SamsungOne-400" pitchFamily="34" charset="0"/>
                  <a:ea typeface="SamsungOne-400" pitchFamily="34" charset="0"/>
                </a:rPr>
                <a:t>khách</a:t>
              </a:r>
              <a:r>
                <a:rPr lang="en-US" altLang="ko-KR" sz="1200" dirty="0">
                  <a:latin typeface="SamsungOne-400" pitchFamily="34" charset="0"/>
                  <a:ea typeface="SamsungOne-400" pitchFamily="34" charset="0"/>
                </a:rPr>
                <a:t> </a:t>
              </a:r>
            </a:p>
            <a:p>
              <a:pPr algn="ctr"/>
              <a:r>
                <a:rPr lang="en-US" altLang="ko-KR" sz="1200" dirty="0">
                  <a:latin typeface="SamsungOne-400" pitchFamily="34" charset="0"/>
                  <a:ea typeface="SamsungOne-400" pitchFamily="34" charset="0"/>
                </a:rPr>
                <a:t>(</a:t>
              </a:r>
              <a:r>
                <a:rPr lang="en-US" altLang="ko-KR" sz="1200" dirty="0" err="1">
                  <a:latin typeface="SamsungOne-400" pitchFamily="34" charset="0"/>
                  <a:ea typeface="SamsungOne-400" pitchFamily="34" charset="0"/>
                </a:rPr>
                <a:t>Trình</a:t>
              </a:r>
              <a:r>
                <a:rPr lang="en-US" altLang="ko-KR" sz="1200" dirty="0">
                  <a:latin typeface="SamsungOne-400" pitchFamily="34" charset="0"/>
                  <a:ea typeface="SamsungOne-400" pitchFamily="34" charset="0"/>
                </a:rPr>
                <a:t> </a:t>
              </a:r>
              <a:r>
                <a:rPr lang="en-US" altLang="ko-KR" sz="1200" dirty="0" err="1">
                  <a:latin typeface="SamsungOne-400" pitchFamily="34" charset="0"/>
                  <a:ea typeface="SamsungOne-400" pitchFamily="34" charset="0"/>
                </a:rPr>
                <a:t>duyệt</a:t>
              </a:r>
              <a:r>
                <a:rPr lang="en-US" altLang="ko-KR" sz="1200" dirty="0">
                  <a:latin typeface="SamsungOne-400" pitchFamily="34" charset="0"/>
                  <a:ea typeface="SamsungOne-400" pitchFamily="34" charset="0"/>
                </a:rPr>
                <a:t> web)</a:t>
              </a:r>
            </a:p>
          </p:txBody>
        </p:sp>
        <p:grpSp>
          <p:nvGrpSpPr>
            <p:cNvPr id="18" name="그룹 17">
              <a:extLst>
                <a:ext uri="{FF2B5EF4-FFF2-40B4-BE49-F238E27FC236}">
                  <a16:creationId xmlns:a16="http://schemas.microsoft.com/office/drawing/2014/main" id="{03E8DA68-A471-4D34-864B-6DAD590224C5}"/>
                </a:ext>
              </a:extLst>
            </p:cNvPr>
            <p:cNvGrpSpPr/>
            <p:nvPr/>
          </p:nvGrpSpPr>
          <p:grpSpPr>
            <a:xfrm>
              <a:off x="6313035" y="4370095"/>
              <a:ext cx="479823" cy="471847"/>
              <a:chOff x="6385434" y="4270811"/>
              <a:chExt cx="548719" cy="539598"/>
            </a:xfrm>
          </p:grpSpPr>
          <p:sp>
            <p:nvSpPr>
              <p:cNvPr id="30" name="타원 29">
                <a:extLst>
                  <a:ext uri="{FF2B5EF4-FFF2-40B4-BE49-F238E27FC236}">
                    <a16:creationId xmlns:a16="http://schemas.microsoft.com/office/drawing/2014/main" id="{D0543A49-4E68-4567-9695-E9665E5A4A26}"/>
                  </a:ext>
                </a:extLst>
              </p:cNvPr>
              <p:cNvSpPr/>
              <p:nvPr/>
            </p:nvSpPr>
            <p:spPr>
              <a:xfrm>
                <a:off x="6394555" y="4270811"/>
                <a:ext cx="539598" cy="539598"/>
              </a:xfrm>
              <a:prstGeom prst="ellipse">
                <a:avLst/>
              </a:prstGeom>
              <a:solidFill>
                <a:schemeClr val="accent3">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dirty="0">
                  <a:latin typeface="SamsungOne-400" pitchFamily="34" charset="0"/>
                </a:endParaRPr>
              </a:p>
            </p:txBody>
          </p:sp>
          <p:pic>
            <p:nvPicPr>
              <p:cNvPr id="31" name="그림 30">
                <a:extLst>
                  <a:ext uri="{FF2B5EF4-FFF2-40B4-BE49-F238E27FC236}">
                    <a16:creationId xmlns:a16="http://schemas.microsoft.com/office/drawing/2014/main" id="{B310B711-BBBA-45E5-96F0-0A3F66283B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5434" y="4328658"/>
                <a:ext cx="548719" cy="423903"/>
              </a:xfrm>
              <a:prstGeom prst="rect">
                <a:avLst/>
              </a:prstGeom>
            </p:spPr>
          </p:pic>
        </p:grpSp>
        <p:sp>
          <p:nvSpPr>
            <p:cNvPr id="20" name="TextBox 19">
              <a:extLst>
                <a:ext uri="{FF2B5EF4-FFF2-40B4-BE49-F238E27FC236}">
                  <a16:creationId xmlns:a16="http://schemas.microsoft.com/office/drawing/2014/main" id="{7090AD4C-8EDD-4DCE-A194-819A838C3388}"/>
                </a:ext>
              </a:extLst>
            </p:cNvPr>
            <p:cNvSpPr txBox="1"/>
            <p:nvPr/>
          </p:nvSpPr>
          <p:spPr>
            <a:xfrm>
              <a:off x="6103032" y="4121408"/>
              <a:ext cx="1131792" cy="276999"/>
            </a:xfrm>
            <a:prstGeom prst="rect">
              <a:avLst/>
            </a:prstGeom>
            <a:noFill/>
          </p:spPr>
          <p:txBody>
            <a:bodyPr wrap="square" rtlCol="0">
              <a:spAutoFit/>
              <a:scene3d>
                <a:camera prst="orthographicFront"/>
                <a:lightRig rig="threePt" dir="t"/>
              </a:scene3d>
              <a:sp3d>
                <a:bevelB w="0" h="1270"/>
              </a:sp3d>
            </a:bodyPr>
            <a:lstStyle/>
            <a:p>
              <a:pPr algn="ctr"/>
              <a:r>
                <a:rPr lang="en-US" altLang="ko-KR" sz="1200" dirty="0" err="1">
                  <a:latin typeface="SamsungOne-400" pitchFamily="34" charset="0"/>
                  <a:ea typeface="SamsungOne-400" pitchFamily="34" charset="0"/>
                </a:rPr>
                <a:t>Máy</a:t>
              </a:r>
              <a:r>
                <a:rPr lang="en-US" altLang="ko-KR" sz="1200" dirty="0">
                  <a:latin typeface="SamsungOne-400" pitchFamily="34" charset="0"/>
                  <a:ea typeface="SamsungOne-400" pitchFamily="34" charset="0"/>
                </a:rPr>
                <a:t> </a:t>
              </a:r>
              <a:r>
                <a:rPr lang="en-US" altLang="ko-KR" sz="1200" dirty="0" err="1">
                  <a:latin typeface="SamsungOne-400" pitchFamily="34" charset="0"/>
                  <a:ea typeface="SamsungOne-400" pitchFamily="34" charset="0"/>
                </a:rPr>
                <a:t>chủ</a:t>
              </a:r>
              <a:r>
                <a:rPr lang="en-US" altLang="ko-KR" sz="1200" dirty="0">
                  <a:latin typeface="SamsungOne-400" pitchFamily="34" charset="0"/>
                  <a:ea typeface="SamsungOne-400" pitchFamily="34" charset="0"/>
                </a:rPr>
                <a:t> web</a:t>
              </a:r>
              <a:endParaRPr lang="ko-KR" altLang="en-US" sz="1200" dirty="0">
                <a:latin typeface="SamsungOne-400" pitchFamily="34" charset="0"/>
                <a:ea typeface="SamsungOne-400" panose="02020603020101020101" pitchFamily="18" charset="-127"/>
              </a:endParaRPr>
            </a:p>
          </p:txBody>
        </p:sp>
        <p:sp>
          <p:nvSpPr>
            <p:cNvPr id="21" name="직사각형 20">
              <a:extLst>
                <a:ext uri="{FF2B5EF4-FFF2-40B4-BE49-F238E27FC236}">
                  <a16:creationId xmlns:a16="http://schemas.microsoft.com/office/drawing/2014/main" id="{779E1B16-2B72-438E-91BA-C1AFA5C6291F}"/>
                </a:ext>
              </a:extLst>
            </p:cNvPr>
            <p:cNvSpPr/>
            <p:nvPr/>
          </p:nvSpPr>
          <p:spPr>
            <a:xfrm>
              <a:off x="6081805" y="4045399"/>
              <a:ext cx="1761657" cy="91063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dirty="0">
                <a:latin typeface="SamsungOne-400" pitchFamily="34" charset="0"/>
              </a:endParaRPr>
            </a:p>
          </p:txBody>
        </p:sp>
        <p:sp>
          <p:nvSpPr>
            <p:cNvPr id="23" name="TextBox 22">
              <a:extLst>
                <a:ext uri="{FF2B5EF4-FFF2-40B4-BE49-F238E27FC236}">
                  <a16:creationId xmlns:a16="http://schemas.microsoft.com/office/drawing/2014/main" id="{24111B2F-CD1E-4CD5-97AC-57CBB8AC4AF2}"/>
                </a:ext>
              </a:extLst>
            </p:cNvPr>
            <p:cNvSpPr txBox="1"/>
            <p:nvPr/>
          </p:nvSpPr>
          <p:spPr>
            <a:xfrm>
              <a:off x="6999711" y="4235211"/>
              <a:ext cx="809188" cy="738664"/>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latin typeface="SamsungOne-400" pitchFamily="34" charset="0"/>
                  <a:ea typeface="SamsungOne-400" pitchFamily="34" charset="0"/>
                </a:rPr>
                <a:t>Đang </a:t>
              </a:r>
              <a:r>
                <a:rPr lang="en-US" altLang="ko-KR" sz="1400" dirty="0" err="1">
                  <a:latin typeface="SamsungOne-400" pitchFamily="34" charset="0"/>
                  <a:ea typeface="SamsungOne-400" pitchFamily="34" charset="0"/>
                </a:rPr>
                <a:t>ghi</a:t>
              </a:r>
              <a:endParaRPr lang="en-US" altLang="ko-KR" sz="1400" dirty="0">
                <a:latin typeface="SamsungOne-400" pitchFamily="34" charset="0"/>
                <a:ea typeface="SamsungOne-400" pitchFamily="34" charset="0"/>
              </a:endParaRPr>
            </a:p>
            <a:p>
              <a:pPr algn="ctr"/>
              <a:r>
                <a:rPr lang="en-US" altLang="ko-KR" sz="1400" dirty="0" err="1">
                  <a:latin typeface="SamsungOne-400" pitchFamily="34" charset="0"/>
                  <a:ea typeface="SamsungOne-400" pitchFamily="34" charset="0"/>
                </a:rPr>
                <a:t>luồng</a:t>
              </a:r>
              <a:endParaRPr lang="en-US" altLang="ko-KR" sz="1400" dirty="0">
                <a:latin typeface="SamsungOne-400" pitchFamily="34" charset="0"/>
                <a:ea typeface="SamsungOne-400" pitchFamily="34" charset="0"/>
              </a:endParaRPr>
            </a:p>
          </p:txBody>
        </p:sp>
        <p:cxnSp>
          <p:nvCxnSpPr>
            <p:cNvPr id="24" name="직선 화살표 연결선 23">
              <a:extLst>
                <a:ext uri="{FF2B5EF4-FFF2-40B4-BE49-F238E27FC236}">
                  <a16:creationId xmlns:a16="http://schemas.microsoft.com/office/drawing/2014/main" id="{5A162C4B-D64A-41A5-B529-4FD79C1225F7}"/>
                </a:ext>
              </a:extLst>
            </p:cNvPr>
            <p:cNvCxnSpPr>
              <a:cxnSpLocks/>
              <a:stCxn id="23" idx="0"/>
              <a:endCxn id="16" idx="2"/>
            </p:cNvCxnSpPr>
            <p:nvPr/>
          </p:nvCxnSpPr>
          <p:spPr>
            <a:xfrm flipV="1">
              <a:off x="7404305" y="3778330"/>
              <a:ext cx="931" cy="456881"/>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23C4188-3483-4412-82B6-D2BEA387F965}"/>
                </a:ext>
              </a:extLst>
            </p:cNvPr>
            <p:cNvSpPr/>
            <p:nvPr/>
          </p:nvSpPr>
          <p:spPr>
            <a:xfrm>
              <a:off x="6081805" y="5217470"/>
              <a:ext cx="560087" cy="825916"/>
            </a:xfrm>
            <a:prstGeom prst="rect">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r>
                <a:rPr lang="en-US" altLang="ko-KR" sz="1400" dirty="0" err="1">
                  <a:solidFill>
                    <a:srgbClr val="193EB0"/>
                  </a:solidFill>
                  <a:latin typeface="SamsungOne-400" pitchFamily="34" charset="0"/>
                  <a:ea typeface="SamsungOne-400" pitchFamily="34" charset="0"/>
                </a:rPr>
                <a:t>Tệp</a:t>
              </a:r>
              <a:endParaRPr lang="ko-KR" altLang="en-US" sz="1400" dirty="0">
                <a:solidFill>
                  <a:srgbClr val="193EB0"/>
                </a:solidFill>
                <a:latin typeface="SamsungOne-400" pitchFamily="34" charset="0"/>
                <a:ea typeface="SamsungOne-400" panose="02020603020101020101" pitchFamily="18" charset="-127"/>
              </a:endParaRPr>
            </a:p>
          </p:txBody>
        </p:sp>
        <p:sp>
          <p:nvSpPr>
            <p:cNvPr id="26" name="직사각형 25">
              <a:extLst>
                <a:ext uri="{FF2B5EF4-FFF2-40B4-BE49-F238E27FC236}">
                  <a16:creationId xmlns:a16="http://schemas.microsoft.com/office/drawing/2014/main" id="{71B75E34-ADAE-45E6-9469-A98A9B43DEA2}"/>
                </a:ext>
              </a:extLst>
            </p:cNvPr>
            <p:cNvSpPr/>
            <p:nvPr/>
          </p:nvSpPr>
          <p:spPr>
            <a:xfrm>
              <a:off x="6978093" y="5388387"/>
              <a:ext cx="865370" cy="48408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r>
                <a:rPr lang="en-US" altLang="ko-KR" sz="1400" dirty="0">
                  <a:solidFill>
                    <a:schemeClr val="tx1"/>
                  </a:solidFill>
                  <a:latin typeface="SamsungOne-400" pitchFamily="34" charset="0"/>
                  <a:ea typeface="SamsungOne-400" pitchFamily="34" charset="0"/>
                </a:rPr>
                <a:t>Đọc </a:t>
              </a:r>
              <a:r>
                <a:rPr lang="en-US" altLang="ko-KR" sz="1400" dirty="0" err="1">
                  <a:solidFill>
                    <a:schemeClr val="tx1"/>
                  </a:solidFill>
                  <a:latin typeface="SamsungOne-400" pitchFamily="34" charset="0"/>
                  <a:ea typeface="SamsungOne-400" pitchFamily="34" charset="0"/>
                </a:rPr>
                <a:t>luồng</a:t>
              </a:r>
              <a:endParaRPr lang="ko-KR" altLang="en-US" sz="1400" dirty="0">
                <a:solidFill>
                  <a:schemeClr val="tx1"/>
                </a:solidFill>
                <a:latin typeface="SamsungOne-400" pitchFamily="34" charset="0"/>
                <a:ea typeface="SamsungOne-400" panose="02020603020101020101" pitchFamily="18" charset="-127"/>
              </a:endParaRPr>
            </a:p>
          </p:txBody>
        </p:sp>
        <p:cxnSp>
          <p:nvCxnSpPr>
            <p:cNvPr id="27" name="직선 화살표 연결선 26">
              <a:extLst>
                <a:ext uri="{FF2B5EF4-FFF2-40B4-BE49-F238E27FC236}">
                  <a16:creationId xmlns:a16="http://schemas.microsoft.com/office/drawing/2014/main" id="{32DC6512-B74C-472A-A963-ED96679434F8}"/>
                </a:ext>
              </a:extLst>
            </p:cNvPr>
            <p:cNvCxnSpPr/>
            <p:nvPr/>
          </p:nvCxnSpPr>
          <p:spPr>
            <a:xfrm>
              <a:off x="6641892" y="5630428"/>
              <a:ext cx="336201" cy="1"/>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3502D99D-6E04-45A0-814A-0F8CEC311D51}"/>
                </a:ext>
              </a:extLst>
            </p:cNvPr>
            <p:cNvCxnSpPr>
              <a:cxnSpLocks/>
              <a:stCxn id="26" idx="0"/>
              <a:endCxn id="23" idx="2"/>
            </p:cNvCxnSpPr>
            <p:nvPr/>
          </p:nvCxnSpPr>
          <p:spPr>
            <a:xfrm flipH="1" flipV="1">
              <a:off x="7404305" y="4973875"/>
              <a:ext cx="6473" cy="414512"/>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CFEDE7F6-D0B5-4C3F-8BEF-C06912FD02CB}"/>
                </a:ext>
              </a:extLst>
            </p:cNvPr>
            <p:cNvSpPr/>
            <p:nvPr/>
          </p:nvSpPr>
          <p:spPr>
            <a:xfrm>
              <a:off x="7420602" y="4985405"/>
              <a:ext cx="865370" cy="379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r>
                <a:rPr lang="en-US" altLang="ko-KR" sz="1400" dirty="0">
                  <a:solidFill>
                    <a:srgbClr val="FF0000"/>
                  </a:solidFill>
                  <a:latin typeface="SamsungOne-400" pitchFamily="34" charset="0"/>
                  <a:ea typeface="SamsungOne-400" pitchFamily="34" charset="0"/>
                </a:rPr>
                <a:t>pipe()</a:t>
              </a:r>
              <a:endParaRPr lang="ko-KR" altLang="en-US" sz="1400" dirty="0">
                <a:solidFill>
                  <a:srgbClr val="FF0000"/>
                </a:solidFill>
                <a:latin typeface="SamsungOne-400" pitchFamily="34" charset="0"/>
                <a:ea typeface="SamsungOne-400" panose="02020603020101020101" pitchFamily="18" charset="-127"/>
              </a:endParaRPr>
            </a:p>
          </p:txBody>
        </p:sp>
      </p:grpSp>
    </p:spTree>
    <p:extLst>
      <p:ext uri="{BB962C8B-B14F-4D97-AF65-F5344CB8AC3E}">
        <p14:creationId xmlns:p14="http://schemas.microsoft.com/office/powerpoint/2010/main" val="1112342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dụng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Tạo và xóa thư mục mới</a:t>
            </a:r>
          </a:p>
        </p:txBody>
      </p:sp>
      <p:sp>
        <p:nvSpPr>
          <p:cNvPr id="32" name="직사각형 31">
            <a:extLst>
              <a:ext uri="{FF2B5EF4-FFF2-40B4-BE49-F238E27FC236}">
                <a16:creationId xmlns:a16="http://schemas.microsoft.com/office/drawing/2014/main" id="{4A63E749-C09C-4A6F-8383-15714FE5921A}"/>
              </a:ext>
            </a:extLst>
          </p:cNvPr>
          <p:cNvSpPr/>
          <p:nvPr/>
        </p:nvSpPr>
        <p:spPr>
          <a:xfrm>
            <a:off x="580388" y="1847822"/>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Tạo thư mục bằng phương thức 'mkdir' và xóa thư mục bằng phương thức “rmdir”.</a:t>
            </a:r>
          </a:p>
        </p:txBody>
      </p:sp>
      <p:pic>
        <p:nvPicPr>
          <p:cNvPr id="33" name="그림 32">
            <a:extLst>
              <a:ext uri="{FF2B5EF4-FFF2-40B4-BE49-F238E27FC236}">
                <a16:creationId xmlns:a16="http://schemas.microsoft.com/office/drawing/2014/main" id="{A43939EE-F664-4DFE-B5F2-AD67DB07D655}"/>
              </a:ext>
            </a:extLst>
          </p:cNvPr>
          <p:cNvPicPr>
            <a:picLocks noChangeAspect="1"/>
          </p:cNvPicPr>
          <p:nvPr/>
        </p:nvPicPr>
        <p:blipFill>
          <a:blip r:embed="rId4"/>
          <a:stretch>
            <a:fillRect/>
          </a:stretch>
        </p:blipFill>
        <p:spPr>
          <a:xfrm>
            <a:off x="558799" y="2170429"/>
            <a:ext cx="5297685" cy="2075854"/>
          </a:xfrm>
          <a:prstGeom prst="rect">
            <a:avLst/>
          </a:prstGeom>
        </p:spPr>
      </p:pic>
      <p:pic>
        <p:nvPicPr>
          <p:cNvPr id="34" name="그림 11">
            <a:extLst>
              <a:ext uri="{FF2B5EF4-FFF2-40B4-BE49-F238E27FC236}">
                <a16:creationId xmlns:a16="http://schemas.microsoft.com/office/drawing/2014/main" id="{5146029E-C441-4343-A171-EA66492878B6}"/>
              </a:ext>
            </a:extLst>
          </p:cNvPr>
          <p:cNvPicPr>
            <a:picLocks noChangeAspect="1"/>
          </p:cNvPicPr>
          <p:nvPr/>
        </p:nvPicPr>
        <p:blipFill>
          <a:blip r:embed="rId5"/>
          <a:stretch>
            <a:fillRect/>
          </a:stretch>
        </p:blipFill>
        <p:spPr>
          <a:xfrm>
            <a:off x="558800" y="4349771"/>
            <a:ext cx="5297685" cy="1801934"/>
          </a:xfrm>
          <a:prstGeom prst="rect">
            <a:avLst/>
          </a:prstGeom>
        </p:spPr>
      </p:pic>
    </p:spTree>
    <p:extLst>
      <p:ext uri="{BB962C8B-B14F-4D97-AF65-F5344CB8AC3E}">
        <p14:creationId xmlns:p14="http://schemas.microsoft.com/office/powerpoint/2010/main" val="31242524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Duy</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trì</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600" dirty="0" err="1">
                <a:solidFill>
                  <a:schemeClr val="tx1"/>
                </a:solidFill>
                <a:latin typeface="iCiel Samsung Sharp Sans Bold" pitchFamily="2" charset="0"/>
                <a:ea typeface="iCiel Samsung Sharp Sans Bold" pitchFamily="2" charset="0"/>
                <a:cs typeface="iCiel Samsung Sharp Sans Bold" pitchFamily="2" charset="0"/>
              </a:rPr>
              <a:t>tệp</a:t>
            </a:r>
            <a:r>
              <a:rPr lang="en-US" altLang="ko-KR" sz="3600" dirty="0">
                <a:solidFill>
                  <a:schemeClr val="tx1"/>
                </a:solidFill>
                <a:latin typeface="iCiel Samsung Sharp Sans Bold" pitchFamily="2" charset="0"/>
                <a:ea typeface="iCiel Samsung Sharp Sans Bold" pitchFamily="2" charset="0"/>
                <a:cs typeface="iCiel Samsung Sharp Sans Bold" pitchFamily="2" charset="0"/>
              </a:rPr>
              <a:t> Log</a:t>
            </a:r>
            <a:endParaRPr lang="vi-VN" altLang="ko-KR" sz="3600" dirty="0">
              <a:solidFill>
                <a:schemeClr val="tx1"/>
              </a:solidFill>
              <a:latin typeface="iCiel Samsung Sharp Sans Bold" pitchFamily="2" charset="0"/>
              <a:ea typeface="iCiel Samsung Sharp Sans Bold" pitchFamily="2" charset="0"/>
              <a:cs typeface="iCiel Samsung Sharp Sans Bold" pitchFamily="2" charset="0"/>
            </a:endParaRP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2.</a:t>
            </a:r>
          </a:p>
        </p:txBody>
      </p:sp>
      <p:sp>
        <p:nvSpPr>
          <p:cNvPr id="33" name="직사각형 32">
            <a:extLst>
              <a:ext uri="{FF2B5EF4-FFF2-40B4-BE49-F238E27FC236}">
                <a16:creationId xmlns:a16="http://schemas.microsoft.com/office/drawing/2014/main" id="{2E299966-E9DA-49AD-A034-508597FE35B0}"/>
              </a:ext>
            </a:extLst>
          </p:cNvPr>
          <p:cNvSpPr/>
          <p:nvPr/>
        </p:nvSpPr>
        <p:spPr>
          <a:xfrm>
            <a:off x="1054112" y="4003778"/>
            <a:ext cx="7365988"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2.1. </a:t>
            </a:r>
            <a:r>
              <a:rPr lang="en-US" altLang="ko-KR" dirty="0" err="1">
                <a:solidFill>
                  <a:srgbClr val="A6A6A6"/>
                </a:solidFill>
                <a:latin typeface="SamsungOne-400" panose="020B0503030303020204" pitchFamily="34" charset="0"/>
                <a:ea typeface="SamsungOne-400" panose="020B0503030303020204" pitchFamily="34" charset="0"/>
              </a:rPr>
              <a:t>Chuỗi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địa</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chỉ</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và</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tham</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số</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vấn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2.2. Tìm </a:t>
            </a:r>
            <a:r>
              <a:rPr lang="en-US" altLang="ko-KR" dirty="0" err="1">
                <a:solidFill>
                  <a:srgbClr val="A6A6A6"/>
                </a:solidFill>
                <a:latin typeface="SamsungOne-400" panose="020B0503030303020204" pitchFamily="34" charset="0"/>
                <a:ea typeface="SamsungOne-400" panose="020B0503030303020204" pitchFamily="34" charset="0"/>
              </a:rPr>
              <a:t>hiểu</a:t>
            </a:r>
            <a:r>
              <a:rPr lang="en-US" altLang="ko-KR" dirty="0">
                <a:solidFill>
                  <a:srgbClr val="A6A6A6"/>
                </a:solidFill>
                <a:latin typeface="SamsungOne-400" panose="020B0503030303020204" pitchFamily="34" charset="0"/>
                <a:ea typeface="SamsungOne-400" panose="020B0503030303020204" pitchFamily="34" charset="0"/>
              </a:rPr>
              <a:t> về </a:t>
            </a:r>
            <a:r>
              <a:rPr lang="en-US" altLang="ko-KR" dirty="0" err="1">
                <a:solidFill>
                  <a:srgbClr val="A6A6A6"/>
                </a:solidFill>
                <a:latin typeface="SamsungOne-400" panose="020B0503030303020204" pitchFamily="34" charset="0"/>
                <a:ea typeface="SamsungOne-400" panose="020B0503030303020204" pitchFamily="34" charset="0"/>
              </a:rPr>
              <a:t>Sự</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kiện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2.3. </a:t>
            </a:r>
            <a:r>
              <a:rPr lang="en-US" altLang="ko-KR" dirty="0" err="1">
                <a:solidFill>
                  <a:srgbClr val="A6A6A6"/>
                </a:solidFill>
                <a:latin typeface="SamsungOne-400" panose="020B0503030303020204" pitchFamily="34" charset="0"/>
                <a:ea typeface="SamsungOne-400" panose="020B0503030303020204" pitchFamily="34" charset="0"/>
              </a:rPr>
              <a:t>Sử</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dụng</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Tệp</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2.4.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Duy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trì</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tệp</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Log</a:t>
            </a:r>
          </a:p>
        </p:txBody>
      </p:sp>
    </p:spTree>
    <p:extLst>
      <p:ext uri="{BB962C8B-B14F-4D97-AF65-F5344CB8AC3E}">
        <p14:creationId xmlns:p14="http://schemas.microsoft.com/office/powerpoint/2010/main" val="3513202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Ghi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log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bằng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winston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a:t>
            </a:r>
          </a:p>
        </p:txBody>
      </p:sp>
      <p:sp>
        <p:nvSpPr>
          <p:cNvPr id="32" name="직사각형 31">
            <a:extLst>
              <a:ext uri="{FF2B5EF4-FFF2-40B4-BE49-F238E27FC236}">
                <a16:creationId xmlns:a16="http://schemas.microsoft.com/office/drawing/2014/main" id="{4A63E749-C09C-4A6F-8383-15714FE5921A}"/>
              </a:ext>
            </a:extLst>
          </p:cNvPr>
          <p:cNvSpPr/>
          <p:nvPr/>
        </p:nvSpPr>
        <p:spPr>
          <a:xfrm>
            <a:off x="580388" y="1944537"/>
            <a:ext cx="8619175"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có thể </a:t>
            </a:r>
            <a:r>
              <a:rPr lang="en-US" altLang="ko-KR" sz="1400" dirty="0" err="1">
                <a:solidFill>
                  <a:schemeClr val="tx1"/>
                </a:solidFill>
                <a:latin typeface="SamsungOne-400" panose="020B0503030303020204" pitchFamily="34" charset="0"/>
                <a:ea typeface="SamsungOne-400" panose="020B0503030303020204" pitchFamily="34" charset="0"/>
              </a:rPr>
              <a:t>giúp</a:t>
            </a:r>
            <a:r>
              <a:rPr lang="en-US" altLang="ko-KR" sz="1400" dirty="0">
                <a:solidFill>
                  <a:schemeClr val="tx1"/>
                </a:solidFill>
                <a:latin typeface="SamsungOne-400" panose="020B0503030303020204" pitchFamily="34" charset="0"/>
                <a:ea typeface="SamsungOne-400" panose="020B0503030303020204" pitchFamily="34" charset="0"/>
              </a:rPr>
              <a:t> bạn </a:t>
            </a:r>
            <a:r>
              <a:rPr lang="en-US" altLang="ko-KR" sz="1400" dirty="0" err="1">
                <a:solidFill>
                  <a:schemeClr val="tx1"/>
                </a:solidFill>
                <a:latin typeface="SamsungOne-400" panose="020B0503030303020204" pitchFamily="34" charset="0"/>
                <a:ea typeface="SamsungOne-400" panose="020B0503030303020204" pitchFamily="34" charset="0"/>
              </a:rPr>
              <a:t>ghi</a:t>
            </a:r>
            <a:r>
              <a:rPr lang="en-US" altLang="ko-KR" sz="1400" dirty="0">
                <a:solidFill>
                  <a:schemeClr val="tx1"/>
                </a:solidFill>
                <a:latin typeface="SamsungOne-400" panose="020B0503030303020204" pitchFamily="34" charset="0"/>
                <a:ea typeface="SamsungOne-400" panose="020B0503030303020204" pitchFamily="34" charset="0"/>
              </a:rPr>
              <a:t> log.</a:t>
            </a:r>
          </a:p>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Bạn nên </a:t>
            </a:r>
            <a:r>
              <a:rPr lang="en-US" altLang="ko-KR" sz="1400" dirty="0" err="1">
                <a:solidFill>
                  <a:schemeClr val="tx1"/>
                </a:solidFill>
                <a:latin typeface="SamsungOne-400" panose="020B0503030303020204" pitchFamily="34" charset="0"/>
                <a:ea typeface="SamsungOne-400" panose="020B0503030303020204" pitchFamily="34" charset="0"/>
              </a:rPr>
              <a:t>ghi</a:t>
            </a:r>
            <a:r>
              <a:rPr lang="en-US" altLang="ko-KR" sz="1400" dirty="0">
                <a:solidFill>
                  <a:schemeClr val="tx1"/>
                </a:solidFill>
                <a:latin typeface="SamsungOne-400" panose="020B0503030303020204" pitchFamily="34" charset="0"/>
                <a:ea typeface="SamsungOne-400" panose="020B0503030303020204" pitchFamily="34" charset="0"/>
              </a:rPr>
              <a:t> log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ngày</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Có nhiều cài đặt khác có thể thực thi được trong mô-đun 'winston'.</a:t>
            </a:r>
          </a:p>
        </p:txBody>
      </p:sp>
      <p:pic>
        <p:nvPicPr>
          <p:cNvPr id="8" name="그림 7">
            <a:extLst>
              <a:ext uri="{FF2B5EF4-FFF2-40B4-BE49-F238E27FC236}">
                <a16:creationId xmlns:a16="http://schemas.microsoft.com/office/drawing/2014/main" id="{6A50C189-3027-423A-8AB1-7200B8AF2BD8}"/>
              </a:ext>
            </a:extLst>
          </p:cNvPr>
          <p:cNvPicPr>
            <a:picLocks noChangeAspect="1"/>
          </p:cNvPicPr>
          <p:nvPr/>
        </p:nvPicPr>
        <p:blipFill>
          <a:blip r:embed="rId4"/>
          <a:stretch>
            <a:fillRect/>
          </a:stretch>
        </p:blipFill>
        <p:spPr>
          <a:xfrm>
            <a:off x="558801" y="2971668"/>
            <a:ext cx="6249406" cy="2208777"/>
          </a:xfrm>
          <a:prstGeom prst="rect">
            <a:avLst/>
          </a:prstGeom>
        </p:spPr>
      </p:pic>
    </p:spTree>
    <p:extLst>
      <p:ext uri="{BB962C8B-B14F-4D97-AF65-F5344CB8AC3E}">
        <p14:creationId xmlns:p14="http://schemas.microsoft.com/office/powerpoint/2010/main" val="37052821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cấu</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hình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mô-đun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winston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a:t>
            </a:r>
          </a:p>
        </p:txBody>
      </p:sp>
      <p:sp>
        <p:nvSpPr>
          <p:cNvPr id="32" name="직사각형 31">
            <a:extLst>
              <a:ext uri="{FF2B5EF4-FFF2-40B4-BE49-F238E27FC236}">
                <a16:creationId xmlns:a16="http://schemas.microsoft.com/office/drawing/2014/main" id="{4A63E749-C09C-4A6F-8383-15714FE5921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Bạn có thể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nhau</a:t>
            </a:r>
            <a:r>
              <a:rPr lang="en-US" altLang="ko-KR" sz="1400" dirty="0">
                <a:solidFill>
                  <a:schemeClr val="tx1"/>
                </a:solidFill>
                <a:latin typeface="SamsungOne-400" panose="020B0503030303020204" pitchFamily="34" charset="0"/>
                <a:ea typeface="SamsungOne-400" panose="020B0503030303020204" pitchFamily="34" charset="0"/>
              </a:rPr>
              <a:t>, bao </a:t>
            </a:r>
            <a:r>
              <a:rPr lang="en-US" altLang="ko-KR" sz="1400" dirty="0" err="1">
                <a:solidFill>
                  <a:schemeClr val="tx1"/>
                </a:solidFill>
                <a:latin typeface="SamsungOne-400" panose="020B0503030303020204" pitchFamily="34" charset="0"/>
                <a:ea typeface="SamsungOne-400" panose="020B0503030303020204" pitchFamily="34" charset="0"/>
              </a:rPr>
              <a:t>gồm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tệp</a:t>
            </a:r>
            <a:r>
              <a:rPr lang="en-US" altLang="ko-KR" sz="1400" dirty="0">
                <a:solidFill>
                  <a:schemeClr val="tx1"/>
                </a:solidFill>
                <a:latin typeface="SamsungOne-400" panose="020B0503030303020204" pitchFamily="34" charset="0"/>
                <a:ea typeface="SamsungOne-400" panose="020B0503030303020204" pitchFamily="34" charset="0"/>
              </a:rPr>
              <a:t> log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a:t>
            </a:r>
          </a:p>
        </p:txBody>
      </p:sp>
      <p:pic>
        <p:nvPicPr>
          <p:cNvPr id="7" name="그림 6">
            <a:extLst>
              <a:ext uri="{FF2B5EF4-FFF2-40B4-BE49-F238E27FC236}">
                <a16:creationId xmlns:a16="http://schemas.microsoft.com/office/drawing/2014/main" id="{F9685013-8B66-4D76-9D6C-6C51BB85A921}"/>
              </a:ext>
            </a:extLst>
          </p:cNvPr>
          <p:cNvPicPr>
            <a:picLocks noChangeAspect="1"/>
          </p:cNvPicPr>
          <p:nvPr/>
        </p:nvPicPr>
        <p:blipFill>
          <a:blip r:embed="rId4"/>
          <a:stretch>
            <a:fillRect/>
          </a:stretch>
        </p:blipFill>
        <p:spPr>
          <a:xfrm>
            <a:off x="558799" y="2276474"/>
            <a:ext cx="4220231" cy="3753132"/>
          </a:xfrm>
          <a:prstGeom prst="rect">
            <a:avLst/>
          </a:prstGeom>
        </p:spPr>
      </p:pic>
      <p:pic>
        <p:nvPicPr>
          <p:cNvPr id="9" name="그림 8">
            <a:extLst>
              <a:ext uri="{FF2B5EF4-FFF2-40B4-BE49-F238E27FC236}">
                <a16:creationId xmlns:a16="http://schemas.microsoft.com/office/drawing/2014/main" id="{7C170521-4017-4C87-83E9-FD0A1B7AFD31}"/>
              </a:ext>
            </a:extLst>
          </p:cNvPr>
          <p:cNvPicPr>
            <a:picLocks noChangeAspect="1"/>
          </p:cNvPicPr>
          <p:nvPr/>
        </p:nvPicPr>
        <p:blipFill>
          <a:blip r:embed="rId5"/>
          <a:stretch>
            <a:fillRect/>
          </a:stretch>
        </p:blipFill>
        <p:spPr>
          <a:xfrm>
            <a:off x="4880666" y="2276475"/>
            <a:ext cx="4318896" cy="3753132"/>
          </a:xfrm>
          <a:prstGeom prst="rect">
            <a:avLst/>
          </a:prstGeom>
        </p:spPr>
      </p:pic>
    </p:spTree>
    <p:extLst>
      <p:ext uri="{BB962C8B-B14F-4D97-AF65-F5344CB8AC3E}">
        <p14:creationId xmlns:p14="http://schemas.microsoft.com/office/powerpoint/2010/main" val="10686032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22" name="직사각형 21">
            <a:extLst>
              <a:ext uri="{FF2B5EF4-FFF2-40B4-BE49-F238E27FC236}">
                <a16:creationId xmlns:a16="http://schemas.microsoft.com/office/drawing/2014/main" id="{A5480D82-C11C-43AA-B0A6-6551972C5A6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dụng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mô-đun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winston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
        <p:nvSpPr>
          <p:cNvPr id="32" name="직사각형 31">
            <a:extLst>
              <a:ext uri="{FF2B5EF4-FFF2-40B4-BE49-F238E27FC236}">
                <a16:creationId xmlns:a16="http://schemas.microsoft.com/office/drawing/2014/main" id="{4A63E749-C09C-4A6F-8383-15714FE5921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Trong một đoạn mã sao chép tệp, ghi log bằng phương thức 'logger.info ()'.</a:t>
            </a:r>
          </a:p>
        </p:txBody>
      </p:sp>
      <p:pic>
        <p:nvPicPr>
          <p:cNvPr id="9" name="그림 8">
            <a:extLst>
              <a:ext uri="{FF2B5EF4-FFF2-40B4-BE49-F238E27FC236}">
                <a16:creationId xmlns:a16="http://schemas.microsoft.com/office/drawing/2014/main" id="{9731CE77-557E-481D-BC1A-416CDB5FC835}"/>
              </a:ext>
            </a:extLst>
          </p:cNvPr>
          <p:cNvPicPr>
            <a:picLocks noChangeAspect="1"/>
          </p:cNvPicPr>
          <p:nvPr/>
        </p:nvPicPr>
        <p:blipFill>
          <a:blip r:embed="rId4"/>
          <a:stretch>
            <a:fillRect/>
          </a:stretch>
        </p:blipFill>
        <p:spPr>
          <a:xfrm>
            <a:off x="571335" y="2276476"/>
            <a:ext cx="5892965" cy="3858716"/>
          </a:xfrm>
          <a:prstGeom prst="rect">
            <a:avLst/>
          </a:prstGeom>
        </p:spPr>
      </p:pic>
    </p:spTree>
    <p:extLst>
      <p:ext uri="{BB962C8B-B14F-4D97-AF65-F5344CB8AC3E}">
        <p14:creationId xmlns:p14="http://schemas.microsoft.com/office/powerpoint/2010/main" val="1726479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Duy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trì</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tệp</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Log</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32" name="직사각형 31">
            <a:extLst>
              <a:ext uri="{FF2B5EF4-FFF2-40B4-BE49-F238E27FC236}">
                <a16:creationId xmlns:a16="http://schemas.microsoft.com/office/drawing/2014/main" id="{4A63E749-C09C-4A6F-8383-15714FE5921A}"/>
              </a:ext>
            </a:extLst>
          </p:cNvPr>
          <p:cNvSpPr/>
          <p:nvPr/>
        </p:nvSpPr>
        <p:spPr>
          <a:xfrm>
            <a:off x="580388" y="152695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mô-đun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ngoài</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7" name="Rectangle 12">
            <a:extLst>
              <a:ext uri="{FF2B5EF4-FFF2-40B4-BE49-F238E27FC236}">
                <a16:creationId xmlns:a16="http://schemas.microsoft.com/office/drawing/2014/main" id="{9BAC1D61-4509-4D94-A887-471E48139348}"/>
              </a:ext>
            </a:extLst>
          </p:cNvPr>
          <p:cNvSpPr/>
          <p:nvPr/>
        </p:nvSpPr>
        <p:spPr>
          <a:xfrm>
            <a:off x="580388" y="1823160"/>
            <a:ext cx="6979287" cy="745571"/>
          </a:xfrm>
          <a:prstGeom prst="rect">
            <a:avLst/>
          </a:prstGeom>
          <a:solidFill>
            <a:srgbClr val="ECEFF6"/>
          </a:solidFill>
          <a:ln w="6350">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npm</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install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winston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–save</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npm</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install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winston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-daily-rotate-file –save</a:t>
            </a:r>
          </a:p>
          <a:p>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npm</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install moment --save</a:t>
            </a:r>
          </a:p>
        </p:txBody>
      </p:sp>
      <p:pic>
        <p:nvPicPr>
          <p:cNvPr id="8" name="그림 11">
            <a:extLst>
              <a:ext uri="{FF2B5EF4-FFF2-40B4-BE49-F238E27FC236}">
                <a16:creationId xmlns:a16="http://schemas.microsoft.com/office/drawing/2014/main" id="{1E8FF55B-29E8-4B2D-BC0E-DE26B1E296E4}"/>
              </a:ext>
            </a:extLst>
          </p:cNvPr>
          <p:cNvPicPr>
            <a:picLocks noChangeAspect="1"/>
          </p:cNvPicPr>
          <p:nvPr/>
        </p:nvPicPr>
        <p:blipFill>
          <a:blip r:embed="rId4"/>
          <a:stretch>
            <a:fillRect/>
          </a:stretch>
        </p:blipFill>
        <p:spPr>
          <a:xfrm>
            <a:off x="558800" y="2774368"/>
            <a:ext cx="7000875" cy="2381250"/>
          </a:xfrm>
          <a:prstGeom prst="rect">
            <a:avLst/>
          </a:prstGeom>
        </p:spPr>
      </p:pic>
    </p:spTree>
    <p:extLst>
      <p:ext uri="{BB962C8B-B14F-4D97-AF65-F5344CB8AC3E}">
        <p14:creationId xmlns:p14="http://schemas.microsoft.com/office/powerpoint/2010/main" val="3748578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Raspberry Pi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với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Node-RED</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3.</a:t>
            </a:r>
          </a:p>
        </p:txBody>
      </p:sp>
      <p:sp>
        <p:nvSpPr>
          <p:cNvPr id="5" name="직사각형 4">
            <a:extLst>
              <a:ext uri="{FF2B5EF4-FFF2-40B4-BE49-F238E27FC236}">
                <a16:creationId xmlns:a16="http://schemas.microsoft.com/office/drawing/2014/main" id="{E18C521E-82DC-47D8-8B5D-EFEB0C627268}"/>
              </a:ext>
            </a:extLst>
          </p:cNvPr>
          <p:cNvSpPr/>
          <p:nvPr/>
        </p:nvSpPr>
        <p:spPr>
          <a:xfrm>
            <a:off x="1054112" y="4003778"/>
            <a:ext cx="7365988"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3.1.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Cài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đặt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ban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đầu</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3.2. </a:t>
            </a:r>
            <a:r>
              <a:rPr lang="en-US" altLang="ko-KR" dirty="0" err="1">
                <a:solidFill>
                  <a:srgbClr val="A6A6A6"/>
                </a:solidFill>
                <a:latin typeface="SamsungOne-400" panose="020B0503030303020204" pitchFamily="34" charset="0"/>
                <a:ea typeface="SamsungOne-400" panose="020B0503030303020204" pitchFamily="34" charset="0"/>
              </a:rPr>
              <a:t>Điều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khiển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đèn</a:t>
            </a:r>
            <a:r>
              <a:rPr lang="en-US" altLang="ko-KR" dirty="0">
                <a:solidFill>
                  <a:srgbClr val="A6A6A6"/>
                </a:solidFill>
                <a:latin typeface="SamsungOne-400" panose="020B0503030303020204" pitchFamily="34" charset="0"/>
                <a:ea typeface="SamsungOne-400" panose="020B0503030303020204" pitchFamily="34" charset="0"/>
              </a:rPr>
              <a:t> LED </a:t>
            </a:r>
            <a:r>
              <a:rPr lang="en-US" altLang="ko-KR" dirty="0" err="1">
                <a:solidFill>
                  <a:srgbClr val="A6A6A6"/>
                </a:solidFill>
                <a:latin typeface="SamsungOne-400" panose="020B0503030303020204" pitchFamily="34" charset="0"/>
                <a:ea typeface="SamsungOne-400" panose="020B0503030303020204" pitchFamily="34" charset="0"/>
              </a:rPr>
              <a:t>bằng</a:t>
            </a:r>
            <a:r>
              <a:rPr lang="en-US" altLang="ko-KR" dirty="0">
                <a:solidFill>
                  <a:srgbClr val="A6A6A6"/>
                </a:solidFill>
                <a:latin typeface="SamsungOne-400" panose="020B0503030303020204" pitchFamily="34" charset="0"/>
                <a:ea typeface="SamsungOne-400" panose="020B0503030303020204" pitchFamily="34" charset="0"/>
              </a:rPr>
              <a:t> Node-RED</a:t>
            </a:r>
          </a:p>
          <a:p>
            <a:pPr marL="176213" marR="0" lvl="0" indent="-176213" fontAlgn="base">
              <a:lnSpc>
                <a:spcPct val="100000"/>
              </a:lnSpc>
              <a:spcBef>
                <a:spcPct val="0"/>
              </a:spcBef>
              <a:spcAft>
                <a:spcPts val="1000"/>
              </a:spcAft>
              <a:buClrTx/>
              <a:buSzPct val="120000"/>
              <a:buBlip>
                <a:blip r:embed="rId4"/>
              </a:buBlip>
              <a:tabLst/>
              <a:defRPr/>
            </a:pPr>
            <a:r>
              <a:rPr lang="en-US" altLang="ko-KR" dirty="0">
                <a:solidFill>
                  <a:srgbClr val="A6A6A6"/>
                </a:solidFill>
                <a:latin typeface="SamsungOne-400" panose="020B0503030303020204" pitchFamily="34" charset="0"/>
                <a:ea typeface="SamsungOne-400" panose="020B0503030303020204" pitchFamily="34" charset="0"/>
              </a:rPr>
              <a:t>3.3. </a:t>
            </a:r>
            <a:r>
              <a:rPr lang="en-US" altLang="ko-KR" dirty="0" err="1">
                <a:solidFill>
                  <a:srgbClr val="A6A6A6"/>
                </a:solidFill>
                <a:latin typeface="SamsungOne-400" panose="020B0503030303020204" pitchFamily="34" charset="0"/>
                <a:ea typeface="SamsungOne-400" panose="020B0503030303020204" pitchFamily="34" charset="0"/>
              </a:rPr>
              <a:t>Phát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hiện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cập</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bằng</a:t>
            </a:r>
            <a:r>
              <a:rPr lang="en-US" altLang="ko-KR" dirty="0">
                <a:solidFill>
                  <a:srgbClr val="A6A6A6"/>
                </a:solidFill>
                <a:latin typeface="SamsungOne-400" panose="020B0503030303020204" pitchFamily="34" charset="0"/>
                <a:ea typeface="SamsungOne-400" panose="020B0503030303020204" pitchFamily="34" charset="0"/>
              </a:rPr>
              <a:t> Node-RED</a:t>
            </a:r>
          </a:p>
        </p:txBody>
      </p:sp>
    </p:spTree>
    <p:extLst>
      <p:ext uri="{BB962C8B-B14F-4D97-AF65-F5344CB8AC3E}">
        <p14:creationId xmlns:p14="http://schemas.microsoft.com/office/powerpoint/2010/main" val="36891339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ban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đầu</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Install node.js on Raspberry Pi</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1000"/>
              </a:spcAft>
              <a:buSzPct val="120000"/>
              <a:defRPr/>
            </a:pP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NodeJS </a:t>
            </a:r>
            <a:r>
              <a:rPr lang="en-US" altLang="ko-KR" sz="1400" dirty="0" err="1">
                <a:solidFill>
                  <a:schemeClr val="tx1"/>
                </a:solidFill>
                <a:latin typeface="SamsungOne-400" panose="020B0503030303020204" pitchFamily="34" charset="0"/>
                <a:ea typeface="SamsungOne-400" panose="020B0503030303020204" pitchFamily="34" charset="0"/>
              </a:rPr>
              <a:t>mới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5ABDC5A2-4380-4888-ACBA-CEE5072835BC}"/>
              </a:ext>
            </a:extLst>
          </p:cNvPr>
          <p:cNvSpPr/>
          <p:nvPr/>
        </p:nvSpPr>
        <p:spPr>
          <a:xfrm>
            <a:off x="703263" y="21748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Cài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 'node.js’ </a:t>
            </a:r>
            <a:r>
              <a:rPr lang="en-US" altLang="ko-KR" sz="1300" dirty="0" err="1">
                <a:solidFill>
                  <a:schemeClr val="tx1">
                    <a:lumMod val="85000"/>
                    <a:lumOff val="15000"/>
                  </a:schemeClr>
                </a:solidFill>
                <a:latin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rPr>
              <a:t> 'Raspberry Pi' 	</a:t>
            </a:r>
          </a:p>
        </p:txBody>
      </p:sp>
      <p:grpSp>
        <p:nvGrpSpPr>
          <p:cNvPr id="11" name="그룹 10">
            <a:extLst>
              <a:ext uri="{FF2B5EF4-FFF2-40B4-BE49-F238E27FC236}">
                <a16:creationId xmlns:a16="http://schemas.microsoft.com/office/drawing/2014/main" id="{3E54D760-7038-4D5E-BBDA-2D34EB7F7FD4}"/>
              </a:ext>
            </a:extLst>
          </p:cNvPr>
          <p:cNvGrpSpPr/>
          <p:nvPr/>
        </p:nvGrpSpPr>
        <p:grpSpPr>
          <a:xfrm>
            <a:off x="703263" y="2535192"/>
            <a:ext cx="8496299" cy="276999"/>
            <a:chOff x="3716526" y="2460828"/>
            <a:chExt cx="8496299" cy="276999"/>
          </a:xfrm>
        </p:grpSpPr>
        <p:sp>
          <p:nvSpPr>
            <p:cNvPr id="15" name="TextBox 14">
              <a:extLst>
                <a:ext uri="{FF2B5EF4-FFF2-40B4-BE49-F238E27FC236}">
                  <a16:creationId xmlns:a16="http://schemas.microsoft.com/office/drawing/2014/main" id="{6D8A9606-D4B1-471A-8AA8-78BC3A5F3C71}"/>
                </a:ext>
              </a:extLst>
            </p:cNvPr>
            <p:cNvSpPr txBox="1"/>
            <p:nvPr/>
          </p:nvSpPr>
          <p:spPr>
            <a:xfrm>
              <a:off x="3800649" y="2460828"/>
              <a:ext cx="8412176"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 wget -O - https://raw.githubusercontent.com/meech-ward/NodeJs-Raspberry-Pi/master/Install-Node.sh | sudo bash;</a:t>
              </a:r>
            </a:p>
          </p:txBody>
        </p:sp>
        <p:sp>
          <p:nvSpPr>
            <p:cNvPr id="16" name="직사각형 15">
              <a:extLst>
                <a:ext uri="{FF2B5EF4-FFF2-40B4-BE49-F238E27FC236}">
                  <a16:creationId xmlns:a16="http://schemas.microsoft.com/office/drawing/2014/main" id="{6E3DFBEE-D224-4F54-B4B5-F5A715E12658}"/>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17" name="직사각형 16">
            <a:extLst>
              <a:ext uri="{FF2B5EF4-FFF2-40B4-BE49-F238E27FC236}">
                <a16:creationId xmlns:a16="http://schemas.microsoft.com/office/drawing/2014/main" id="{478E8BC3-A46E-44A7-BA11-B7E71F9B692F}"/>
              </a:ext>
            </a:extLst>
          </p:cNvPr>
          <p:cNvSpPr/>
          <p:nvPr/>
        </p:nvSpPr>
        <p:spPr>
          <a:xfrm>
            <a:off x="703263" y="2897208"/>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phiên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rPr>
              <a:t> Node.js </a:t>
            </a:r>
            <a:r>
              <a:rPr lang="en-US" altLang="ko-KR" sz="1300" dirty="0" err="1">
                <a:solidFill>
                  <a:schemeClr val="tx1">
                    <a:lumMod val="85000"/>
                    <a:lumOff val="15000"/>
                  </a:schemeClr>
                </a:solidFill>
                <a:latin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rPr>
              <a:t> Raspberry Pi.</a:t>
            </a:r>
          </a:p>
        </p:txBody>
      </p:sp>
      <p:grpSp>
        <p:nvGrpSpPr>
          <p:cNvPr id="18" name="그룹 17">
            <a:extLst>
              <a:ext uri="{FF2B5EF4-FFF2-40B4-BE49-F238E27FC236}">
                <a16:creationId xmlns:a16="http://schemas.microsoft.com/office/drawing/2014/main" id="{48C2D338-4424-4286-A93C-62C92D32A50A}"/>
              </a:ext>
            </a:extLst>
          </p:cNvPr>
          <p:cNvGrpSpPr/>
          <p:nvPr/>
        </p:nvGrpSpPr>
        <p:grpSpPr>
          <a:xfrm>
            <a:off x="703263" y="3257527"/>
            <a:ext cx="4248149" cy="276999"/>
            <a:chOff x="3716526" y="2460828"/>
            <a:chExt cx="4248149" cy="276999"/>
          </a:xfrm>
        </p:grpSpPr>
        <p:sp>
          <p:nvSpPr>
            <p:cNvPr id="20" name="TextBox 19">
              <a:extLst>
                <a:ext uri="{FF2B5EF4-FFF2-40B4-BE49-F238E27FC236}">
                  <a16:creationId xmlns:a16="http://schemas.microsoft.com/office/drawing/2014/main" id="{F3C34327-A20B-4151-9019-8B8193D29C3B}"/>
                </a:ext>
              </a:extLst>
            </p:cNvPr>
            <p:cNvSpPr txBox="1"/>
            <p:nvPr/>
          </p:nvSpPr>
          <p:spPr>
            <a:xfrm>
              <a:off x="3800648" y="2460828"/>
              <a:ext cx="4164027"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 node –v</a:t>
              </a:r>
            </a:p>
          </p:txBody>
        </p:sp>
        <p:sp>
          <p:nvSpPr>
            <p:cNvPr id="23" name="직사각형 22">
              <a:extLst>
                <a:ext uri="{FF2B5EF4-FFF2-40B4-BE49-F238E27FC236}">
                  <a16:creationId xmlns:a16="http://schemas.microsoft.com/office/drawing/2014/main" id="{95728678-C5B1-4E92-8BB0-867D3AA5910A}"/>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pic>
        <p:nvPicPr>
          <p:cNvPr id="24" name="그림 23">
            <a:extLst>
              <a:ext uri="{FF2B5EF4-FFF2-40B4-BE49-F238E27FC236}">
                <a16:creationId xmlns:a16="http://schemas.microsoft.com/office/drawing/2014/main" id="{D427C2EE-75E8-40E2-B8AB-7D9E9E44DFA0}"/>
              </a:ext>
            </a:extLst>
          </p:cNvPr>
          <p:cNvPicPr>
            <a:picLocks noChangeAspect="1"/>
          </p:cNvPicPr>
          <p:nvPr/>
        </p:nvPicPr>
        <p:blipFill rotWithShape="1">
          <a:blip r:embed="rId3"/>
          <a:srcRect r="21048" b="-432"/>
          <a:stretch/>
        </p:blipFill>
        <p:spPr>
          <a:xfrm>
            <a:off x="703264" y="3684860"/>
            <a:ext cx="4248148" cy="410422"/>
          </a:xfrm>
          <a:prstGeom prst="rect">
            <a:avLst/>
          </a:prstGeom>
        </p:spPr>
      </p:pic>
      <p:sp>
        <p:nvSpPr>
          <p:cNvPr id="25" name="직사각형 24">
            <a:extLst>
              <a:ext uri="{FF2B5EF4-FFF2-40B4-BE49-F238E27FC236}">
                <a16:creationId xmlns:a16="http://schemas.microsoft.com/office/drawing/2014/main" id="{3D8C7272-438F-420C-86D8-02FA0F996FD2}"/>
              </a:ext>
            </a:extLst>
          </p:cNvPr>
          <p:cNvSpPr/>
          <p:nvPr/>
        </p:nvSpPr>
        <p:spPr>
          <a:xfrm>
            <a:off x="745324" y="413096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Bạn có thể sử dụng </a:t>
            </a:r>
            <a:r>
              <a:rPr lang="en-US" altLang="ko-KR" sz="1300" dirty="0">
                <a:solidFill>
                  <a:schemeClr val="tx1">
                    <a:lumMod val="85000"/>
                    <a:lumOff val="15000"/>
                  </a:schemeClr>
                </a:solidFill>
                <a:latin typeface="SamsungOne-400" panose="020B0503030303020204" pitchFamily="34" charset="0"/>
              </a:rPr>
              <a:t>1 bài </a:t>
            </a:r>
            <a:r>
              <a:rPr lang="vi-VN" altLang="ko-KR" sz="1300" dirty="0">
                <a:solidFill>
                  <a:schemeClr val="tx1">
                    <a:lumMod val="85000"/>
                    <a:lumOff val="15000"/>
                  </a:schemeClr>
                </a:solidFill>
                <a:latin typeface="SamsungOne-400" panose="020B0503030303020204" pitchFamily="34" charset="0"/>
              </a:rPr>
              <a:t>thử nghiệm với </a:t>
            </a:r>
            <a:r>
              <a:rPr lang="en-US" altLang="ko-KR" sz="1300" dirty="0">
                <a:solidFill>
                  <a:schemeClr val="tx1">
                    <a:lumMod val="85000"/>
                    <a:lumOff val="15000"/>
                  </a:schemeClr>
                </a:solidFill>
                <a:latin typeface="SamsungOne-400" panose="020B0503030303020204" pitchFamily="34" charset="0"/>
              </a:rPr>
              <a:t>câu</a:t>
            </a:r>
            <a:r>
              <a:rPr lang="vi-VN" altLang="ko-KR" sz="1300" dirty="0">
                <a:solidFill>
                  <a:schemeClr val="tx1">
                    <a:lumMod val="85000"/>
                    <a:lumOff val="15000"/>
                  </a:schemeClr>
                </a:solidFill>
                <a:latin typeface="SamsungOne-400" panose="020B0503030303020204" pitchFamily="34" charset="0"/>
              </a:rPr>
              <a:t> lệnh đơn giản nếu cài đặt thành công.</a:t>
            </a:r>
            <a:endParaRPr lang="en-US" altLang="ko-KR" sz="1300" dirty="0">
              <a:solidFill>
                <a:schemeClr val="tx1">
                  <a:lumMod val="85000"/>
                  <a:lumOff val="15000"/>
                </a:schemeClr>
              </a:solidFill>
              <a:latin typeface="SamsungOne-400" panose="020B0503030303020204" pitchFamily="34" charset="0"/>
            </a:endParaRPr>
          </a:p>
        </p:txBody>
      </p:sp>
      <p:pic>
        <p:nvPicPr>
          <p:cNvPr id="26" name="그림 25">
            <a:extLst>
              <a:ext uri="{FF2B5EF4-FFF2-40B4-BE49-F238E27FC236}">
                <a16:creationId xmlns:a16="http://schemas.microsoft.com/office/drawing/2014/main" id="{DFE3A10B-DA93-4D8E-ADA2-96C5FAA5A8B0}"/>
              </a:ext>
            </a:extLst>
          </p:cNvPr>
          <p:cNvPicPr>
            <a:picLocks noChangeAspect="1"/>
          </p:cNvPicPr>
          <p:nvPr/>
        </p:nvPicPr>
        <p:blipFill rotWithShape="1">
          <a:blip r:embed="rId4"/>
          <a:srcRect r="6774"/>
          <a:stretch/>
        </p:blipFill>
        <p:spPr>
          <a:xfrm>
            <a:off x="703263" y="4525726"/>
            <a:ext cx="4248150" cy="1662133"/>
          </a:xfrm>
          <a:prstGeom prst="rect">
            <a:avLst/>
          </a:prstGeom>
        </p:spPr>
      </p:pic>
    </p:spTree>
    <p:extLst>
      <p:ext uri="{BB962C8B-B14F-4D97-AF65-F5344CB8AC3E}">
        <p14:creationId xmlns:p14="http://schemas.microsoft.com/office/powerpoint/2010/main" val="2444267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ban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đầu</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9" name="직사각형 8">
            <a:extLst>
              <a:ext uri="{FF2B5EF4-FFF2-40B4-BE49-F238E27FC236}">
                <a16:creationId xmlns:a16="http://schemas.microsoft.com/office/drawing/2014/main" id="{7D4C0CAC-74F0-4052-ABF8-52694A431CE2}"/>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đặt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Node-RED</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Trước khi bắt đầu Cài đặt, chúng ta nên cập nhật các thư viện hiện có.</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5ABDC5A2-4380-4888-ACBA-CEE5072835BC}"/>
              </a:ext>
            </a:extLst>
          </p:cNvPr>
          <p:cNvSpPr/>
          <p:nvPr/>
        </p:nvSpPr>
        <p:spPr>
          <a:xfrm>
            <a:off x="703263" y="21748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Luôn cập nhật thư viện bằng cách nhập liên tiếp các lệnh sau:</a:t>
            </a:r>
            <a:endParaRPr lang="ko-KR" altLang="en-US" sz="1300" dirty="0">
              <a:solidFill>
                <a:schemeClr val="tx1">
                  <a:lumMod val="85000"/>
                  <a:lumOff val="15000"/>
                </a:schemeClr>
              </a:solidFill>
              <a:latin typeface="SamsungOne-400" panose="020B0503030303020204" pitchFamily="34" charset="0"/>
            </a:endParaRPr>
          </a:p>
        </p:txBody>
      </p:sp>
      <p:grpSp>
        <p:nvGrpSpPr>
          <p:cNvPr id="11" name="그룹 10">
            <a:extLst>
              <a:ext uri="{FF2B5EF4-FFF2-40B4-BE49-F238E27FC236}">
                <a16:creationId xmlns:a16="http://schemas.microsoft.com/office/drawing/2014/main" id="{3E54D760-7038-4D5E-BBDA-2D34EB7F7FD4}"/>
              </a:ext>
            </a:extLst>
          </p:cNvPr>
          <p:cNvGrpSpPr/>
          <p:nvPr/>
        </p:nvGrpSpPr>
        <p:grpSpPr>
          <a:xfrm>
            <a:off x="703263" y="2535192"/>
            <a:ext cx="4956189" cy="461665"/>
            <a:chOff x="3716526" y="2460828"/>
            <a:chExt cx="5761037" cy="461665"/>
          </a:xfrm>
        </p:grpSpPr>
        <p:sp>
          <p:nvSpPr>
            <p:cNvPr id="15" name="TextBox 14">
              <a:extLst>
                <a:ext uri="{FF2B5EF4-FFF2-40B4-BE49-F238E27FC236}">
                  <a16:creationId xmlns:a16="http://schemas.microsoft.com/office/drawing/2014/main" id="{6D8A9606-D4B1-471A-8AA8-78BC3A5F3C71}"/>
                </a:ext>
              </a:extLst>
            </p:cNvPr>
            <p:cNvSpPr txBox="1"/>
            <p:nvPr/>
          </p:nvSpPr>
          <p:spPr>
            <a:xfrm>
              <a:off x="3800649" y="2460828"/>
              <a:ext cx="5676914" cy="461665"/>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 sudo apt update</a:t>
              </a:r>
            </a:p>
            <a:p>
              <a:r>
                <a:rPr lang="pt-BR" altLang="ko-KR" sz="1200" dirty="0">
                  <a:solidFill>
                    <a:schemeClr val="bg1"/>
                  </a:solidFill>
                  <a:latin typeface="SamsungOne-400" panose="020B0503030303020204" pitchFamily="34" charset="0"/>
                  <a:ea typeface="SamsungOne-400" panose="020B0503030303020204" pitchFamily="34" charset="0"/>
                </a:rPr>
                <a:t>$ sudo apt upgrade</a:t>
              </a:r>
            </a:p>
          </p:txBody>
        </p:sp>
        <p:sp>
          <p:nvSpPr>
            <p:cNvPr id="16" name="직사각형 15">
              <a:extLst>
                <a:ext uri="{FF2B5EF4-FFF2-40B4-BE49-F238E27FC236}">
                  <a16:creationId xmlns:a16="http://schemas.microsoft.com/office/drawing/2014/main" id="{6E3DFBEE-D224-4F54-B4B5-F5A715E12658}"/>
                </a:ext>
              </a:extLst>
            </p:cNvPr>
            <p:cNvSpPr/>
            <p:nvPr/>
          </p:nvSpPr>
          <p:spPr>
            <a:xfrm>
              <a:off x="3716526" y="2460830"/>
              <a:ext cx="84123"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
        <p:nvSpPr>
          <p:cNvPr id="17" name="직사각형 16">
            <a:extLst>
              <a:ext uri="{FF2B5EF4-FFF2-40B4-BE49-F238E27FC236}">
                <a16:creationId xmlns:a16="http://schemas.microsoft.com/office/drawing/2014/main" id="{478E8BC3-A46E-44A7-BA11-B7E71F9B692F}"/>
              </a:ext>
            </a:extLst>
          </p:cNvPr>
          <p:cNvSpPr/>
          <p:nvPr/>
        </p:nvSpPr>
        <p:spPr>
          <a:xfrm>
            <a:off x="703263" y="3129163"/>
            <a:ext cx="8496300" cy="648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Tải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xuống</a:t>
            </a:r>
            <a:r>
              <a:rPr lang="en-US" altLang="ko-KR" sz="1300" dirty="0">
                <a:solidFill>
                  <a:schemeClr val="tx1">
                    <a:lumMod val="85000"/>
                    <a:lumOff val="15000"/>
                  </a:schemeClr>
                </a:solidFill>
                <a:latin typeface="SamsungOne-400" panose="020B0503030303020204" pitchFamily="34" charset="0"/>
              </a:rPr>
              <a:t> Node-RED. (</a:t>
            </a:r>
            <a:r>
              <a:rPr lang="en-US" altLang="ko-KR" sz="1300" dirty="0" err="1">
                <a:solidFill>
                  <a:schemeClr val="tx1">
                    <a:lumMod val="85000"/>
                    <a:lumOff val="15000"/>
                  </a:schemeClr>
                </a:solidFill>
                <a:latin typeface="SamsungOne-400" panose="020B0503030303020204" pitchFamily="34" charset="0"/>
              </a:rPr>
              <a:t>mất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tương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rPr>
              <a:t> y </a:t>
            </a:r>
            <a:r>
              <a:rPr lang="en-US" altLang="ko-KR" sz="1300" dirty="0" err="1">
                <a:solidFill>
                  <a:schemeClr val="tx1">
                    <a:lumMod val="85000"/>
                    <a:lumOff val="15000"/>
                  </a:schemeClr>
                </a:solidFill>
                <a:latin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rPr>
              <a:t> câu </a:t>
            </a:r>
            <a:r>
              <a:rPr lang="en-US" altLang="ko-KR" sz="1300" dirty="0" err="1">
                <a:solidFill>
                  <a:schemeClr val="tx1">
                    <a:lumMod val="85000"/>
                    <a:lumOff val="15000"/>
                  </a:schemeClr>
                </a:solidFill>
                <a:latin typeface="SamsungOne-400" panose="020B0503030303020204" pitchFamily="34" charset="0"/>
              </a:rPr>
              <a:t>hỏi</a:t>
            </a:r>
            <a:r>
              <a:rPr lang="en-US" altLang="ko-KR" sz="1300" dirty="0">
                <a:solidFill>
                  <a:schemeClr val="tx1">
                    <a:lumMod val="85000"/>
                    <a:lumOff val="15000"/>
                  </a:schemeClr>
                </a:solidFill>
                <a:latin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21" name="그룹 20">
            <a:extLst>
              <a:ext uri="{FF2B5EF4-FFF2-40B4-BE49-F238E27FC236}">
                <a16:creationId xmlns:a16="http://schemas.microsoft.com/office/drawing/2014/main" id="{68828023-8B83-47BE-AE8A-B55477A769CD}"/>
              </a:ext>
            </a:extLst>
          </p:cNvPr>
          <p:cNvGrpSpPr/>
          <p:nvPr/>
        </p:nvGrpSpPr>
        <p:grpSpPr>
          <a:xfrm>
            <a:off x="703263" y="3814072"/>
            <a:ext cx="4956189" cy="461665"/>
            <a:chOff x="3716526" y="2460828"/>
            <a:chExt cx="4956189" cy="461665"/>
          </a:xfrm>
        </p:grpSpPr>
        <p:sp>
          <p:nvSpPr>
            <p:cNvPr id="22" name="TextBox 21">
              <a:extLst>
                <a:ext uri="{FF2B5EF4-FFF2-40B4-BE49-F238E27FC236}">
                  <a16:creationId xmlns:a16="http://schemas.microsoft.com/office/drawing/2014/main" id="{AD61DE82-994B-4FB5-A6A6-B22E0C38A734}"/>
                </a:ext>
              </a:extLst>
            </p:cNvPr>
            <p:cNvSpPr txBox="1"/>
            <p:nvPr/>
          </p:nvSpPr>
          <p:spPr>
            <a:xfrm>
              <a:off x="3800649" y="2460828"/>
              <a:ext cx="4872066" cy="461665"/>
            </a:xfrm>
            <a:prstGeom prst="rect">
              <a:avLst/>
            </a:prstGeom>
            <a:solidFill>
              <a:schemeClr val="tx1"/>
            </a:solidFill>
          </p:spPr>
          <p:txBody>
            <a:bodyPr wrap="square" rtlCol="0">
              <a:spAutoFit/>
            </a:bodyPr>
            <a:lstStyle/>
            <a:p>
              <a:r>
                <a:rPr lang="en-US" altLang="ko-KR" sz="1200" dirty="0">
                  <a:solidFill>
                    <a:schemeClr val="bg1"/>
                  </a:solidFill>
                  <a:latin typeface="SamsungOne-400" panose="020B0503030303020204" pitchFamily="34" charset="0"/>
                  <a:ea typeface="SamsungOne-400" panose="020B0503030303020204" pitchFamily="34" charset="0"/>
                </a:rPr>
                <a:t>$ bash &lt;(curl -</a:t>
              </a:r>
              <a:r>
                <a:rPr lang="en-US" altLang="ko-KR" sz="1200" dirty="0" err="1">
                  <a:solidFill>
                    <a:schemeClr val="bg1"/>
                  </a:solidFill>
                  <a:latin typeface="SamsungOne-400" panose="020B0503030303020204" pitchFamily="34" charset="0"/>
                  <a:ea typeface="SamsungOne-400" panose="020B0503030303020204" pitchFamily="34" charset="0"/>
                </a:rPr>
                <a:t>sL</a:t>
              </a:r>
              <a:r>
                <a:rPr lang="en-US" altLang="ko-KR" sz="1200" dirty="0">
                  <a:solidFill>
                    <a:schemeClr val="bg1"/>
                  </a:solidFill>
                  <a:latin typeface="SamsungOne-400" panose="020B0503030303020204" pitchFamily="34" charset="0"/>
                  <a:ea typeface="SamsungOne-400" panose="020B0503030303020204" pitchFamily="34" charset="0"/>
                </a:rPr>
                <a:t> https://raw.githubusercontent.com/node-red/linux-installers/master/deb/update-nodejs-and-nodered)</a:t>
              </a:r>
            </a:p>
          </p:txBody>
        </p:sp>
        <p:sp>
          <p:nvSpPr>
            <p:cNvPr id="27" name="직사각형 26">
              <a:extLst>
                <a:ext uri="{FF2B5EF4-FFF2-40B4-BE49-F238E27FC236}">
                  <a16:creationId xmlns:a16="http://schemas.microsoft.com/office/drawing/2014/main" id="{370A9D7D-F1DB-4C5F-8486-5991191F4EFB}"/>
                </a:ext>
              </a:extLst>
            </p:cNvPr>
            <p:cNvSpPr/>
            <p:nvPr/>
          </p:nvSpPr>
          <p:spPr>
            <a:xfrm>
              <a:off x="3716526" y="2460830"/>
              <a:ext cx="84123" cy="4616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spTree>
    <p:extLst>
      <p:ext uri="{BB962C8B-B14F-4D97-AF65-F5344CB8AC3E}">
        <p14:creationId xmlns:p14="http://schemas.microsoft.com/office/powerpoint/2010/main" val="3262804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1.1. Node.js Overview</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30" name="직사각형 2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buClr>
                <a:srgbClr val="000000"/>
              </a:buClr>
              <a:buSzPts val="2800"/>
            </a:pPr>
            <a:r>
              <a:rPr lang="vi-VN" altLang="ko-KR" sz="2400" kern="0" dirty="0">
                <a:solidFill>
                  <a:srgbClr val="0C0C0C"/>
                </a:solidFill>
                <a:latin typeface="iCiel Samsung Sharp Sans Bold" pitchFamily="2" charset="0"/>
                <a:ea typeface="iCiel Samsung Sharp Sans Bold" pitchFamily="2" charset="0"/>
                <a:cs typeface="iCiel Samsung Sharp Sans Bold" pitchFamily="2" charset="0"/>
                <a:sym typeface="Arial"/>
              </a:rPr>
              <a:t>Phương thức I/O dựa trên sự kiện</a:t>
            </a:r>
          </a:p>
        </p:txBody>
      </p:sp>
      <p:sp>
        <p:nvSpPr>
          <p:cNvPr id="31" name="직사각형 30">
            <a:extLst>
              <a:ext uri="{FF2B5EF4-FFF2-40B4-BE49-F238E27FC236}">
                <a16:creationId xmlns:a16="http://schemas.microsoft.com/office/drawing/2014/main" id="{DA1363AA-3AFD-4660-A7A4-6E18C2F1B878}"/>
              </a:ext>
            </a:extLst>
          </p:cNvPr>
          <p:cNvSpPr/>
          <p:nvPr/>
        </p:nvSpPr>
        <p:spPr>
          <a:xfrm>
            <a:off x="580388" y="1944537"/>
            <a:ext cx="8619175"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Phương thức không đồng bộ còn được gọi là mô hình I/O dựa trên sự kiện</a:t>
            </a:r>
          </a:p>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Hàm Callback được thực thi khi hệ thống nhận được sự kiện</a:t>
            </a:r>
          </a:p>
        </p:txBody>
      </p:sp>
      <p:grpSp>
        <p:nvGrpSpPr>
          <p:cNvPr id="15" name="그룹 14"/>
          <p:cNvGrpSpPr/>
          <p:nvPr/>
        </p:nvGrpSpPr>
        <p:grpSpPr>
          <a:xfrm>
            <a:off x="2620219" y="2883326"/>
            <a:ext cx="4662388" cy="2954765"/>
            <a:chOff x="2450589" y="2883326"/>
            <a:chExt cx="4662388" cy="2954765"/>
          </a:xfrm>
        </p:grpSpPr>
        <p:grpSp>
          <p:nvGrpSpPr>
            <p:cNvPr id="20" name="그룹 19">
              <a:extLst>
                <a:ext uri="{FF2B5EF4-FFF2-40B4-BE49-F238E27FC236}">
                  <a16:creationId xmlns:a16="http://schemas.microsoft.com/office/drawing/2014/main" id="{277BAE2F-C1E7-4154-BDB7-7FA492FF8B70}"/>
                </a:ext>
              </a:extLst>
            </p:cNvPr>
            <p:cNvGrpSpPr/>
            <p:nvPr/>
          </p:nvGrpSpPr>
          <p:grpSpPr>
            <a:xfrm>
              <a:off x="2450589" y="2883326"/>
              <a:ext cx="3849410" cy="2716908"/>
              <a:chOff x="2288704" y="3041587"/>
              <a:chExt cx="3849410" cy="2716908"/>
            </a:xfrm>
          </p:grpSpPr>
          <p:grpSp>
            <p:nvGrpSpPr>
              <p:cNvPr id="21" name="그룹 20">
                <a:extLst>
                  <a:ext uri="{FF2B5EF4-FFF2-40B4-BE49-F238E27FC236}">
                    <a16:creationId xmlns:a16="http://schemas.microsoft.com/office/drawing/2014/main" id="{1A6BB78B-8B1B-4DA1-BCB9-93AF6C2B9533}"/>
                  </a:ext>
                </a:extLst>
              </p:cNvPr>
              <p:cNvGrpSpPr/>
              <p:nvPr/>
            </p:nvGrpSpPr>
            <p:grpSpPr>
              <a:xfrm>
                <a:off x="2288704" y="3041587"/>
                <a:ext cx="3299296" cy="2616681"/>
                <a:chOff x="2288704" y="3041587"/>
                <a:chExt cx="3299296" cy="2616681"/>
              </a:xfrm>
            </p:grpSpPr>
            <p:sp>
              <p:nvSpPr>
                <p:cNvPr id="25" name="직사각형 24">
                  <a:extLst>
                    <a:ext uri="{FF2B5EF4-FFF2-40B4-BE49-F238E27FC236}">
                      <a16:creationId xmlns:a16="http://schemas.microsoft.com/office/drawing/2014/main" id="{D0EC4688-27BC-4424-837E-714B1E36BD40}"/>
                    </a:ext>
                  </a:extLst>
                </p:cNvPr>
                <p:cNvSpPr/>
                <p:nvPr/>
              </p:nvSpPr>
              <p:spPr>
                <a:xfrm>
                  <a:off x="4052900" y="3041587"/>
                  <a:ext cx="1535100" cy="26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63A70F31-8EE8-4F45-9864-3D2718675D61}"/>
                    </a:ext>
                  </a:extLst>
                </p:cNvPr>
                <p:cNvSpPr/>
                <p:nvPr/>
              </p:nvSpPr>
              <p:spPr>
                <a:xfrm>
                  <a:off x="2288704" y="5390598"/>
                  <a:ext cx="1597496" cy="26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직사각형 21">
                <a:extLst>
                  <a:ext uri="{FF2B5EF4-FFF2-40B4-BE49-F238E27FC236}">
                    <a16:creationId xmlns:a16="http://schemas.microsoft.com/office/drawing/2014/main" id="{8A842A61-5A72-4DA6-AD55-D2C6E73AEA58}"/>
                  </a:ext>
                </a:extLst>
              </p:cNvPr>
              <p:cNvSpPr/>
              <p:nvPr/>
            </p:nvSpPr>
            <p:spPr>
              <a:xfrm>
                <a:off x="4037856" y="3054965"/>
                <a:ext cx="2100258" cy="2549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vi-VN" altLang="ko-KR" sz="1400"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Phương thức không chặn</a:t>
                </a:r>
              </a:p>
            </p:txBody>
          </p:sp>
          <p:sp>
            <p:nvSpPr>
              <p:cNvPr id="23" name="직사각형 22">
                <a:extLst>
                  <a:ext uri="{FF2B5EF4-FFF2-40B4-BE49-F238E27FC236}">
                    <a16:creationId xmlns:a16="http://schemas.microsoft.com/office/drawing/2014/main" id="{498A1908-D28A-446A-8A61-A689440E7EE9}"/>
                  </a:ext>
                </a:extLst>
              </p:cNvPr>
              <p:cNvSpPr/>
              <p:nvPr/>
            </p:nvSpPr>
            <p:spPr>
              <a:xfrm>
                <a:off x="2931504" y="5317821"/>
                <a:ext cx="1052325" cy="440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err="1">
                    <a:ln>
                      <a:noFill/>
                    </a:ln>
                    <a:solidFill>
                      <a:srgbClr val="C00000"/>
                    </a:solidFill>
                    <a:effectLst/>
                    <a:uLnTx/>
                    <a:uFillTx/>
                    <a:latin typeface="SamsungOne-700" pitchFamily="34" charset="0"/>
                    <a:ea typeface="맑은 고딕" panose="020B0503020000020004" pitchFamily="50" charset="-127"/>
                    <a:cs typeface="+mn-cs"/>
                  </a:rPr>
                  <a:t>Thông</a:t>
                </a:r>
                <a:r>
                  <a:rPr kumimoji="0" lang="en-US" altLang="ko-KR" sz="1200" i="0" u="none" strike="noStrike" kern="1200" cap="none" spc="0" normalizeH="0" baseline="0" noProof="0" dirty="0">
                    <a:ln>
                      <a:noFill/>
                    </a:ln>
                    <a:solidFill>
                      <a:srgbClr val="C00000"/>
                    </a:solidFill>
                    <a:effectLst/>
                    <a:uLnTx/>
                    <a:uFillTx/>
                    <a:latin typeface="SamsungOne-700" pitchFamily="34" charset="0"/>
                    <a:ea typeface="맑은 고딕" panose="020B0503020000020004" pitchFamily="50" charset="-127"/>
                    <a:cs typeface="+mn-cs"/>
                  </a:rPr>
                  <a:t> qua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err="1">
                    <a:ln>
                      <a:noFill/>
                    </a:ln>
                    <a:solidFill>
                      <a:srgbClr val="C00000"/>
                    </a:solidFill>
                    <a:effectLst/>
                    <a:uLnTx/>
                    <a:uFillTx/>
                    <a:latin typeface="SamsungOne-700" pitchFamily="34" charset="0"/>
                    <a:ea typeface="맑은 고딕" panose="020B0503020000020004" pitchFamily="50" charset="-127"/>
                    <a:cs typeface="+mn-cs"/>
                  </a:rPr>
                  <a:t>sự</a:t>
                </a:r>
                <a:r>
                  <a:rPr kumimoji="0" lang="en-US" altLang="ko-KR" sz="1200" i="0" u="none" strike="noStrike" kern="1200" cap="none" spc="0" normalizeH="0" baseline="0" noProof="0" dirty="0">
                    <a:ln>
                      <a:noFill/>
                    </a:ln>
                    <a:solidFill>
                      <a:srgbClr val="C00000"/>
                    </a:solidFill>
                    <a:effectLst/>
                    <a:uLnTx/>
                    <a:uFillTx/>
                    <a:latin typeface="SamsungOne-700" pitchFamily="34" charset="0"/>
                    <a:ea typeface="맑은 고딕" panose="020B0503020000020004" pitchFamily="50" charset="-127"/>
                    <a:cs typeface="+mn-cs"/>
                  </a:rPr>
                  <a:t> </a:t>
                </a:r>
                <a:r>
                  <a:rPr kumimoji="0" lang="en-US" altLang="ko-KR" sz="1200" i="0" u="none" strike="noStrike" kern="1200" cap="none" spc="0" normalizeH="0" baseline="0" noProof="0" dirty="0" err="1">
                    <a:ln>
                      <a:noFill/>
                    </a:ln>
                    <a:solidFill>
                      <a:srgbClr val="C00000"/>
                    </a:solidFill>
                    <a:effectLst/>
                    <a:uLnTx/>
                    <a:uFillTx/>
                    <a:latin typeface="SamsungOne-700" pitchFamily="34" charset="0"/>
                    <a:ea typeface="맑은 고딕" panose="020B0503020000020004" pitchFamily="50" charset="-127"/>
                    <a:cs typeface="+mn-cs"/>
                  </a:rPr>
                  <a:t>kiện</a:t>
                </a:r>
                <a:endParaRPr kumimoji="0" lang="en-US" altLang="ko-KR" sz="1200" i="0" u="none" strike="noStrike" kern="1200" cap="none" spc="0" normalizeH="0" baseline="0" noProof="0" dirty="0">
                  <a:ln>
                    <a:noFill/>
                  </a:ln>
                  <a:solidFill>
                    <a:srgbClr val="C00000"/>
                  </a:solidFill>
                  <a:effectLst/>
                  <a:uLnTx/>
                  <a:uFillTx/>
                  <a:latin typeface="SamsungOne-700" pitchFamily="34" charset="0"/>
                  <a:ea typeface="맑은 고딕" panose="020B0503020000020004" pitchFamily="50" charset="-127"/>
                  <a:cs typeface="+mn-cs"/>
                </a:endParaRPr>
              </a:p>
            </p:txBody>
          </p:sp>
          <p:sp>
            <p:nvSpPr>
              <p:cNvPr id="52" name="직사각형 51">
                <a:extLst>
                  <a:ext uri="{FF2B5EF4-FFF2-40B4-BE49-F238E27FC236}">
                    <a16:creationId xmlns:a16="http://schemas.microsoft.com/office/drawing/2014/main" id="{498A1908-D28A-446A-8A61-A689440E7EE9}"/>
                  </a:ext>
                </a:extLst>
              </p:cNvPr>
              <p:cNvSpPr/>
              <p:nvPr/>
            </p:nvSpPr>
            <p:spPr>
              <a:xfrm>
                <a:off x="3000575" y="4868049"/>
                <a:ext cx="1052325" cy="440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defTabSz="914400" latinLnBrk="1">
                  <a:defRPr/>
                </a:pPr>
                <a:r>
                  <a:rPr lang="en-US" altLang="ko-KR" sz="1200" dirty="0">
                    <a:solidFill>
                      <a:schemeClr val="tx1">
                        <a:lumMod val="85000"/>
                        <a:lumOff val="15000"/>
                      </a:schemeClr>
                    </a:solidFill>
                    <a:latin typeface="SamsungOne-700" pitchFamily="34" charset="0"/>
                    <a:ea typeface="맑은 고딕" panose="020B0503020000020004" pitchFamily="50" charset="-127"/>
                  </a:rPr>
                  <a:t>complete</a:t>
                </a:r>
                <a:endParaRPr lang="ko-KR" altLang="en-US" sz="1200" dirty="0">
                  <a:solidFill>
                    <a:schemeClr val="tx1">
                      <a:lumMod val="85000"/>
                      <a:lumOff val="15000"/>
                    </a:schemeClr>
                  </a:solidFill>
                  <a:latin typeface="SamsungOne-700" pitchFamily="34" charset="0"/>
                  <a:ea typeface="맑은 고딕" panose="020B0503020000020004" pitchFamily="50" charset="-127"/>
                </a:endParaRPr>
              </a:p>
            </p:txBody>
          </p:sp>
        </p:grpSp>
        <p:sp>
          <p:nvSpPr>
            <p:cNvPr id="27" name="직사각형 26"/>
            <p:cNvSpPr/>
            <p:nvPr/>
          </p:nvSpPr>
          <p:spPr>
            <a:xfrm>
              <a:off x="4214785" y="3327762"/>
              <a:ext cx="2898192" cy="2510329"/>
            </a:xfrm>
            <a:prstGeom prst="rect">
              <a:avLst/>
            </a:prstGeom>
            <a:no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p:cNvGrpSpPr/>
            <p:nvPr/>
          </p:nvGrpSpPr>
          <p:grpSpPr>
            <a:xfrm>
              <a:off x="4397157" y="3446463"/>
              <a:ext cx="2548766" cy="316645"/>
              <a:chOff x="4397157" y="3446463"/>
              <a:chExt cx="2548766" cy="316645"/>
            </a:xfrm>
          </p:grpSpPr>
          <p:pic>
            <p:nvPicPr>
              <p:cNvPr id="28" name="_x168070576" descr="EMB00003954002b">
                <a:extLst>
                  <a:ext uri="{FF2B5EF4-FFF2-40B4-BE49-F238E27FC236}">
                    <a16:creationId xmlns:a16="http://schemas.microsoft.com/office/drawing/2014/main" id="{31D9E53F-E43C-415A-B13C-B6102F07586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5290" t="21157" r="12118" b="72416"/>
              <a:stretch/>
            </p:blipFill>
            <p:spPr bwMode="auto">
              <a:xfrm>
                <a:off x="4404946" y="3499277"/>
                <a:ext cx="2461846" cy="21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직사각형 31"/>
              <p:cNvSpPr/>
              <p:nvPr/>
            </p:nvSpPr>
            <p:spPr>
              <a:xfrm>
                <a:off x="4397157" y="3446463"/>
                <a:ext cx="2548766" cy="31664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lang="ko-KR" altLang="en-US" sz="1400" dirty="0">
                  <a:solidFill>
                    <a:srgbClr val="FF0000"/>
                  </a:solidFill>
                  <a:latin typeface="SamsungOne-700" pitchFamily="34" charset="0"/>
                  <a:ea typeface="맑은 고딕" panose="020B0503020000020004" pitchFamily="50" charset="-127"/>
                </a:endParaRPr>
              </a:p>
            </p:txBody>
          </p:sp>
        </p:grpSp>
        <p:grpSp>
          <p:nvGrpSpPr>
            <p:cNvPr id="3" name="그룹 2"/>
            <p:cNvGrpSpPr/>
            <p:nvPr/>
          </p:nvGrpSpPr>
          <p:grpSpPr>
            <a:xfrm>
              <a:off x="4397157" y="4099352"/>
              <a:ext cx="2548766" cy="316645"/>
              <a:chOff x="4397157" y="4099352"/>
              <a:chExt cx="2548766" cy="316645"/>
            </a:xfrm>
          </p:grpSpPr>
          <p:sp>
            <p:nvSpPr>
              <p:cNvPr id="35" name="직사각형 34"/>
              <p:cNvSpPr/>
              <p:nvPr/>
            </p:nvSpPr>
            <p:spPr>
              <a:xfrm>
                <a:off x="4397157" y="4099352"/>
                <a:ext cx="2548766" cy="31664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lang="ko-KR" altLang="en-US" sz="1400" dirty="0">
                  <a:solidFill>
                    <a:srgbClr val="FF0000"/>
                  </a:solidFill>
                  <a:latin typeface="SamsungOne-700" pitchFamily="34" charset="0"/>
                  <a:ea typeface="맑은 고딕" panose="020B0503020000020004" pitchFamily="50" charset="-127"/>
                </a:endParaRPr>
              </a:p>
            </p:txBody>
          </p:sp>
          <p:pic>
            <p:nvPicPr>
              <p:cNvPr id="36" name="_x168070576" descr="EMB00003954002b">
                <a:extLst>
                  <a:ext uri="{FF2B5EF4-FFF2-40B4-BE49-F238E27FC236}">
                    <a16:creationId xmlns:a16="http://schemas.microsoft.com/office/drawing/2014/main" id="{31D9E53F-E43C-415A-B13C-B6102F07586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5130" t="40040" r="11478" b="51611"/>
              <a:stretch/>
            </p:blipFill>
            <p:spPr bwMode="auto">
              <a:xfrm>
                <a:off x="4427327" y="4120619"/>
                <a:ext cx="2499309" cy="27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그룹 3"/>
            <p:cNvGrpSpPr/>
            <p:nvPr/>
          </p:nvGrpSpPr>
          <p:grpSpPr>
            <a:xfrm>
              <a:off x="4397157" y="4747052"/>
              <a:ext cx="2548766" cy="752955"/>
              <a:chOff x="4397157" y="4747052"/>
              <a:chExt cx="2548766" cy="752955"/>
            </a:xfrm>
          </p:grpSpPr>
          <p:pic>
            <p:nvPicPr>
              <p:cNvPr id="29" name="_x168070576" descr="EMB00003954002b">
                <a:extLst>
                  <a:ext uri="{FF2B5EF4-FFF2-40B4-BE49-F238E27FC236}">
                    <a16:creationId xmlns:a16="http://schemas.microsoft.com/office/drawing/2014/main" id="{31D9E53F-E43C-415A-B13C-B6102F07586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6143" t="59963" r="11575" b="21179"/>
              <a:stretch/>
            </p:blipFill>
            <p:spPr bwMode="auto">
              <a:xfrm>
                <a:off x="4447832" y="4813969"/>
                <a:ext cx="2447416" cy="61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직사각형 37"/>
              <p:cNvSpPr/>
              <p:nvPr/>
            </p:nvSpPr>
            <p:spPr>
              <a:xfrm>
                <a:off x="4397157" y="4747052"/>
                <a:ext cx="2548766" cy="752955"/>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lang="ko-KR" altLang="en-US" sz="1400" dirty="0">
                  <a:solidFill>
                    <a:srgbClr val="FF0000"/>
                  </a:solidFill>
                  <a:latin typeface="SamsungOne-700" pitchFamily="34" charset="0"/>
                  <a:ea typeface="맑은 고딕" panose="020B0503020000020004" pitchFamily="50" charset="-127"/>
                </a:endParaRPr>
              </a:p>
            </p:txBody>
          </p:sp>
        </p:grpSp>
        <p:cxnSp>
          <p:nvCxnSpPr>
            <p:cNvPr id="7" name="직선 화살표 연결선 6"/>
            <p:cNvCxnSpPr>
              <a:stCxn id="32" idx="2"/>
            </p:cNvCxnSpPr>
            <p:nvPr/>
          </p:nvCxnSpPr>
          <p:spPr>
            <a:xfrm>
              <a:off x="5671540" y="3763108"/>
              <a:ext cx="0" cy="336244"/>
            </a:xfrm>
            <a:prstGeom prst="straightConnector1">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 name="그룹 9"/>
            <p:cNvGrpSpPr/>
            <p:nvPr/>
          </p:nvGrpSpPr>
          <p:grpSpPr>
            <a:xfrm>
              <a:off x="2774361" y="3842392"/>
              <a:ext cx="702302" cy="904660"/>
              <a:chOff x="4610738" y="3865712"/>
              <a:chExt cx="702302" cy="904660"/>
            </a:xfrm>
          </p:grpSpPr>
          <p:sp>
            <p:nvSpPr>
              <p:cNvPr id="47" name="직사각형 46">
                <a:extLst>
                  <a:ext uri="{FF2B5EF4-FFF2-40B4-BE49-F238E27FC236}">
                    <a16:creationId xmlns:a16="http://schemas.microsoft.com/office/drawing/2014/main" id="{C0BC299C-D28F-4C50-A995-CB8AC10CFB2A}"/>
                  </a:ext>
                </a:extLst>
              </p:cNvPr>
              <p:cNvSpPr/>
              <p:nvPr/>
            </p:nvSpPr>
            <p:spPr>
              <a:xfrm>
                <a:off x="4655914" y="4568014"/>
                <a:ext cx="611950" cy="20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200"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rPr>
                  <a:t>a.txt</a:t>
                </a:r>
                <a:endParaRPr kumimoji="0" lang="ko-KR" altLang="en-US" sz="1200" i="0" u="none" strike="noStrike" kern="1200" cap="none" spc="0" normalizeH="0" baseline="0" noProof="0" dirty="0">
                  <a:ln>
                    <a:noFill/>
                  </a:ln>
                  <a:solidFill>
                    <a:schemeClr val="tx1">
                      <a:lumMod val="85000"/>
                      <a:lumOff val="15000"/>
                    </a:schemeClr>
                  </a:solidFill>
                  <a:effectLst/>
                  <a:uLnTx/>
                  <a:uFillTx/>
                  <a:latin typeface="SamsungOne-700" pitchFamily="34" charset="0"/>
                  <a:ea typeface="맑은 고딕" panose="020B0503020000020004" pitchFamily="50" charset="-127"/>
                  <a:cs typeface="+mn-cs"/>
                </a:endParaRPr>
              </a:p>
            </p:txBody>
          </p:sp>
          <p:pic>
            <p:nvPicPr>
              <p:cNvPr id="48" name="Picture 2" descr="C:\Users\USER\Downloads\docum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0738" y="3865712"/>
                <a:ext cx="702302" cy="70230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꺾인 연결선 11"/>
            <p:cNvCxnSpPr>
              <a:stCxn id="28" idx="1"/>
              <a:endCxn id="48" idx="0"/>
            </p:cNvCxnSpPr>
            <p:nvPr/>
          </p:nvCxnSpPr>
          <p:spPr>
            <a:xfrm rot="10800000" flipV="1">
              <a:off x="3125512" y="3604784"/>
              <a:ext cx="1279434" cy="237607"/>
            </a:xfrm>
            <a:prstGeom prst="bentConnector2">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꺾인 연결선 13"/>
            <p:cNvCxnSpPr>
              <a:stCxn id="47" idx="2"/>
              <a:endCxn id="38" idx="1"/>
            </p:cNvCxnSpPr>
            <p:nvPr/>
          </p:nvCxnSpPr>
          <p:spPr>
            <a:xfrm rot="16200000" flipH="1">
              <a:off x="3573095" y="4299468"/>
              <a:ext cx="376478" cy="1271645"/>
            </a:xfrm>
            <a:prstGeom prst="bentConnector2">
              <a:avLst/>
            </a:prstGeom>
            <a:ln w="28575">
              <a:solidFill>
                <a:schemeClr val="tx1">
                  <a:lumMod val="50000"/>
                  <a:lumOff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109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ban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đầu</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12" name="직사각형 11">
            <a:extLst>
              <a:ext uri="{FF2B5EF4-FFF2-40B4-BE49-F238E27FC236}">
                <a16:creationId xmlns:a16="http://schemas.microsoft.com/office/drawing/2014/main" id="{4762CBC1-B0FB-4D9C-9770-12F2B30ACABA}"/>
              </a:ext>
            </a:extLst>
          </p:cNvPr>
          <p:cNvSpPr/>
          <p:nvPr/>
        </p:nvSpPr>
        <p:spPr>
          <a:xfrm>
            <a:off x="580388" y="1528138"/>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Quy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cài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đặt</a:t>
            </a:r>
            <a:r>
              <a:rPr lang="en-US" altLang="ko-KR" sz="1400" dirty="0">
                <a:solidFill>
                  <a:schemeClr val="tx1"/>
                </a:solidFill>
                <a:latin typeface="SamsungOne-400" panose="020B0503030303020204" pitchFamily="34" charset="0"/>
                <a:ea typeface="SamsungOne-400" panose="020B0503030303020204" pitchFamily="34" charset="0"/>
              </a:rPr>
              <a:t> Node-RED</a:t>
            </a:r>
          </a:p>
        </p:txBody>
      </p:sp>
      <p:pic>
        <p:nvPicPr>
          <p:cNvPr id="14" name="그림 13">
            <a:extLst>
              <a:ext uri="{FF2B5EF4-FFF2-40B4-BE49-F238E27FC236}">
                <a16:creationId xmlns:a16="http://schemas.microsoft.com/office/drawing/2014/main" id="{A9824D21-03B3-44F8-80A8-F1C6CCBFC814}"/>
              </a:ext>
            </a:extLst>
          </p:cNvPr>
          <p:cNvPicPr>
            <a:picLocks noChangeAspect="1"/>
          </p:cNvPicPr>
          <p:nvPr/>
        </p:nvPicPr>
        <p:blipFill>
          <a:blip r:embed="rId4"/>
          <a:stretch>
            <a:fillRect/>
          </a:stretch>
        </p:blipFill>
        <p:spPr>
          <a:xfrm>
            <a:off x="558800" y="1952625"/>
            <a:ext cx="7242175" cy="3950277"/>
          </a:xfrm>
          <a:prstGeom prst="rect">
            <a:avLst/>
          </a:prstGeom>
        </p:spPr>
      </p:pic>
    </p:spTree>
    <p:extLst>
      <p:ext uri="{BB962C8B-B14F-4D97-AF65-F5344CB8AC3E}">
        <p14:creationId xmlns:p14="http://schemas.microsoft.com/office/powerpoint/2010/main" val="31231597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ban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đầu</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Khởi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động</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Node-RED</a:t>
            </a: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Khởi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Node-RED</a:t>
            </a:r>
          </a:p>
        </p:txBody>
      </p:sp>
      <p:sp>
        <p:nvSpPr>
          <p:cNvPr id="8" name="직사각형 7">
            <a:extLst>
              <a:ext uri="{FF2B5EF4-FFF2-40B4-BE49-F238E27FC236}">
                <a16:creationId xmlns:a16="http://schemas.microsoft.com/office/drawing/2014/main" id="{5021DF97-524F-4926-8F7C-86661FA9E356}"/>
              </a:ext>
            </a:extLst>
          </p:cNvPr>
          <p:cNvSpPr/>
          <p:nvPr/>
        </p:nvSpPr>
        <p:spPr>
          <a:xfrm>
            <a:off x="703263" y="2174873"/>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rPr>
              <a:t> Node JS </a:t>
            </a:r>
            <a:r>
              <a:rPr lang="en-US" altLang="ko-KR" sz="1300" dirty="0" err="1">
                <a:solidFill>
                  <a:schemeClr val="tx1">
                    <a:lumMod val="85000"/>
                    <a:lumOff val="15000"/>
                  </a:schemeClr>
                </a:solidFill>
                <a:latin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rPr>
              <a:t> qua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9" name="그룹 8">
            <a:extLst>
              <a:ext uri="{FF2B5EF4-FFF2-40B4-BE49-F238E27FC236}">
                <a16:creationId xmlns:a16="http://schemas.microsoft.com/office/drawing/2014/main" id="{22F4898C-5ACE-4898-A80F-F295CD3EB12C}"/>
              </a:ext>
            </a:extLst>
          </p:cNvPr>
          <p:cNvGrpSpPr/>
          <p:nvPr/>
        </p:nvGrpSpPr>
        <p:grpSpPr>
          <a:xfrm>
            <a:off x="703263" y="2535192"/>
            <a:ext cx="4248149" cy="276999"/>
            <a:chOff x="3716526" y="2460828"/>
            <a:chExt cx="4248149" cy="276999"/>
          </a:xfrm>
        </p:grpSpPr>
        <p:sp>
          <p:nvSpPr>
            <p:cNvPr id="10" name="TextBox 9">
              <a:extLst>
                <a:ext uri="{FF2B5EF4-FFF2-40B4-BE49-F238E27FC236}">
                  <a16:creationId xmlns:a16="http://schemas.microsoft.com/office/drawing/2014/main" id="{B12EC77F-B9B5-46A7-9063-DF098F2417F1}"/>
                </a:ext>
              </a:extLst>
            </p:cNvPr>
            <p:cNvSpPr txBox="1"/>
            <p:nvPr/>
          </p:nvSpPr>
          <p:spPr>
            <a:xfrm>
              <a:off x="3800648" y="2460828"/>
              <a:ext cx="4164027" cy="276999"/>
            </a:xfrm>
            <a:prstGeom prst="rect">
              <a:avLst/>
            </a:prstGeom>
            <a:solidFill>
              <a:schemeClr val="tx1"/>
            </a:solidFill>
          </p:spPr>
          <p:txBody>
            <a:bodyPr wrap="square" rtlCol="0">
              <a:spAutoFit/>
            </a:bodyPr>
            <a:lstStyle/>
            <a:p>
              <a:r>
                <a:rPr lang="pt-BR" altLang="ko-KR" sz="1200" dirty="0">
                  <a:solidFill>
                    <a:schemeClr val="bg1"/>
                  </a:solidFill>
                  <a:latin typeface="SamsungOne-400" panose="020B0503030303020204" pitchFamily="34" charset="0"/>
                  <a:ea typeface="SamsungOne-400" panose="020B0503030303020204" pitchFamily="34" charset="0"/>
                </a:rPr>
                <a:t>$ node-red-start</a:t>
              </a:r>
            </a:p>
          </p:txBody>
        </p:sp>
        <p:sp>
          <p:nvSpPr>
            <p:cNvPr id="11" name="직사각형 10">
              <a:extLst>
                <a:ext uri="{FF2B5EF4-FFF2-40B4-BE49-F238E27FC236}">
                  <a16:creationId xmlns:a16="http://schemas.microsoft.com/office/drawing/2014/main" id="{DC9C6AA1-CB63-4F72-AE65-649CE965E5CA}"/>
                </a:ext>
              </a:extLst>
            </p:cNvPr>
            <p:cNvSpPr/>
            <p:nvPr/>
          </p:nvSpPr>
          <p:spPr>
            <a:xfrm>
              <a:off x="3716526" y="2460830"/>
              <a:ext cx="84123" cy="2769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Consolas" panose="020B0609020204030204" pitchFamily="49" charset="0"/>
              </a:endParaRPr>
            </a:p>
          </p:txBody>
        </p:sp>
      </p:grpSp>
      <p:pic>
        <p:nvPicPr>
          <p:cNvPr id="13" name="그림 12">
            <a:extLst>
              <a:ext uri="{FF2B5EF4-FFF2-40B4-BE49-F238E27FC236}">
                <a16:creationId xmlns:a16="http://schemas.microsoft.com/office/drawing/2014/main" id="{6FD74A7A-2037-4D56-BB27-A29C63A33B31}"/>
              </a:ext>
            </a:extLst>
          </p:cNvPr>
          <p:cNvPicPr>
            <a:picLocks noChangeAspect="1"/>
          </p:cNvPicPr>
          <p:nvPr/>
        </p:nvPicPr>
        <p:blipFill>
          <a:blip r:embed="rId4"/>
          <a:stretch>
            <a:fillRect/>
          </a:stretch>
        </p:blipFill>
        <p:spPr>
          <a:xfrm>
            <a:off x="703263" y="2905190"/>
            <a:ext cx="5761037" cy="3205484"/>
          </a:xfrm>
          <a:prstGeom prst="rect">
            <a:avLst/>
          </a:prstGeom>
        </p:spPr>
      </p:pic>
    </p:spTree>
    <p:extLst>
      <p:ext uri="{BB962C8B-B14F-4D97-AF65-F5344CB8AC3E}">
        <p14:creationId xmlns:p14="http://schemas.microsoft.com/office/powerpoint/2010/main" val="17305432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3.1.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Cài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đặt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ban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đầu</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52082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Khởi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động</a:t>
            </a:r>
            <a:r>
              <a:rPr lang="en-US" altLang="ko-KR" sz="1400" dirty="0">
                <a:solidFill>
                  <a:schemeClr val="tx1"/>
                </a:solidFill>
                <a:latin typeface="SamsungOne-400" panose="020B0503030303020204" pitchFamily="34" charset="0"/>
                <a:ea typeface="SamsungOne-400" panose="020B0503030303020204" pitchFamily="34" charset="0"/>
              </a:rPr>
              <a:t> Node-RED</a:t>
            </a:r>
          </a:p>
        </p:txBody>
      </p:sp>
      <p:pic>
        <p:nvPicPr>
          <p:cNvPr id="12" name="그림 11">
            <a:extLst>
              <a:ext uri="{FF2B5EF4-FFF2-40B4-BE49-F238E27FC236}">
                <a16:creationId xmlns:a16="http://schemas.microsoft.com/office/drawing/2014/main" id="{2B717C57-E203-4632-BA78-19F84F15702F}"/>
              </a:ext>
            </a:extLst>
          </p:cNvPr>
          <p:cNvPicPr>
            <a:picLocks noChangeAspect="1"/>
          </p:cNvPicPr>
          <p:nvPr/>
        </p:nvPicPr>
        <p:blipFill>
          <a:blip r:embed="rId4"/>
          <a:stretch>
            <a:fillRect/>
          </a:stretch>
        </p:blipFill>
        <p:spPr>
          <a:xfrm>
            <a:off x="1951889" y="2530095"/>
            <a:ext cx="6722572" cy="3740490"/>
          </a:xfrm>
          <a:prstGeom prst="rect">
            <a:avLst/>
          </a:prstGeom>
        </p:spPr>
      </p:pic>
      <p:sp>
        <p:nvSpPr>
          <p:cNvPr id="14" name="직사각형 13">
            <a:extLst>
              <a:ext uri="{FF2B5EF4-FFF2-40B4-BE49-F238E27FC236}">
                <a16:creationId xmlns:a16="http://schemas.microsoft.com/office/drawing/2014/main" id="{BA1A51ED-151E-4D76-A07F-EC75AED33326}"/>
              </a:ext>
            </a:extLst>
          </p:cNvPr>
          <p:cNvSpPr/>
          <p:nvPr/>
        </p:nvSpPr>
        <p:spPr>
          <a:xfrm>
            <a:off x="641824" y="1736269"/>
            <a:ext cx="8619175" cy="848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Truy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cập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trang</a:t>
            </a:r>
            <a:r>
              <a:rPr lang="en-US" altLang="ko-KR" sz="1300" dirty="0">
                <a:solidFill>
                  <a:schemeClr val="tx1">
                    <a:lumMod val="85000"/>
                    <a:lumOff val="15000"/>
                  </a:schemeClr>
                </a:solidFill>
                <a:latin typeface="SamsungOne-400" panose="020B0503030303020204" pitchFamily="34" charset="0"/>
              </a:rPr>
              <a:t> web http://{Raspberry Pi’s IP Address}:1880 </a:t>
            </a:r>
            <a:r>
              <a:rPr lang="en-US" altLang="ko-KR" sz="1300" dirty="0" err="1">
                <a:solidFill>
                  <a:schemeClr val="tx1">
                    <a:lumMod val="85000"/>
                    <a:lumOff val="15000"/>
                  </a:schemeClr>
                </a:solidFill>
                <a:latin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duyệt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rPr>
              <a:t> bạn.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Trình duyệt NC và trình duyệt Windows đều có sẵn, nhưng ở đây, hãy sử dụng trình duyệt trong chính Raspberry Pi để truy cập.</a:t>
            </a:r>
            <a:endParaRPr lang="en-US" altLang="ko-KR" sz="1300" dirty="0">
              <a:solidFill>
                <a:schemeClr val="tx1">
                  <a:lumMod val="85000"/>
                  <a:lumOff val="15000"/>
                </a:schemeClr>
              </a:solidFill>
              <a:latin typeface="SamsungOne-400" panose="020B0503030303020204" pitchFamily="34" charset="0"/>
            </a:endParaRPr>
          </a:p>
        </p:txBody>
      </p:sp>
    </p:spTree>
    <p:extLst>
      <p:ext uri="{BB962C8B-B14F-4D97-AF65-F5344CB8AC3E}">
        <p14:creationId xmlns:p14="http://schemas.microsoft.com/office/powerpoint/2010/main" val="33640791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Raspberry Pi </a:t>
            </a:r>
            <a:r>
              <a:rPr lang="en-US" altLang="ko-KR" sz="3600" dirty="0" err="1">
                <a:solidFill>
                  <a:schemeClr val="tx1"/>
                </a:solidFill>
                <a:latin typeface="iCiel Samsung Sharp Sans Regula" pitchFamily="2" charset="0"/>
                <a:ea typeface="iCiel Samsung Sharp Sans Regula" pitchFamily="2" charset="0"/>
                <a:cs typeface="iCiel Samsung Sharp Sans Regula" pitchFamily="2" charset="0"/>
              </a:rPr>
              <a:t>với</a:t>
            </a:r>
            <a:r>
              <a:rPr lang="en-US" altLang="ko-KR" sz="3600" dirty="0">
                <a:solidFill>
                  <a:schemeClr val="tx1"/>
                </a:solidFill>
                <a:latin typeface="iCiel Samsung Sharp Sans Regula" pitchFamily="2" charset="0"/>
                <a:ea typeface="iCiel Samsung Sharp Sans Regula" pitchFamily="2" charset="0"/>
                <a:cs typeface="iCiel Samsung Sharp Sans Regula" pitchFamily="2" charset="0"/>
              </a:rPr>
              <a:t> Node-RED</a:t>
            </a:r>
          </a:p>
        </p:txBody>
      </p:sp>
      <p:sp>
        <p:nvSpPr>
          <p:cNvPr id="10"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dirty="0">
                <a:solidFill>
                  <a:schemeClr val="bg1">
                    <a:lumMod val="50000"/>
                  </a:schemeClr>
                </a:solidFill>
                <a:latin typeface="iCiel Samsung Sharp Sans Regula" pitchFamily="2" charset="0"/>
                <a:ea typeface="iCiel Samsung Sharp Sans Regula" pitchFamily="2" charset="0"/>
                <a:cs typeface="iCiel Samsung Sharp Sans Regula" pitchFamily="2" charset="0"/>
              </a:rPr>
              <a:t>Bài 3.</a:t>
            </a:r>
          </a:p>
        </p:txBody>
      </p:sp>
      <p:sp>
        <p:nvSpPr>
          <p:cNvPr id="5" name="직사각형 4">
            <a:extLst>
              <a:ext uri="{FF2B5EF4-FFF2-40B4-BE49-F238E27FC236}">
                <a16:creationId xmlns:a16="http://schemas.microsoft.com/office/drawing/2014/main" id="{E18C521E-82DC-47D8-8B5D-EFEB0C627268}"/>
              </a:ext>
            </a:extLst>
          </p:cNvPr>
          <p:cNvSpPr/>
          <p:nvPr/>
        </p:nvSpPr>
        <p:spPr>
          <a:xfrm>
            <a:off x="1054112" y="4003778"/>
            <a:ext cx="7365988" cy="108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3.1. </a:t>
            </a:r>
            <a:r>
              <a:rPr lang="en-US" altLang="ko-KR" dirty="0" err="1">
                <a:solidFill>
                  <a:srgbClr val="A6A6A6"/>
                </a:solidFill>
                <a:latin typeface="SamsungOne-400" panose="020B0503030303020204" pitchFamily="34" charset="0"/>
                <a:ea typeface="SamsungOne-400" panose="020B0503030303020204" pitchFamily="34" charset="0"/>
              </a:rPr>
              <a:t>Cài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đặt</a:t>
            </a:r>
            <a:r>
              <a:rPr lang="en-US" altLang="ko-KR" dirty="0">
                <a:solidFill>
                  <a:srgbClr val="A6A6A6"/>
                </a:solidFill>
                <a:latin typeface="SamsungOne-400" panose="020B0503030303020204" pitchFamily="34" charset="0"/>
                <a:ea typeface="SamsungOne-400" panose="020B0503030303020204" pitchFamily="34" charset="0"/>
              </a:rPr>
              <a:t> ban </a:t>
            </a:r>
            <a:r>
              <a:rPr lang="en-US" altLang="ko-KR" dirty="0" err="1">
                <a:solidFill>
                  <a:srgbClr val="A6A6A6"/>
                </a:solidFill>
                <a:latin typeface="SamsungOne-400" panose="020B0503030303020204" pitchFamily="34" charset="0"/>
                <a:ea typeface="SamsungOne-400" panose="020B0503030303020204" pitchFamily="34" charset="0"/>
              </a:rPr>
              <a:t>đầu</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Điều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khiển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đèn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LED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bằng</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Node-RED</a:t>
            </a:r>
          </a:p>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3.3. </a:t>
            </a:r>
            <a:r>
              <a:rPr lang="en-US" altLang="ko-KR" dirty="0" err="1">
                <a:solidFill>
                  <a:srgbClr val="A6A6A6"/>
                </a:solidFill>
                <a:latin typeface="SamsungOne-400" panose="020B0503030303020204" pitchFamily="34" charset="0"/>
                <a:ea typeface="SamsungOne-400" panose="020B0503030303020204" pitchFamily="34" charset="0"/>
              </a:rPr>
              <a:t>Phát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hiện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truy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cập</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bằng</a:t>
            </a:r>
            <a:r>
              <a:rPr lang="en-US" altLang="ko-KR" dirty="0">
                <a:solidFill>
                  <a:srgbClr val="A6A6A6"/>
                </a:solidFill>
                <a:latin typeface="SamsungOne-400" panose="020B0503030303020204" pitchFamily="34" charset="0"/>
                <a:ea typeface="SamsungOne-400" panose="020B0503030303020204" pitchFamily="34" charset="0"/>
              </a:rPr>
              <a:t> Node-RED</a:t>
            </a:r>
          </a:p>
        </p:txBody>
      </p:sp>
    </p:spTree>
    <p:extLst>
      <p:ext uri="{BB962C8B-B14F-4D97-AF65-F5344CB8AC3E}">
        <p14:creationId xmlns:p14="http://schemas.microsoft.com/office/powerpoint/2010/main" val="27972467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đèn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LED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Điều</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khiển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đèn</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LED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bằng</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Node-RED</a:t>
            </a: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Ví dụ điều khiển LED đơn giản cho việc sử dụng Node-RED</a:t>
            </a:r>
            <a:endParaRPr lang="ko-KR" altLang="en-US" sz="1400" dirty="0">
              <a:solidFill>
                <a:schemeClr val="tx1"/>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0EADCAE2-151D-402B-9550-F854576172DB}"/>
              </a:ext>
            </a:extLst>
          </p:cNvPr>
          <p:cNvSpPr/>
          <p:nvPr/>
        </p:nvSpPr>
        <p:spPr>
          <a:xfrm>
            <a:off x="4469258" y="2241551"/>
            <a:ext cx="4985725" cy="1756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rPr>
              <a:t> về </a:t>
            </a:r>
            <a:r>
              <a:rPr lang="en-US" altLang="ko-KR" sz="1300" dirty="0" err="1">
                <a:solidFill>
                  <a:schemeClr val="tx1">
                    <a:lumMod val="85000"/>
                    <a:lumOff val="15000"/>
                  </a:schemeClr>
                </a:solidFill>
                <a:latin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khiển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đèn</a:t>
            </a:r>
            <a:r>
              <a:rPr lang="en-US" altLang="ko-KR" sz="1300" dirty="0">
                <a:solidFill>
                  <a:schemeClr val="tx1">
                    <a:lumMod val="85000"/>
                    <a:lumOff val="15000"/>
                  </a:schemeClr>
                </a:solidFill>
                <a:latin typeface="SamsungOne-400" panose="020B0503030303020204" pitchFamily="34" charset="0"/>
              </a:rPr>
              <a:t> LED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gửi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tín</a:t>
            </a:r>
            <a:r>
              <a:rPr lang="en-US" altLang="ko-KR" sz="1300" dirty="0">
                <a:solidFill>
                  <a:schemeClr val="tx1">
                    <a:lumMod val="85000"/>
                    <a:lumOff val="15000"/>
                  </a:schemeClr>
                </a:solidFill>
                <a:latin typeface="SamsungOne-400" panose="020B0503030303020204" pitchFamily="34" charset="0"/>
              </a:rPr>
              <a:t> hiệu </a:t>
            </a:r>
            <a:r>
              <a:rPr lang="en-US" altLang="ko-KR" sz="1300" dirty="0" err="1">
                <a:solidFill>
                  <a:schemeClr val="tx1">
                    <a:lumMod val="85000"/>
                    <a:lumOff val="15000"/>
                  </a:schemeClr>
                </a:solidFill>
                <a:latin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rPr>
              <a:t> GPIO </a:t>
            </a:r>
            <a:r>
              <a:rPr lang="en-US" altLang="ko-KR" sz="1300" dirty="0" err="1">
                <a:solidFill>
                  <a:schemeClr val="tx1">
                    <a:lumMod val="85000"/>
                    <a:lumOff val="15000"/>
                  </a:schemeClr>
                </a:solidFill>
                <a:latin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rPr>
              <a:t> Node-RED.</a:t>
            </a:r>
          </a:p>
          <a:p>
            <a:pPr marL="182563" indent="-182563">
              <a:spcAft>
                <a:spcPts val="800"/>
              </a:spcAft>
              <a:buClr>
                <a:srgbClr val="193EB0"/>
              </a:buClr>
              <a:buFont typeface="SamsungOne 400" panose="020B0503030303020204" pitchFamily="34" charset="0"/>
              <a:buChar char="‣"/>
            </a:pPr>
            <a:endParaRPr lang="ko-KR" altLang="en-US" sz="1300" dirty="0">
              <a:solidFill>
                <a:schemeClr val="tx1">
                  <a:lumMod val="85000"/>
                  <a:lumOff val="15000"/>
                </a:schemeClr>
              </a:solidFill>
              <a:latin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Sơ</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đồ</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mạch</a:t>
            </a:r>
            <a:endParaRPr lang="ko-KR" altLang="en-US" sz="1300" dirty="0">
              <a:solidFill>
                <a:schemeClr val="tx1">
                  <a:lumMod val="85000"/>
                  <a:lumOff val="15000"/>
                </a:schemeClr>
              </a:solidFill>
              <a:latin typeface="SamsungOne-400" panose="020B0503030303020204" pitchFamily="34" charset="0"/>
            </a:endParaRP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Raspberry Pi GPIO 17 – Resistor – LED Anode(+)</a:t>
            </a:r>
          </a:p>
          <a:p>
            <a:pPr marL="355600" lvl="1" indent="-179388">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LED Cathode(-) - GND</a:t>
            </a:r>
          </a:p>
        </p:txBody>
      </p:sp>
      <p:sp>
        <p:nvSpPr>
          <p:cNvPr id="14" name="직사각형 13">
            <a:extLst>
              <a:ext uri="{FF2B5EF4-FFF2-40B4-BE49-F238E27FC236}">
                <a16:creationId xmlns:a16="http://schemas.microsoft.com/office/drawing/2014/main" id="{EBBEF32E-6536-40DC-8A03-3D161D72D235}"/>
              </a:ext>
            </a:extLst>
          </p:cNvPr>
          <p:cNvSpPr/>
          <p:nvPr/>
        </p:nvSpPr>
        <p:spPr>
          <a:xfrm>
            <a:off x="558801" y="2241551"/>
            <a:ext cx="3743230" cy="398779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DE2F1C54-B529-4C55-B49D-8C9950B46FC8}"/>
              </a:ext>
            </a:extLst>
          </p:cNvPr>
          <p:cNvPicPr>
            <a:picLocks noChangeAspect="1"/>
          </p:cNvPicPr>
          <p:nvPr/>
        </p:nvPicPr>
        <p:blipFill rotWithShape="1">
          <a:blip r:embed="rId4"/>
          <a:srcRect l="23186" t="23119" r="53264" b="30895"/>
          <a:stretch/>
        </p:blipFill>
        <p:spPr>
          <a:xfrm>
            <a:off x="726029" y="2415333"/>
            <a:ext cx="3408775" cy="3640235"/>
          </a:xfrm>
          <a:prstGeom prst="rect">
            <a:avLst/>
          </a:prstGeom>
        </p:spPr>
      </p:pic>
    </p:spTree>
    <p:extLst>
      <p:ext uri="{BB962C8B-B14F-4D97-AF65-F5344CB8AC3E}">
        <p14:creationId xmlns:p14="http://schemas.microsoft.com/office/powerpoint/2010/main" val="24942468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đèn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LED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GPIO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chân</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chân</a:t>
            </a:r>
            <a:r>
              <a:rPr lang="en-US" altLang="ko-KR" sz="1400" dirty="0">
                <a:solidFill>
                  <a:schemeClr val="tx1"/>
                </a:solidFill>
                <a:latin typeface="SamsungOne-400" panose="020B0503030303020204" pitchFamily="34" charset="0"/>
                <a:ea typeface="SamsungOne-400" panose="020B0503030303020204" pitchFamily="34" charset="0"/>
              </a:rPr>
              <a:t> vào Node-RED</a:t>
            </a:r>
          </a:p>
        </p:txBody>
      </p:sp>
      <p:sp>
        <p:nvSpPr>
          <p:cNvPr id="12" name="직사각형 11">
            <a:extLst>
              <a:ext uri="{FF2B5EF4-FFF2-40B4-BE49-F238E27FC236}">
                <a16:creationId xmlns:a16="http://schemas.microsoft.com/office/drawing/2014/main" id="{0EADCAE2-151D-402B-9550-F854576172DB}"/>
              </a:ext>
            </a:extLst>
          </p:cNvPr>
          <p:cNvSpPr/>
          <p:nvPr/>
        </p:nvSpPr>
        <p:spPr>
          <a:xfrm>
            <a:off x="703263" y="2174873"/>
            <a:ext cx="8473534"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Tìm rpi-gpio-out trong danh mục Raspberry Pi và kéo nó vào lưới để thêm </a:t>
            </a:r>
            <a:r>
              <a:rPr lang="en-US" altLang="ko-KR" sz="1300" dirty="0" err="1">
                <a:solidFill>
                  <a:schemeClr val="tx1">
                    <a:lumMod val="85000"/>
                    <a:lumOff val="15000"/>
                  </a:schemeClr>
                </a:solidFill>
                <a:latin typeface="SamsungOne-400" panose="020B0503030303020204" pitchFamily="34" charset="0"/>
              </a:rPr>
              <a:t>chân</a:t>
            </a:r>
            <a:r>
              <a:rPr lang="vi-VN"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10" name="그룹 9">
            <a:extLst>
              <a:ext uri="{FF2B5EF4-FFF2-40B4-BE49-F238E27FC236}">
                <a16:creationId xmlns:a16="http://schemas.microsoft.com/office/drawing/2014/main" id="{4EA6F614-1133-4AEE-BA7C-1C70676031E4}"/>
              </a:ext>
            </a:extLst>
          </p:cNvPr>
          <p:cNvGrpSpPr/>
          <p:nvPr/>
        </p:nvGrpSpPr>
        <p:grpSpPr>
          <a:xfrm>
            <a:off x="703262" y="2528888"/>
            <a:ext cx="6688137" cy="3721330"/>
            <a:chOff x="703262" y="2528888"/>
            <a:chExt cx="6688137" cy="3721330"/>
          </a:xfrm>
        </p:grpSpPr>
        <p:pic>
          <p:nvPicPr>
            <p:cNvPr id="9" name="그림 8">
              <a:extLst>
                <a:ext uri="{FF2B5EF4-FFF2-40B4-BE49-F238E27FC236}">
                  <a16:creationId xmlns:a16="http://schemas.microsoft.com/office/drawing/2014/main" id="{17C63275-6DDD-4C4A-9398-23A59FD812CE}"/>
                </a:ext>
              </a:extLst>
            </p:cNvPr>
            <p:cNvPicPr>
              <a:picLocks noChangeAspect="1"/>
            </p:cNvPicPr>
            <p:nvPr/>
          </p:nvPicPr>
          <p:blipFill>
            <a:blip r:embed="rId4"/>
            <a:stretch>
              <a:fillRect/>
            </a:stretch>
          </p:blipFill>
          <p:spPr>
            <a:xfrm>
              <a:off x="703262" y="2528888"/>
              <a:ext cx="6688137" cy="3721330"/>
            </a:xfrm>
            <a:prstGeom prst="rect">
              <a:avLst/>
            </a:prstGeom>
          </p:spPr>
        </p:pic>
        <p:sp>
          <p:nvSpPr>
            <p:cNvPr id="2" name="직사각형 1">
              <a:extLst>
                <a:ext uri="{FF2B5EF4-FFF2-40B4-BE49-F238E27FC236}">
                  <a16:creationId xmlns:a16="http://schemas.microsoft.com/office/drawing/2014/main" id="{3AF85C67-A250-4F65-84B1-556CDF5A8011}"/>
                </a:ext>
              </a:extLst>
            </p:cNvPr>
            <p:cNvSpPr/>
            <p:nvPr/>
          </p:nvSpPr>
          <p:spPr>
            <a:xfrm>
              <a:off x="703262" y="5651500"/>
              <a:ext cx="611188" cy="1587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1D0D361-F8D6-4740-ADF9-16E2A4505BD6}"/>
                </a:ext>
              </a:extLst>
            </p:cNvPr>
            <p:cNvSpPr/>
            <p:nvPr/>
          </p:nvSpPr>
          <p:spPr>
            <a:xfrm>
              <a:off x="1928812" y="4000500"/>
              <a:ext cx="611188" cy="1968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연결선: 꺾임 3">
              <a:extLst>
                <a:ext uri="{FF2B5EF4-FFF2-40B4-BE49-F238E27FC236}">
                  <a16:creationId xmlns:a16="http://schemas.microsoft.com/office/drawing/2014/main" id="{5B3F0A16-0C86-416A-9D87-BE71ABDBB7DD}"/>
                </a:ext>
              </a:extLst>
            </p:cNvPr>
            <p:cNvCxnSpPr>
              <a:stCxn id="2" idx="3"/>
              <a:endCxn id="11" idx="2"/>
            </p:cNvCxnSpPr>
            <p:nvPr/>
          </p:nvCxnSpPr>
          <p:spPr>
            <a:xfrm flipV="1">
              <a:off x="1314450" y="4197350"/>
              <a:ext cx="919956" cy="1533525"/>
            </a:xfrm>
            <a:prstGeom prst="bentConnector2">
              <a:avLst/>
            </a:prstGeom>
            <a:ln w="1905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8C82AFF7-1946-4B6E-B81C-A33AB7A28045}"/>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49500" y="5542772"/>
              <a:ext cx="381000" cy="381000"/>
            </a:xfrm>
            <a:prstGeom prst="rect">
              <a:avLst/>
            </a:prstGeom>
          </p:spPr>
        </p:pic>
      </p:grpSp>
    </p:spTree>
    <p:extLst>
      <p:ext uri="{BB962C8B-B14F-4D97-AF65-F5344CB8AC3E}">
        <p14:creationId xmlns:p14="http://schemas.microsoft.com/office/powerpoint/2010/main" val="23814687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đèn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LED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52695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Chỉnh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chân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0EADCAE2-151D-402B-9550-F854576172DB}"/>
              </a:ext>
            </a:extLst>
          </p:cNvPr>
          <p:cNvSpPr/>
          <p:nvPr/>
        </p:nvSpPr>
        <p:spPr>
          <a:xfrm>
            <a:off x="6111856" y="3303433"/>
            <a:ext cx="3256056" cy="124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rPr>
              <a:t> GPIO 17, </a:t>
            </a:r>
            <a:r>
              <a:rPr lang="en-US" altLang="ko-KR" sz="1300" dirty="0" err="1">
                <a:solidFill>
                  <a:schemeClr val="tx1">
                    <a:lumMod val="85000"/>
                    <a:lumOff val="15000"/>
                  </a:schemeClr>
                </a:solidFill>
                <a:latin typeface="SamsungOne-400" panose="020B0503030303020204" pitchFamily="34" charset="0"/>
              </a:rPr>
              <a:t>đặt</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thái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khởi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trạng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thái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thấp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rPr>
              <a:t> LED.</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rPr>
              <a:t>Sau </a:t>
            </a:r>
            <a:r>
              <a:rPr lang="en-US" altLang="ko-KR" sz="1300" dirty="0" err="1">
                <a:solidFill>
                  <a:schemeClr val="tx1">
                    <a:lumMod val="85000"/>
                    <a:lumOff val="15000"/>
                  </a:schemeClr>
                </a:solidFill>
                <a:latin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rPr>
              <a:t> vào </a:t>
            </a:r>
            <a:r>
              <a:rPr lang="en-US" altLang="ko-KR" sz="1300" dirty="0" err="1">
                <a:solidFill>
                  <a:schemeClr val="tx1">
                    <a:lumMod val="85000"/>
                    <a:lumOff val="15000"/>
                  </a:schemeClr>
                </a:solidFill>
                <a:latin typeface="SamsungOne-400" panose="020B0503030303020204" pitchFamily="34" charset="0"/>
              </a:rPr>
              <a:t>nút</a:t>
            </a:r>
            <a:r>
              <a:rPr lang="en-US" altLang="ko-KR" sz="1300" dirty="0">
                <a:solidFill>
                  <a:schemeClr val="tx1">
                    <a:lumMod val="85000"/>
                    <a:lumOff val="15000"/>
                  </a:schemeClr>
                </a:solidFill>
                <a:latin typeface="SamsungOne-400" panose="020B0503030303020204" pitchFamily="34" charset="0"/>
              </a:rPr>
              <a:t> Done </a:t>
            </a:r>
            <a:r>
              <a:rPr lang="en-US" altLang="ko-KR" sz="1300" dirty="0" err="1">
                <a:solidFill>
                  <a:schemeClr val="tx1">
                    <a:lumMod val="85000"/>
                    <a:lumOff val="15000"/>
                  </a:schemeClr>
                </a:solidFill>
                <a:latin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đỏ</a:t>
            </a:r>
            <a:r>
              <a:rPr lang="en-US" altLang="ko-KR" sz="1300" dirty="0">
                <a:solidFill>
                  <a:schemeClr val="tx1">
                    <a:lumMod val="85000"/>
                    <a:lumOff val="15000"/>
                  </a:schemeClr>
                </a:solidFill>
                <a:latin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FFFD19A1-124D-49D4-91E9-F59FF6BE344E}"/>
              </a:ext>
            </a:extLst>
          </p:cNvPr>
          <p:cNvSpPr/>
          <p:nvPr/>
        </p:nvSpPr>
        <p:spPr>
          <a:xfrm>
            <a:off x="703263" y="1751161"/>
            <a:ext cx="849630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đúp</a:t>
            </a:r>
            <a:r>
              <a:rPr lang="en-US" altLang="ko-KR" sz="1300" dirty="0">
                <a:solidFill>
                  <a:schemeClr val="tx1">
                    <a:lumMod val="85000"/>
                    <a:lumOff val="15000"/>
                  </a:schemeClr>
                </a:solidFill>
                <a:latin typeface="SamsungOne-400" panose="020B0503030303020204" pitchFamily="34" charset="0"/>
              </a:rPr>
              <a:t> vào </a:t>
            </a:r>
            <a:r>
              <a:rPr lang="en-US" altLang="ko-KR" sz="1300" dirty="0" err="1">
                <a:solidFill>
                  <a:schemeClr val="tx1">
                    <a:lumMod val="85000"/>
                    <a:lumOff val="15000"/>
                  </a:schemeClr>
                </a:solidFill>
                <a:latin typeface="SamsungOne-400" panose="020B0503030303020204" pitchFamily="34" charset="0"/>
              </a:rPr>
              <a:t>chân</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để </a:t>
            </a:r>
            <a:r>
              <a:rPr lang="en-US" altLang="ko-KR" sz="1300" dirty="0" err="1">
                <a:solidFill>
                  <a:schemeClr val="tx1">
                    <a:lumMod val="85000"/>
                    <a:lumOff val="15000"/>
                  </a:schemeClr>
                </a:solidFill>
                <a:latin typeface="SamsungOne-400" panose="020B0503030303020204" pitchFamily="34" charset="0"/>
              </a:rPr>
              <a:t>chỉnh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sửa</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Thuộc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rPr>
              <a:t>.</a:t>
            </a:r>
          </a:p>
        </p:txBody>
      </p:sp>
      <p:grpSp>
        <p:nvGrpSpPr>
          <p:cNvPr id="23" name="그룹 22">
            <a:extLst>
              <a:ext uri="{FF2B5EF4-FFF2-40B4-BE49-F238E27FC236}">
                <a16:creationId xmlns:a16="http://schemas.microsoft.com/office/drawing/2014/main" id="{AF3A40B5-4BD0-44F3-B8AB-8FC64D512801}"/>
              </a:ext>
            </a:extLst>
          </p:cNvPr>
          <p:cNvGrpSpPr/>
          <p:nvPr/>
        </p:nvGrpSpPr>
        <p:grpSpPr>
          <a:xfrm>
            <a:off x="703263" y="2168178"/>
            <a:ext cx="5194298" cy="3741241"/>
            <a:chOff x="703263" y="2102861"/>
            <a:chExt cx="5194298" cy="3741241"/>
          </a:xfrm>
        </p:grpSpPr>
        <p:grpSp>
          <p:nvGrpSpPr>
            <p:cNvPr id="20" name="그룹 19">
              <a:extLst>
                <a:ext uri="{FF2B5EF4-FFF2-40B4-BE49-F238E27FC236}">
                  <a16:creationId xmlns:a16="http://schemas.microsoft.com/office/drawing/2014/main" id="{178D5D8E-3E5A-4DA6-9022-3213CBBA6518}"/>
                </a:ext>
              </a:extLst>
            </p:cNvPr>
            <p:cNvGrpSpPr/>
            <p:nvPr/>
          </p:nvGrpSpPr>
          <p:grpSpPr>
            <a:xfrm>
              <a:off x="703263" y="2102861"/>
              <a:ext cx="5194298" cy="3741241"/>
              <a:chOff x="703263" y="2102861"/>
              <a:chExt cx="5194298" cy="3741241"/>
            </a:xfrm>
          </p:grpSpPr>
          <p:pic>
            <p:nvPicPr>
              <p:cNvPr id="13" name="그림 12">
                <a:extLst>
                  <a:ext uri="{FF2B5EF4-FFF2-40B4-BE49-F238E27FC236}">
                    <a16:creationId xmlns:a16="http://schemas.microsoft.com/office/drawing/2014/main" id="{2158670E-83C2-4D31-8301-25B7E77C599C}"/>
                  </a:ext>
                </a:extLst>
              </p:cNvPr>
              <p:cNvPicPr>
                <a:picLocks noChangeAspect="1"/>
              </p:cNvPicPr>
              <p:nvPr/>
            </p:nvPicPr>
            <p:blipFill>
              <a:blip r:embed="rId4"/>
              <a:stretch>
                <a:fillRect/>
              </a:stretch>
            </p:blipFill>
            <p:spPr>
              <a:xfrm>
                <a:off x="703263" y="2102861"/>
                <a:ext cx="3970337" cy="2209125"/>
              </a:xfrm>
              <a:prstGeom prst="rect">
                <a:avLst/>
              </a:prstGeom>
              <a:ln>
                <a:solidFill>
                  <a:schemeClr val="tx1">
                    <a:lumMod val="65000"/>
                    <a:lumOff val="35000"/>
                  </a:schemeClr>
                </a:solidFill>
              </a:ln>
            </p:spPr>
          </p:pic>
          <p:pic>
            <p:nvPicPr>
              <p:cNvPr id="14" name="그림 13">
                <a:extLst>
                  <a:ext uri="{FF2B5EF4-FFF2-40B4-BE49-F238E27FC236}">
                    <a16:creationId xmlns:a16="http://schemas.microsoft.com/office/drawing/2014/main" id="{C4487FC6-A3DD-4DCA-B427-575DE363D643}"/>
                  </a:ext>
                </a:extLst>
              </p:cNvPr>
              <p:cNvPicPr>
                <a:picLocks noChangeAspect="1"/>
              </p:cNvPicPr>
              <p:nvPr/>
            </p:nvPicPr>
            <p:blipFill rotWithShape="1">
              <a:blip r:embed="rId4"/>
              <a:srcRect l="49860" t="17675"/>
              <a:stretch/>
            </p:blipFill>
            <p:spPr>
              <a:xfrm>
                <a:off x="2276080" y="2535651"/>
                <a:ext cx="3621481" cy="3308451"/>
              </a:xfrm>
              <a:prstGeom prst="rect">
                <a:avLst/>
              </a:prstGeom>
              <a:ln>
                <a:solidFill>
                  <a:schemeClr val="tx1">
                    <a:lumMod val="65000"/>
                    <a:lumOff val="35000"/>
                  </a:schemeClr>
                </a:solidFill>
              </a:ln>
            </p:spPr>
          </p:pic>
          <p:sp>
            <p:nvSpPr>
              <p:cNvPr id="15" name="직사각형 14">
                <a:extLst>
                  <a:ext uri="{FF2B5EF4-FFF2-40B4-BE49-F238E27FC236}">
                    <a16:creationId xmlns:a16="http://schemas.microsoft.com/office/drawing/2014/main" id="{4BC200A0-2644-4AFD-BA3B-EB2AAB206026}"/>
                  </a:ext>
                </a:extLst>
              </p:cNvPr>
              <p:cNvSpPr/>
              <p:nvPr/>
            </p:nvSpPr>
            <p:spPr>
              <a:xfrm>
                <a:off x="1386208" y="2926545"/>
                <a:ext cx="419414" cy="1968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2C3B248-A196-46BA-8616-2F7DB13953FC}"/>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95915" y="3078743"/>
                <a:ext cx="364900" cy="364900"/>
              </a:xfrm>
              <a:prstGeom prst="rect">
                <a:avLst/>
              </a:prstGeom>
            </p:spPr>
          </p:pic>
          <p:pic>
            <p:nvPicPr>
              <p:cNvPr id="17" name="그림 16">
                <a:extLst>
                  <a:ext uri="{FF2B5EF4-FFF2-40B4-BE49-F238E27FC236}">
                    <a16:creationId xmlns:a16="http://schemas.microsoft.com/office/drawing/2014/main" id="{C427A3BB-259B-4538-B416-05900DE4D85C}"/>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778365" y="2446959"/>
                <a:ext cx="409296" cy="409296"/>
              </a:xfrm>
              <a:prstGeom prst="rect">
                <a:avLst/>
              </a:prstGeom>
            </p:spPr>
          </p:pic>
        </p:grpSp>
        <p:sp>
          <p:nvSpPr>
            <p:cNvPr id="24" name="직사각형 23">
              <a:extLst>
                <a:ext uri="{FF2B5EF4-FFF2-40B4-BE49-F238E27FC236}">
                  <a16:creationId xmlns:a16="http://schemas.microsoft.com/office/drawing/2014/main" id="{DB1C5202-6AC0-40A7-B023-F32A2057F3C4}"/>
                </a:ext>
              </a:extLst>
            </p:cNvPr>
            <p:cNvSpPr/>
            <p:nvPr/>
          </p:nvSpPr>
          <p:spPr>
            <a:xfrm>
              <a:off x="2803703" y="3231143"/>
              <a:ext cx="696735" cy="1089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2DAF45F9-2505-49D6-9415-C16EFC19E45E}"/>
                </a:ext>
              </a:extLst>
            </p:cNvPr>
            <p:cNvSpPr/>
            <p:nvPr/>
          </p:nvSpPr>
          <p:spPr>
            <a:xfrm>
              <a:off x="2803703" y="5226050"/>
              <a:ext cx="1031697" cy="1049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FB79DA6C-3783-4E0C-AB33-D7FBDF1532D9}"/>
                </a:ext>
              </a:extLst>
            </p:cNvPr>
            <p:cNvSpPr/>
            <p:nvPr/>
          </p:nvSpPr>
          <p:spPr>
            <a:xfrm>
              <a:off x="2803703" y="5397500"/>
              <a:ext cx="1450797" cy="1049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32A7C0C2-FFC3-4ED9-A387-1DB6CE24D54F}"/>
                </a:ext>
              </a:extLst>
            </p:cNvPr>
            <p:cNvSpPr/>
            <p:nvPr/>
          </p:nvSpPr>
          <p:spPr>
            <a:xfrm>
              <a:off x="4305300" y="2831308"/>
              <a:ext cx="254882" cy="1531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5179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đèn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LED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52695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Thêm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lệnh</a:t>
            </a:r>
            <a:r>
              <a:rPr lang="en-US" altLang="ko-KR" sz="1400" dirty="0">
                <a:solidFill>
                  <a:schemeClr val="tx1"/>
                </a:solidFill>
                <a:latin typeface="SamsungOne-400" panose="020B0503030303020204" pitchFamily="34" charset="0"/>
                <a:ea typeface="SamsungOne-400" panose="020B0503030303020204" pitchFamily="34" charset="0"/>
              </a:rPr>
              <a:t> LED ON, LED OFF</a:t>
            </a:r>
          </a:p>
        </p:txBody>
      </p:sp>
      <p:sp>
        <p:nvSpPr>
          <p:cNvPr id="12" name="직사각형 11">
            <a:extLst>
              <a:ext uri="{FF2B5EF4-FFF2-40B4-BE49-F238E27FC236}">
                <a16:creationId xmlns:a16="http://schemas.microsoft.com/office/drawing/2014/main" id="{0EADCAE2-151D-402B-9550-F854576172DB}"/>
              </a:ext>
            </a:extLst>
          </p:cNvPr>
          <p:cNvSpPr/>
          <p:nvPr/>
        </p:nvSpPr>
        <p:spPr>
          <a:xfrm>
            <a:off x="6065203" y="1979955"/>
            <a:ext cx="3525364" cy="10481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rPr>
              <a:t>Kéo</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trong </a:t>
            </a:r>
            <a:r>
              <a:rPr lang="en-US" altLang="ko-KR" sz="1300" dirty="0" err="1">
                <a:solidFill>
                  <a:schemeClr val="tx1">
                    <a:lumMod val="85000"/>
                    <a:lumOff val="15000"/>
                  </a:schemeClr>
                </a:solidFill>
                <a:latin typeface="SamsungOne-400" panose="020B0503030303020204" pitchFamily="34" charset="0"/>
              </a:rPr>
              <a:t>danh</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chung</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rPr>
              <a:t> ra </a:t>
            </a:r>
            <a:r>
              <a:rPr lang="en-US" altLang="ko-KR" sz="1300" dirty="0" err="1">
                <a:solidFill>
                  <a:schemeClr val="tx1">
                    <a:lumMod val="85000"/>
                    <a:lumOff val="15000"/>
                  </a:schemeClr>
                </a:solidFill>
                <a:latin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rPr>
              <a:t>lệnh</a:t>
            </a:r>
            <a:r>
              <a:rPr lang="en-US" altLang="ko-KR" sz="1300" dirty="0">
                <a:solidFill>
                  <a:schemeClr val="tx1">
                    <a:lumMod val="85000"/>
                    <a:lumOff val="15000"/>
                  </a:schemeClr>
                </a:solidFill>
                <a:latin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rPr>
              <a:t>được tạo ra sẽ gửi tín hiệu đến đèn LED.</a:t>
            </a:r>
            <a:endParaRPr lang="ko-KR" altLang="en-US" sz="1300" dirty="0">
              <a:solidFill>
                <a:schemeClr val="tx1">
                  <a:lumMod val="85000"/>
                  <a:lumOff val="15000"/>
                </a:schemeClr>
              </a:solidFill>
              <a:latin typeface="SamsungOne-400" panose="020B0503030303020204" pitchFamily="34" charset="0"/>
            </a:endParaRPr>
          </a:p>
        </p:txBody>
      </p:sp>
      <p:grpSp>
        <p:nvGrpSpPr>
          <p:cNvPr id="34" name="그룹 33">
            <a:extLst>
              <a:ext uri="{FF2B5EF4-FFF2-40B4-BE49-F238E27FC236}">
                <a16:creationId xmlns:a16="http://schemas.microsoft.com/office/drawing/2014/main" id="{E3A5CC9F-BBEB-4657-B6AC-57D354876CFF}"/>
              </a:ext>
            </a:extLst>
          </p:cNvPr>
          <p:cNvGrpSpPr/>
          <p:nvPr/>
        </p:nvGrpSpPr>
        <p:grpSpPr>
          <a:xfrm>
            <a:off x="578083" y="1867002"/>
            <a:ext cx="5299533" cy="3807329"/>
            <a:chOff x="578083" y="1867002"/>
            <a:chExt cx="5299533" cy="3807329"/>
          </a:xfrm>
        </p:grpSpPr>
        <p:grpSp>
          <p:nvGrpSpPr>
            <p:cNvPr id="8" name="그룹 7">
              <a:extLst>
                <a:ext uri="{FF2B5EF4-FFF2-40B4-BE49-F238E27FC236}">
                  <a16:creationId xmlns:a16="http://schemas.microsoft.com/office/drawing/2014/main" id="{1393A3E5-3CFE-44B3-A456-A1989D569E7F}"/>
                </a:ext>
              </a:extLst>
            </p:cNvPr>
            <p:cNvGrpSpPr/>
            <p:nvPr/>
          </p:nvGrpSpPr>
          <p:grpSpPr>
            <a:xfrm>
              <a:off x="578083" y="1867002"/>
              <a:ext cx="5299533" cy="3807329"/>
              <a:chOff x="578083" y="1867002"/>
              <a:chExt cx="5299533" cy="3807329"/>
            </a:xfrm>
          </p:grpSpPr>
          <p:pic>
            <p:nvPicPr>
              <p:cNvPr id="18" name="그림 17">
                <a:extLst>
                  <a:ext uri="{FF2B5EF4-FFF2-40B4-BE49-F238E27FC236}">
                    <a16:creationId xmlns:a16="http://schemas.microsoft.com/office/drawing/2014/main" id="{F63332FF-BFF5-4E3E-80E6-A19E7C4ECB7B}"/>
                  </a:ext>
                </a:extLst>
              </p:cNvPr>
              <p:cNvPicPr>
                <a:picLocks noChangeAspect="1"/>
              </p:cNvPicPr>
              <p:nvPr/>
            </p:nvPicPr>
            <p:blipFill>
              <a:blip r:embed="rId4"/>
              <a:stretch>
                <a:fillRect/>
              </a:stretch>
            </p:blipFill>
            <p:spPr>
              <a:xfrm>
                <a:off x="578083" y="1867002"/>
                <a:ext cx="5299533" cy="2948699"/>
              </a:xfrm>
              <a:prstGeom prst="rect">
                <a:avLst/>
              </a:prstGeom>
              <a:ln>
                <a:solidFill>
                  <a:schemeClr val="tx1">
                    <a:lumMod val="65000"/>
                    <a:lumOff val="35000"/>
                  </a:schemeClr>
                </a:solidFill>
              </a:ln>
            </p:spPr>
          </p:pic>
          <p:sp>
            <p:nvSpPr>
              <p:cNvPr id="21" name="직사각형 20">
                <a:extLst>
                  <a:ext uri="{FF2B5EF4-FFF2-40B4-BE49-F238E27FC236}">
                    <a16:creationId xmlns:a16="http://schemas.microsoft.com/office/drawing/2014/main" id="{5021CA7A-49B7-4102-ABC7-EC831AB1E700}"/>
                  </a:ext>
                </a:extLst>
              </p:cNvPr>
              <p:cNvSpPr/>
              <p:nvPr/>
            </p:nvSpPr>
            <p:spPr>
              <a:xfrm>
                <a:off x="578083" y="2725859"/>
                <a:ext cx="476017" cy="1616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그림 27">
                <a:extLst>
                  <a:ext uri="{FF2B5EF4-FFF2-40B4-BE49-F238E27FC236}">
                    <a16:creationId xmlns:a16="http://schemas.microsoft.com/office/drawing/2014/main" id="{DC4A7CD4-7E5B-43F9-BB96-9179AAB2AA16}"/>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64247" y="2920501"/>
                <a:ext cx="381000" cy="381000"/>
              </a:xfrm>
              <a:prstGeom prst="rect">
                <a:avLst/>
              </a:prstGeom>
            </p:spPr>
          </p:pic>
          <p:sp>
            <p:nvSpPr>
              <p:cNvPr id="29" name="직사각형 28">
                <a:extLst>
                  <a:ext uri="{FF2B5EF4-FFF2-40B4-BE49-F238E27FC236}">
                    <a16:creationId xmlns:a16="http://schemas.microsoft.com/office/drawing/2014/main" id="{7122361B-1AE5-4316-8563-A65D66A154D6}"/>
                  </a:ext>
                </a:extLst>
              </p:cNvPr>
              <p:cNvSpPr/>
              <p:nvPr/>
            </p:nvSpPr>
            <p:spPr>
              <a:xfrm>
                <a:off x="1621406" y="2935249"/>
                <a:ext cx="1221382" cy="5659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연결선: 꺾임 2">
                <a:extLst>
                  <a:ext uri="{FF2B5EF4-FFF2-40B4-BE49-F238E27FC236}">
                    <a16:creationId xmlns:a16="http://schemas.microsoft.com/office/drawing/2014/main" id="{F8133486-C19C-4CE4-833B-4C3EF91A203C}"/>
                  </a:ext>
                </a:extLst>
              </p:cNvPr>
              <p:cNvCxnSpPr>
                <a:cxnSpLocks/>
                <a:stCxn id="21" idx="3"/>
                <a:endCxn id="29" idx="0"/>
              </p:cNvCxnSpPr>
              <p:nvPr/>
            </p:nvCxnSpPr>
            <p:spPr>
              <a:xfrm>
                <a:off x="1054100" y="2806698"/>
                <a:ext cx="1177997" cy="128551"/>
              </a:xfrm>
              <a:prstGeom prst="bentConnector2">
                <a:avLst/>
              </a:prstGeom>
              <a:ln w="1905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1" name="그림 30">
                <a:extLst>
                  <a:ext uri="{FF2B5EF4-FFF2-40B4-BE49-F238E27FC236}">
                    <a16:creationId xmlns:a16="http://schemas.microsoft.com/office/drawing/2014/main" id="{601A584D-8917-4C85-94E9-1CA7900712A4}"/>
                  </a:ext>
                </a:extLst>
              </p:cNvPr>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8240616">
                <a:off x="1950076" y="3533403"/>
                <a:ext cx="409296" cy="409296"/>
              </a:xfrm>
              <a:prstGeom prst="rect">
                <a:avLst/>
              </a:prstGeom>
            </p:spPr>
          </p:pic>
          <p:pic>
            <p:nvPicPr>
              <p:cNvPr id="32" name="그림 31">
                <a:extLst>
                  <a:ext uri="{FF2B5EF4-FFF2-40B4-BE49-F238E27FC236}">
                    <a16:creationId xmlns:a16="http://schemas.microsoft.com/office/drawing/2014/main" id="{0C9CA29A-5A20-4623-ADEF-724CD4C0D9D8}"/>
                  </a:ext>
                </a:extLst>
              </p:cNvPr>
              <p:cNvPicPr>
                <a:picLocks noChangeAspect="1"/>
              </p:cNvPicPr>
              <p:nvPr/>
            </p:nvPicPr>
            <p:blipFill rotWithShape="1">
              <a:blip r:embed="rId4"/>
              <a:srcRect l="17769" t="35998" r="58082" b="46229"/>
              <a:stretch/>
            </p:blipFill>
            <p:spPr>
              <a:xfrm>
                <a:off x="1054100" y="4014870"/>
                <a:ext cx="4052423" cy="1659461"/>
              </a:xfrm>
              <a:prstGeom prst="rect">
                <a:avLst/>
              </a:prstGeom>
              <a:noFill/>
              <a:ln w="19050">
                <a:solidFill>
                  <a:srgbClr val="FFC000"/>
                </a:solidFill>
              </a:ln>
              <a:effectLst>
                <a:outerShdw blurRad="50800" dist="38100" dir="2700000" algn="tl" rotWithShape="0">
                  <a:prstClr val="black">
                    <a:alpha val="40000"/>
                  </a:prstClr>
                </a:outerShdw>
              </a:effectLst>
            </p:spPr>
          </p:pic>
        </p:grpSp>
        <p:cxnSp>
          <p:nvCxnSpPr>
            <p:cNvPr id="10" name="직선 화살표 연결선 9">
              <a:extLst>
                <a:ext uri="{FF2B5EF4-FFF2-40B4-BE49-F238E27FC236}">
                  <a16:creationId xmlns:a16="http://schemas.microsoft.com/office/drawing/2014/main" id="{169DD4DA-E56C-497E-9682-31AD001B035C}"/>
                </a:ext>
              </a:extLst>
            </p:cNvPr>
            <p:cNvCxnSpPr/>
            <p:nvPr/>
          </p:nvCxnSpPr>
          <p:spPr>
            <a:xfrm>
              <a:off x="2906162" y="4445251"/>
              <a:ext cx="1013988" cy="370450"/>
            </a:xfrm>
            <a:prstGeom prst="straightConnector1">
              <a:avLst/>
            </a:prstGeom>
            <a:ln w="1905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4BC9709B-80F1-4292-AF5A-D3A981B9CDE8}"/>
                </a:ext>
              </a:extLst>
            </p:cNvPr>
            <p:cNvCxnSpPr/>
            <p:nvPr/>
          </p:nvCxnSpPr>
          <p:spPr>
            <a:xfrm flipV="1">
              <a:off x="2906162" y="5088048"/>
              <a:ext cx="1013988" cy="244443"/>
            </a:xfrm>
            <a:prstGeom prst="straightConnector1">
              <a:avLst/>
            </a:prstGeom>
            <a:ln w="1905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AC03E4F-416C-40F6-9C1D-EBF82512CE73}"/>
                </a:ext>
              </a:extLst>
            </p:cNvPr>
            <p:cNvSpPr txBox="1"/>
            <p:nvPr/>
          </p:nvSpPr>
          <p:spPr>
            <a:xfrm>
              <a:off x="3013937" y="4789284"/>
              <a:ext cx="628698" cy="292388"/>
            </a:xfrm>
            <a:prstGeom prst="rect">
              <a:avLst/>
            </a:prstGeom>
            <a:noFill/>
          </p:spPr>
          <p:txBody>
            <a:bodyPr wrap="none" rtlCol="0">
              <a:spAutoFit/>
            </a:bodyPr>
            <a:lstStyle/>
            <a:p>
              <a:r>
                <a:rPr lang="en-US" altLang="ko-KR" sz="1300" dirty="0">
                  <a:solidFill>
                    <a:srgbClr val="FF0000"/>
                  </a:solidFill>
                  <a:latin typeface="SamsungOne-400" panose="020B0503030303020204" pitchFamily="34" charset="0"/>
                </a:rPr>
                <a:t>signal</a:t>
              </a:r>
              <a:endParaRPr lang="ko-KR" altLang="en-US" sz="1300" dirty="0">
                <a:solidFill>
                  <a:srgbClr val="FF0000"/>
                </a:solidFill>
                <a:latin typeface="SamsungOne-400" panose="020B0503030303020204" pitchFamily="34" charset="0"/>
              </a:endParaRPr>
            </a:p>
          </p:txBody>
        </p:sp>
      </p:grpSp>
    </p:spTree>
    <p:extLst>
      <p:ext uri="{BB962C8B-B14F-4D97-AF65-F5344CB8AC3E}">
        <p14:creationId xmlns:p14="http://schemas.microsoft.com/office/powerpoint/2010/main" val="4169904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đèn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LED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6" name="직사각형 5">
            <a:extLst>
              <a:ext uri="{FF2B5EF4-FFF2-40B4-BE49-F238E27FC236}">
                <a16:creationId xmlns:a16="http://schemas.microsoft.com/office/drawing/2014/main" id="{7C57B93D-8162-4055-95C2-3F6927B763EA}"/>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Chỉnh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sửa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thuộc</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tính</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của</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chỉ</a:t>
            </a:r>
            <a:r>
              <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 </a:t>
            </a:r>
            <a:r>
              <a:rPr lang="en-US" altLang="ko-KR" sz="2400" dirty="0" err="1">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rPr>
              <a:t>lệnh</a:t>
            </a:r>
            <a:endParaRPr lang="en-US" altLang="ko-KR" sz="2400" dirty="0">
              <a:solidFill>
                <a:schemeClr val="tx1">
                  <a:lumMod val="95000"/>
                  <a:lumOff val="5000"/>
                </a:schemeClr>
              </a:solidFill>
              <a:latin typeface="iCiel Samsung Sharp Sans Regula" pitchFamily="2" charset="0"/>
              <a:ea typeface="iCiel Samsung Sharp Sans Regula" pitchFamily="2" charset="0"/>
              <a:cs typeface="iCiel Samsung Sharp Sans Regula" pitchFamily="2" charset="0"/>
            </a:endParaRP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944537"/>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Chỉnh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lệnh</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9" name="직사각형 8">
            <a:extLst>
              <a:ext uri="{FF2B5EF4-FFF2-40B4-BE49-F238E27FC236}">
                <a16:creationId xmlns:a16="http://schemas.microsoft.com/office/drawing/2014/main" id="{02B7FC73-9568-4E49-A723-EAA2D29D763D}"/>
              </a:ext>
            </a:extLst>
          </p:cNvPr>
          <p:cNvSpPr/>
          <p:nvPr/>
        </p:nvSpPr>
        <p:spPr>
          <a:xfrm>
            <a:off x="6065203" y="2159981"/>
            <a:ext cx="3134360" cy="2453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thuộc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có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Tên được đổi thành LED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và msg.payload được đổi thành 1 của loại 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LED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này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bật đèn LED.</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vào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“Done”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đỏ</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C5E8C478-DACE-45F9-BBA5-27A825146F2F}"/>
              </a:ext>
            </a:extLst>
          </p:cNvPr>
          <p:cNvGrpSpPr/>
          <p:nvPr/>
        </p:nvGrpSpPr>
        <p:grpSpPr>
          <a:xfrm>
            <a:off x="580388" y="2231507"/>
            <a:ext cx="5331525" cy="4149794"/>
            <a:chOff x="580388" y="2231507"/>
            <a:chExt cx="5331525" cy="4149794"/>
          </a:xfrm>
        </p:grpSpPr>
        <p:pic>
          <p:nvPicPr>
            <p:cNvPr id="26" name="그림 25">
              <a:extLst>
                <a:ext uri="{FF2B5EF4-FFF2-40B4-BE49-F238E27FC236}">
                  <a16:creationId xmlns:a16="http://schemas.microsoft.com/office/drawing/2014/main" id="{DB11A5D1-A158-49D2-928A-8F412266102E}"/>
                </a:ext>
              </a:extLst>
            </p:cNvPr>
            <p:cNvPicPr>
              <a:picLocks noChangeAspect="1"/>
            </p:cNvPicPr>
            <p:nvPr/>
          </p:nvPicPr>
          <p:blipFill>
            <a:blip r:embed="rId4"/>
            <a:stretch>
              <a:fillRect/>
            </a:stretch>
          </p:blipFill>
          <p:spPr>
            <a:xfrm>
              <a:off x="580388" y="2231507"/>
              <a:ext cx="5331525" cy="2966500"/>
            </a:xfrm>
            <a:prstGeom prst="rect">
              <a:avLst/>
            </a:prstGeom>
            <a:ln>
              <a:solidFill>
                <a:schemeClr val="tx1">
                  <a:lumMod val="65000"/>
                  <a:lumOff val="35000"/>
                </a:schemeClr>
              </a:solidFill>
            </a:ln>
          </p:spPr>
        </p:pic>
        <p:pic>
          <p:nvPicPr>
            <p:cNvPr id="27" name="그림 26">
              <a:extLst>
                <a:ext uri="{FF2B5EF4-FFF2-40B4-BE49-F238E27FC236}">
                  <a16:creationId xmlns:a16="http://schemas.microsoft.com/office/drawing/2014/main" id="{AB2F68B2-4B14-4565-BC55-451116D27551}"/>
                </a:ext>
              </a:extLst>
            </p:cNvPr>
            <p:cNvPicPr>
              <a:picLocks noChangeAspect="1"/>
            </p:cNvPicPr>
            <p:nvPr/>
          </p:nvPicPr>
          <p:blipFill rotWithShape="1">
            <a:blip r:embed="rId4"/>
            <a:srcRect l="50000" t="16862"/>
            <a:stretch/>
          </p:blipFill>
          <p:spPr>
            <a:xfrm>
              <a:off x="1565475" y="2360085"/>
              <a:ext cx="4346438" cy="4021216"/>
            </a:xfrm>
            <a:prstGeom prst="rect">
              <a:avLst/>
            </a:prstGeom>
            <a:noFill/>
            <a:ln w="19050">
              <a:solidFill>
                <a:srgbClr val="FFC000"/>
              </a:solidFill>
            </a:ln>
            <a:effectLst>
              <a:outerShdw blurRad="50800" dist="38100" dir="2700000" algn="tl" rotWithShape="0">
                <a:prstClr val="black">
                  <a:alpha val="40000"/>
                </a:prstClr>
              </a:outerShdw>
            </a:effectLst>
          </p:spPr>
        </p:pic>
        <p:sp>
          <p:nvSpPr>
            <p:cNvPr id="28" name="직사각형 27">
              <a:extLst>
                <a:ext uri="{FF2B5EF4-FFF2-40B4-BE49-F238E27FC236}">
                  <a16:creationId xmlns:a16="http://schemas.microsoft.com/office/drawing/2014/main" id="{DFC20109-5BC1-47CB-8B07-DEDF6D0133D6}"/>
                </a:ext>
              </a:extLst>
            </p:cNvPr>
            <p:cNvSpPr/>
            <p:nvPr/>
          </p:nvSpPr>
          <p:spPr>
            <a:xfrm>
              <a:off x="1565475" y="3166871"/>
              <a:ext cx="2399944" cy="191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FAB07759-A877-4F75-808B-DDB5EF636777}"/>
                </a:ext>
              </a:extLst>
            </p:cNvPr>
            <p:cNvSpPr/>
            <p:nvPr/>
          </p:nvSpPr>
          <p:spPr>
            <a:xfrm>
              <a:off x="1674890" y="3460254"/>
              <a:ext cx="2562131" cy="191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F91DE020-201C-4B85-8566-51B292E6E202}"/>
                </a:ext>
              </a:extLst>
            </p:cNvPr>
            <p:cNvSpPr/>
            <p:nvPr/>
          </p:nvSpPr>
          <p:spPr>
            <a:xfrm>
              <a:off x="3983525" y="2765236"/>
              <a:ext cx="344031" cy="191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102B4B0F-9CED-428C-B1D5-E352701C87B3}"/>
                </a:ext>
              </a:extLst>
            </p:cNvPr>
            <p:cNvSpPr txBox="1"/>
            <p:nvPr/>
          </p:nvSpPr>
          <p:spPr>
            <a:xfrm>
              <a:off x="1929621" y="4009078"/>
              <a:ext cx="1671652" cy="292388"/>
            </a:xfrm>
            <a:prstGeom prst="rect">
              <a:avLst/>
            </a:prstGeom>
            <a:solidFill>
              <a:schemeClr val="accent4">
                <a:lumMod val="40000"/>
                <a:lumOff val="60000"/>
              </a:schemeClr>
            </a:solidFill>
            <a:ln>
              <a:solidFill>
                <a:schemeClr val="tx1">
                  <a:lumMod val="50000"/>
                  <a:lumOff val="50000"/>
                </a:schemeClr>
              </a:solidFill>
            </a:ln>
          </p:spPr>
          <p:txBody>
            <a:bodyPr wrap="square" rtlCol="0">
              <a:spAutoFit/>
            </a:bodyPr>
            <a:lstStyle/>
            <a:p>
              <a:pPr algn="ct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Turns on the LED</a:t>
              </a:r>
              <a:endParaRPr lang="ko-KR" altLang="en-US" sz="1300" dirty="0">
                <a:solidFill>
                  <a:prstClr val="black">
                    <a:lumMod val="85000"/>
                    <a:lumOff val="15000"/>
                  </a:prstClr>
                </a:solidFill>
                <a:latin typeface="SamsungOne-400" panose="020B0503030303020204" pitchFamily="34" charset="0"/>
              </a:endParaRPr>
            </a:p>
          </p:txBody>
        </p:sp>
      </p:grpSp>
    </p:spTree>
    <p:extLst>
      <p:ext uri="{BB962C8B-B14F-4D97-AF65-F5344CB8AC3E}">
        <p14:creationId xmlns:p14="http://schemas.microsoft.com/office/powerpoint/2010/main" val="27545309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FDBCCCD9-3D61-4AED-A85D-EB4EB056EEDD}"/>
              </a:ext>
            </a:extLst>
          </p:cNvPr>
          <p:cNvSpPr/>
          <p:nvPr/>
        </p:nvSpPr>
        <p:spPr>
          <a:xfrm>
            <a:off x="416128" y="444866"/>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latinLnBrk="1">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3.2.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Điều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khiển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đèn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LED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bằng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Node-RED</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7" name="직사각형 6">
            <a:extLst>
              <a:ext uri="{FF2B5EF4-FFF2-40B4-BE49-F238E27FC236}">
                <a16:creationId xmlns:a16="http://schemas.microsoft.com/office/drawing/2014/main" id="{7CF52164-35B1-410D-8EBA-049FAB196296}"/>
              </a:ext>
            </a:extLst>
          </p:cNvPr>
          <p:cNvSpPr/>
          <p:nvPr/>
        </p:nvSpPr>
        <p:spPr>
          <a:xfrm>
            <a:off x="580388" y="1526955"/>
            <a:ext cx="861917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Chỉnh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lệnh</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12" name="직사각형 11">
            <a:extLst>
              <a:ext uri="{FF2B5EF4-FFF2-40B4-BE49-F238E27FC236}">
                <a16:creationId xmlns:a16="http://schemas.microsoft.com/office/drawing/2014/main" id="{0EADCAE2-151D-402B-9550-F854576172DB}"/>
              </a:ext>
            </a:extLst>
          </p:cNvPr>
          <p:cNvSpPr/>
          <p:nvPr/>
        </p:nvSpPr>
        <p:spPr>
          <a:xfrm>
            <a:off x="6065203" y="1979955"/>
            <a:ext cx="3256056" cy="1750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lệnh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khác, Tên được thay đổi thành LED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và msg.payload được thay đổi thành 0 của loại số.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Đèn LED BẬT này sẽ tắt đèn LED.</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vào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“Done”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đỏ</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B766E179-A5B5-42D1-BFF2-4522E0C26D62}"/>
              </a:ext>
            </a:extLst>
          </p:cNvPr>
          <p:cNvGrpSpPr/>
          <p:nvPr/>
        </p:nvGrpSpPr>
        <p:grpSpPr>
          <a:xfrm>
            <a:off x="558800" y="1952625"/>
            <a:ext cx="5344060" cy="4285582"/>
            <a:chOff x="558800" y="1952625"/>
            <a:chExt cx="5344060" cy="4285582"/>
          </a:xfrm>
        </p:grpSpPr>
        <p:pic>
          <p:nvPicPr>
            <p:cNvPr id="20" name="그림 19">
              <a:extLst>
                <a:ext uri="{FF2B5EF4-FFF2-40B4-BE49-F238E27FC236}">
                  <a16:creationId xmlns:a16="http://schemas.microsoft.com/office/drawing/2014/main" id="{0CFAC1A1-2A5E-4D97-A4DA-1116F03EE4AC}"/>
                </a:ext>
              </a:extLst>
            </p:cNvPr>
            <p:cNvPicPr>
              <a:picLocks noChangeAspect="1"/>
            </p:cNvPicPr>
            <p:nvPr/>
          </p:nvPicPr>
          <p:blipFill>
            <a:blip r:embed="rId4"/>
            <a:stretch>
              <a:fillRect/>
            </a:stretch>
          </p:blipFill>
          <p:spPr>
            <a:xfrm>
              <a:off x="558800" y="1952625"/>
              <a:ext cx="5344060" cy="2973475"/>
            </a:xfrm>
            <a:prstGeom prst="rect">
              <a:avLst/>
            </a:prstGeom>
            <a:ln>
              <a:solidFill>
                <a:schemeClr val="tx1">
                  <a:lumMod val="65000"/>
                  <a:lumOff val="35000"/>
                </a:schemeClr>
              </a:solidFill>
            </a:ln>
          </p:spPr>
        </p:pic>
        <p:pic>
          <p:nvPicPr>
            <p:cNvPr id="23" name="그림 22">
              <a:extLst>
                <a:ext uri="{FF2B5EF4-FFF2-40B4-BE49-F238E27FC236}">
                  <a16:creationId xmlns:a16="http://schemas.microsoft.com/office/drawing/2014/main" id="{BB84EC87-A537-4409-BF5E-971781E84E12}"/>
                </a:ext>
              </a:extLst>
            </p:cNvPr>
            <p:cNvPicPr>
              <a:picLocks noChangeAspect="1"/>
            </p:cNvPicPr>
            <p:nvPr/>
          </p:nvPicPr>
          <p:blipFill rotWithShape="1">
            <a:blip r:embed="rId4"/>
            <a:srcRect l="49653" t="16791" r="1"/>
            <a:stretch/>
          </p:blipFill>
          <p:spPr>
            <a:xfrm>
              <a:off x="1511928" y="2200411"/>
              <a:ext cx="4390931" cy="4037796"/>
            </a:xfrm>
            <a:prstGeom prst="rect">
              <a:avLst/>
            </a:prstGeom>
            <a:noFill/>
            <a:ln w="19050">
              <a:solidFill>
                <a:srgbClr val="FFC000"/>
              </a:solidFill>
            </a:ln>
            <a:effectLst>
              <a:outerShdw blurRad="50800" dist="38100" dir="2700000" algn="tl" rotWithShape="0">
                <a:prstClr val="black">
                  <a:alpha val="40000"/>
                </a:prstClr>
              </a:outerShdw>
            </a:effectLst>
          </p:spPr>
        </p:pic>
        <p:sp>
          <p:nvSpPr>
            <p:cNvPr id="24" name="직사각형 23">
              <a:extLst>
                <a:ext uri="{FF2B5EF4-FFF2-40B4-BE49-F238E27FC236}">
                  <a16:creationId xmlns:a16="http://schemas.microsoft.com/office/drawing/2014/main" id="{746D78C1-6953-43A5-83F6-A39645EC3781}"/>
                </a:ext>
              </a:extLst>
            </p:cNvPr>
            <p:cNvSpPr/>
            <p:nvPr/>
          </p:nvSpPr>
          <p:spPr>
            <a:xfrm>
              <a:off x="1565475" y="3008763"/>
              <a:ext cx="2399944" cy="191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11003B3-B5F4-4DF0-ABFE-7FFA236AEB5B}"/>
                </a:ext>
              </a:extLst>
            </p:cNvPr>
            <p:cNvSpPr txBox="1"/>
            <p:nvPr/>
          </p:nvSpPr>
          <p:spPr>
            <a:xfrm>
              <a:off x="1929621" y="3784755"/>
              <a:ext cx="1671652" cy="292388"/>
            </a:xfrm>
            <a:prstGeom prst="rect">
              <a:avLst/>
            </a:prstGeom>
            <a:solidFill>
              <a:schemeClr val="accent4">
                <a:lumMod val="40000"/>
                <a:lumOff val="60000"/>
              </a:schemeClr>
            </a:solidFill>
            <a:ln>
              <a:solidFill>
                <a:schemeClr val="tx1">
                  <a:lumMod val="50000"/>
                  <a:lumOff val="50000"/>
                </a:schemeClr>
              </a:solidFill>
            </a:ln>
          </p:spPr>
          <p:txBody>
            <a:bodyPr wrap="square" rtlCol="0">
              <a:spAutoFit/>
            </a:bodyPr>
            <a:lstStyle/>
            <a:p>
              <a:pPr algn="ct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Turns off the LED</a:t>
              </a:r>
              <a:endParaRPr lang="ko-KR" altLang="en-US" sz="1300" dirty="0">
                <a:solidFill>
                  <a:prstClr val="black">
                    <a:lumMod val="85000"/>
                    <a:lumOff val="15000"/>
                  </a:prstClr>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CF9E14DB-BC2F-4A8A-9C6B-451B8DAADB94}"/>
                </a:ext>
              </a:extLst>
            </p:cNvPr>
            <p:cNvSpPr/>
            <p:nvPr/>
          </p:nvSpPr>
          <p:spPr>
            <a:xfrm>
              <a:off x="1674890" y="3288462"/>
              <a:ext cx="2484359" cy="191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3B74B244-FE78-4697-B6B2-BE972A1770B7}"/>
                </a:ext>
              </a:extLst>
            </p:cNvPr>
            <p:cNvSpPr/>
            <p:nvPr/>
          </p:nvSpPr>
          <p:spPr>
            <a:xfrm>
              <a:off x="3965419" y="2607274"/>
              <a:ext cx="344031" cy="191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104512"/>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8ED2E6D4E77E244B9E3F70AF9B53527" ma:contentTypeVersion="8" ma:contentTypeDescription="새 문서를 만듭니다." ma:contentTypeScope="" ma:versionID="c08ebf72a7e43cee30c23a4279c60294">
  <xsd:schema xmlns:xsd="http://www.w3.org/2001/XMLSchema" xmlns:xs="http://www.w3.org/2001/XMLSchema" xmlns:p="http://schemas.microsoft.com/office/2006/metadata/properties" xmlns:ns3="07134975-eb7f-4440-beb9-cfc7c744d082" targetNamespace="http://schemas.microsoft.com/office/2006/metadata/properties" ma:root="true" ma:fieldsID="98866e2e059d692a73d6a48693eec6f7" ns3:_="">
    <xsd:import namespace="07134975-eb7f-4440-beb9-cfc7c744d08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4975-eb7f-4440-beb9-cfc7c744d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B3CE82-460A-4913-A09D-71D4C0979B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134975-eb7f-4440-beb9-cfc7c744d0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3DF7B2-1BE5-4C11-BA57-E44398107CF3}">
  <ds:schemaRefs>
    <ds:schemaRef ds:uri="http://schemas.microsoft.com/sharepoint/v3/contenttype/forms"/>
  </ds:schemaRefs>
</ds:datastoreItem>
</file>

<file path=customXml/itemProps3.xml><?xml version="1.0" encoding="utf-8"?>
<ds:datastoreItem xmlns:ds="http://schemas.openxmlformats.org/officeDocument/2006/customXml" ds:itemID="{035CEAD9-5758-4689-9039-214081C3CF6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7134975-eb7f-4440-beb9-cfc7c744d082"/>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29279</TotalTime>
  <Words>14252</Words>
  <Application>Microsoft Macintosh PowerPoint</Application>
  <PresentationFormat>Custom</PresentationFormat>
  <Paragraphs>1558</Paragraphs>
  <Slides>157</Slides>
  <Notes>156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157</vt:i4>
      </vt:variant>
    </vt:vector>
  </HeadingPairs>
  <TitlesOfParts>
    <vt:vector size="172" baseType="lpstr">
      <vt:lpstr>iCiel Samsung Sharp Sans Regula</vt:lpstr>
      <vt:lpstr>SamsungOne-700</vt:lpstr>
      <vt:lpstr>Calibri</vt:lpstr>
      <vt:lpstr>Wingdings</vt:lpstr>
      <vt:lpstr>Malgun Gothic</vt:lpstr>
      <vt:lpstr>SamsungOne-400</vt:lpstr>
      <vt:lpstr>SamsungOne 400</vt:lpstr>
      <vt:lpstr>Arial</vt:lpstr>
      <vt:lpstr>iCiel Samsung Sharp Sans Bold</vt:lpstr>
      <vt:lpstr>iCiel Samsung Sharp Sans Regular</vt:lpstr>
      <vt:lpstr>Consolas</vt:lpstr>
      <vt:lpstr>SamsungOne 400C</vt:lpstr>
      <vt:lpstr>D2Coding</vt:lpstr>
      <vt:lpstr>iCiel Samsung Sharp Sans Medium</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Asus 2021</dc:creator>
  <cp:lastModifiedBy>Trong-Nghia Nguyen</cp:lastModifiedBy>
  <cp:revision>1057</cp:revision>
  <cp:lastPrinted>2018-07-16T13:31:32Z</cp:lastPrinted>
  <dcterms:created xsi:type="dcterms:W3CDTF">2018-03-02T14:47:58Z</dcterms:created>
  <dcterms:modified xsi:type="dcterms:W3CDTF">2023-01-06T09:46:56Z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0x01010068ED2E6D4E77E244B9E3F70AF9B53527</vt:lpwstr>
  </property>
</Properties>
</file>